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427" r:id="rId2"/>
    <p:sldId id="417" r:id="rId3"/>
    <p:sldId id="418" r:id="rId4"/>
    <p:sldId id="419" r:id="rId5"/>
    <p:sldId id="420" r:id="rId6"/>
    <p:sldId id="384" r:id="rId7"/>
    <p:sldId id="387" r:id="rId8"/>
    <p:sldId id="421" r:id="rId9"/>
    <p:sldId id="422" r:id="rId10"/>
    <p:sldId id="423" r:id="rId11"/>
    <p:sldId id="424" r:id="rId12"/>
    <p:sldId id="415" r:id="rId13"/>
    <p:sldId id="425" r:id="rId14"/>
    <p:sldId id="443" r:id="rId15"/>
    <p:sldId id="416" r:id="rId16"/>
    <p:sldId id="403" r:id="rId17"/>
    <p:sldId id="430" r:id="rId18"/>
    <p:sldId id="431" r:id="rId19"/>
    <p:sldId id="432" r:id="rId20"/>
    <p:sldId id="382" r:id="rId21"/>
    <p:sldId id="428" r:id="rId22"/>
    <p:sldId id="429" r:id="rId23"/>
    <p:sldId id="381" r:id="rId24"/>
    <p:sldId id="434" r:id="rId25"/>
    <p:sldId id="438" r:id="rId26"/>
    <p:sldId id="441" r:id="rId27"/>
    <p:sldId id="442" r:id="rId28"/>
    <p:sldId id="437" r:id="rId29"/>
    <p:sldId id="373" r:id="rId30"/>
    <p:sldId id="436" r:id="rId31"/>
    <p:sldId id="444" r:id="rId32"/>
    <p:sldId id="445" r:id="rId33"/>
    <p:sldId id="413" r:id="rId34"/>
    <p:sldId id="433" r:id="rId35"/>
    <p:sldId id="435" r:id="rId36"/>
    <p:sldId id="439" r:id="rId3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978A02-15D0-A0A7-C159-9F4D876419F5}" name="Chenzhu Wang" initials="" userId="S::ch269235@ucf.edu::468b6e3b-bf3d-4690-a78a-0a705fa8f566" providerId="AD"/>
  <p188:author id="{73F8C33C-50D3-D3C8-38C0-855CD4952C3D}" name="Zubayer Islam" initials="ZI" userId="S::zu743887@ucf.edu::6f982bbb-783f-46d0-bf21-c7b2aba9e4bd" providerId="AD"/>
  <p188:author id="{D6583F43-2C15-7BFD-9FB4-BF131CD36209}" name="Mohamed Abdel-Aty" initials="MA" userId="S::mabdel@ucf.edu::7435adcb-c0a9-491c-96ac-296fc9fb685d" providerId="AD"/>
  <p188:author id="{B20E8C5F-1CAD-A0F6-7A20-5D896D07A624}" name="Fanchi, Christine" initials="CF" userId="S::Christine.Fanchi@wsp.com::5986ea00-1762-4116-8380-92ef6ce6ddfb" providerId="AD"/>
  <p188:author id="{10446961-A6C8-D37F-C959-05234ECB590C}" name="Abu Saif Md Nasim Uddin" initials="AU" userId="S::ab038808@ucf.edu::05a8d294-9a3b-4527-8f80-46d6fc07f5c0" providerId="AD"/>
  <p188:author id="{13CA0593-C284-B88E-6A64-8346AA381BF7}" name="Kendall, Michelle" initials="MK" userId="S::Michelle.Kendall@wsp.com::eeb0e568-da2d-481c-b83d-5c8dcfd140ff" providerId="AD"/>
  <p188:author id="{4A132A99-0FBF-09F2-AE0A-ED5E7EA98772}" name="Ravindran, Ajay Manjunath" initials="AR" userId="S::AjayManjunath.Ravindran@wsp.com::d3a0ca50-9d09-479c-b68c-6aa7645a6beb" providerId="AD"/>
  <p188:author id="{ECE479BF-22D9-4030-6D88-F3C269F36FDB}" name="Samgyu Yang" initials="SY" userId="S::sa552843@ucf.edu::10c3f47e-d6b7-4125-b482-e20afc9bdb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98DE"/>
    <a:srgbClr val="FAE082"/>
    <a:srgbClr val="FFCB08"/>
    <a:srgbClr val="FDF2CB"/>
    <a:srgbClr val="FFC800"/>
    <a:srgbClr val="FAD95B"/>
    <a:srgbClr val="4472C4"/>
    <a:srgbClr val="FFA92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15" autoAdjust="0"/>
  </p:normalViewPr>
  <p:slideViewPr>
    <p:cSldViewPr snapToGrid="0">
      <p:cViewPr>
        <p:scale>
          <a:sx n="60" d="100"/>
          <a:sy n="60" d="100"/>
        </p:scale>
        <p:origin x="88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F8763-9B4B-44DC-86C8-141ED18DC7B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a-IN"/>
        </a:p>
      </dgm:t>
    </dgm:pt>
    <dgm:pt modelId="{C6BDF830-8421-4877-9B13-ECEBA5BD4307}">
      <dgm:prSet phldrT="[Text]" custT="1"/>
      <dgm:spPr>
        <a:solidFill>
          <a:srgbClr val="FAE082"/>
        </a:solidFill>
        <a:ln>
          <a:solidFill>
            <a:srgbClr val="FFCB08"/>
          </a:solidFill>
        </a:ln>
      </dgm:spPr>
      <dgm:t>
        <a:bodyPr/>
        <a:lstStyle/>
        <a:p>
          <a:r>
            <a:rPr lang="en-US" sz="1800" b="1" kern="1200" dirty="0">
              <a:solidFill>
                <a:srgbClr val="0098DE"/>
              </a:solidFill>
              <a:effectLst/>
              <a:latin typeface="Avenir Next LT Pro" panose="020B0504020202020204" pitchFamily="34" charset="0"/>
              <a:ea typeface="Calibri" panose="020F0502020204030204" pitchFamily="34" charset="0"/>
              <a:cs typeface="+mn-cs"/>
            </a:rPr>
            <a:t>Step 1</a:t>
          </a:r>
          <a:br>
            <a:rPr lang="en-US" sz="1800" b="1" kern="1200" dirty="0">
              <a:solidFill>
                <a:srgbClr val="0098DE"/>
              </a:solidFill>
              <a:effectLst/>
              <a:latin typeface="Avenir Next LT Pro" panose="020B0504020202020204" pitchFamily="34" charset="0"/>
              <a:ea typeface="Calibri" panose="020F0502020204030204" pitchFamily="34" charset="0"/>
              <a:cs typeface="+mn-cs"/>
            </a:rPr>
          </a:br>
          <a:r>
            <a:rPr lang="en-US" sz="1800" b="1" kern="1200" dirty="0">
              <a:solidFill>
                <a:srgbClr val="0098DE"/>
              </a:solidFill>
              <a:effectLst/>
              <a:latin typeface="Avenir Next LT Pro" panose="020B0504020202020204" pitchFamily="34" charset="0"/>
              <a:ea typeface="Calibri" panose="020F0502020204030204" pitchFamily="34" charset="0"/>
              <a:cs typeface="+mn-cs"/>
            </a:rPr>
            <a:t> </a:t>
          </a:r>
          <a:r>
            <a:rPr lang="en-US" sz="1800" kern="1200" dirty="0">
              <a:solidFill>
                <a:srgbClr val="0098DE"/>
              </a:solidFill>
              <a:latin typeface="Avenir Next LT Pro" panose="020B0504020202020204" pitchFamily="34" charset="0"/>
            </a:rPr>
            <a:t>Raw crashes from S4A data</a:t>
          </a:r>
          <a:endParaRPr lang="ta-IN" sz="1800" kern="1200">
            <a:solidFill>
              <a:srgbClr val="0098DE"/>
            </a:solidFill>
            <a:latin typeface="Avenir Next LT Pro" panose="020B0504020202020204" pitchFamily="34" charset="0"/>
          </a:endParaRPr>
        </a:p>
      </dgm:t>
    </dgm:pt>
    <dgm:pt modelId="{186066D1-E9B9-4939-9CB2-C917FA4ADB0F}" type="parTrans" cxnId="{CC7E0C8B-AAD6-42CB-96C6-0F4F4F0B2B5D}">
      <dgm:prSet/>
      <dgm:spPr/>
      <dgm:t>
        <a:bodyPr/>
        <a:lstStyle/>
        <a:p>
          <a:endParaRPr lang="ta-IN"/>
        </a:p>
      </dgm:t>
    </dgm:pt>
    <dgm:pt modelId="{CC91C28C-0817-40DC-A296-512590072932}" type="sibTrans" cxnId="{CC7E0C8B-AAD6-42CB-96C6-0F4F4F0B2B5D}">
      <dgm:prSet/>
      <dgm:spPr>
        <a:solidFill>
          <a:schemeClr val="bg2">
            <a:lumMod val="50000"/>
          </a:schemeClr>
        </a:solidFill>
      </dgm:spPr>
      <dgm:t>
        <a:bodyPr/>
        <a:lstStyle/>
        <a:p>
          <a:endParaRPr lang="ta-IN"/>
        </a:p>
      </dgm:t>
    </dgm:pt>
    <dgm:pt modelId="{73A97A69-FD05-4C81-B1C7-98B144867ED9}">
      <dgm:prSet phldrT="[Text]" custT="1"/>
      <dgm:spPr>
        <a:solidFill>
          <a:srgbClr val="FAE082"/>
        </a:solidFill>
        <a:ln>
          <a:solidFill>
            <a:srgbClr val="FFCB08"/>
          </a:solidFill>
        </a:ln>
      </dgm:spPr>
      <dgm:t>
        <a:bodyPr/>
        <a:lstStyle/>
        <a:p>
          <a:r>
            <a:rPr lang="en-US" sz="1800" b="1" kern="1200" dirty="0">
              <a:solidFill>
                <a:srgbClr val="0098DE"/>
              </a:solidFill>
              <a:effectLst/>
              <a:latin typeface="Avenir Next LT Pro" panose="020B0504020202020204" pitchFamily="34" charset="0"/>
              <a:ea typeface="Calibri" panose="020F0502020204030204" pitchFamily="34" charset="0"/>
              <a:cs typeface="+mn-cs"/>
            </a:rPr>
            <a:t>Step 2</a:t>
          </a:r>
          <a:r>
            <a:rPr lang="en-US" sz="1800" kern="1200" dirty="0">
              <a:solidFill>
                <a:srgbClr val="0098DE"/>
              </a:solidFill>
              <a:latin typeface="Avenir Next LT Pro" panose="020B0504020202020204" pitchFamily="34" charset="0"/>
            </a:rPr>
            <a:t> </a:t>
          </a:r>
          <a:br>
            <a:rPr lang="en-US" sz="1800" kern="1200" dirty="0">
              <a:solidFill>
                <a:srgbClr val="0098DE"/>
              </a:solidFill>
              <a:latin typeface="Avenir Next LT Pro" panose="020B0504020202020204" pitchFamily="34" charset="0"/>
            </a:rPr>
          </a:br>
          <a:r>
            <a:rPr lang="en-US" sz="1800" kern="1200" dirty="0">
              <a:solidFill>
                <a:srgbClr val="0098DE"/>
              </a:solidFill>
              <a:latin typeface="Avenir Next LT Pro" panose="020B0504020202020204" pitchFamily="34" charset="0"/>
            </a:rPr>
            <a:t>Data Filter: KA + No toll/freeways (I-75, Florida’s Turnpike)</a:t>
          </a:r>
          <a:endParaRPr lang="ta-IN" sz="1800" kern="1200">
            <a:solidFill>
              <a:srgbClr val="0098DE"/>
            </a:solidFill>
            <a:latin typeface="Avenir Next LT Pro" panose="020B0504020202020204" pitchFamily="34" charset="0"/>
          </a:endParaRPr>
        </a:p>
      </dgm:t>
    </dgm:pt>
    <dgm:pt modelId="{9ED3DACF-E125-487F-BC17-A18D3EBC8E2C}" type="parTrans" cxnId="{BF845CFC-EE89-4074-A5DA-B302F318338B}">
      <dgm:prSet/>
      <dgm:spPr/>
      <dgm:t>
        <a:bodyPr/>
        <a:lstStyle/>
        <a:p>
          <a:endParaRPr lang="ta-IN"/>
        </a:p>
      </dgm:t>
    </dgm:pt>
    <dgm:pt modelId="{2F8D98D1-4FE4-4B4F-9E42-AE9CD2D7FAB7}" type="sibTrans" cxnId="{BF845CFC-EE89-4074-A5DA-B302F318338B}">
      <dgm:prSet/>
      <dgm:spPr>
        <a:solidFill>
          <a:schemeClr val="bg2">
            <a:lumMod val="50000"/>
          </a:schemeClr>
        </a:solidFill>
      </dgm:spPr>
      <dgm:t>
        <a:bodyPr/>
        <a:lstStyle/>
        <a:p>
          <a:endParaRPr lang="ta-IN"/>
        </a:p>
      </dgm:t>
    </dgm:pt>
    <dgm:pt modelId="{654C9F50-B90F-4DB4-87E0-0FBDD8D0A07F}">
      <dgm:prSet phldrT="[Text]"/>
      <dgm:spPr>
        <a:solidFill>
          <a:srgbClr val="FAE082"/>
        </a:solidFill>
        <a:ln>
          <a:solidFill>
            <a:srgbClr val="FFCB08"/>
          </a:solidFill>
        </a:ln>
      </dgm:spPr>
      <dgm:t>
        <a:bodyPr/>
        <a:lstStyle/>
        <a:p>
          <a:r>
            <a:rPr lang="en-US" b="1" dirty="0">
              <a:solidFill>
                <a:srgbClr val="0098DE"/>
              </a:solidFill>
              <a:effectLst/>
              <a:latin typeface="Avenir Next LT Pro" panose="020B0504020202020204" pitchFamily="34" charset="0"/>
              <a:ea typeface="Calibri" panose="020F0502020204030204" pitchFamily="34" charset="0"/>
            </a:rPr>
            <a:t>Step 3</a:t>
          </a:r>
          <a:br>
            <a:rPr lang="en-US" b="1" dirty="0">
              <a:solidFill>
                <a:srgbClr val="0098DE"/>
              </a:solidFill>
              <a:effectLst/>
              <a:latin typeface="Avenir Next LT Pro" panose="020B0504020202020204" pitchFamily="34" charset="0"/>
              <a:ea typeface="Calibri" panose="020F0502020204030204" pitchFamily="34" charset="0"/>
            </a:rPr>
          </a:br>
          <a:r>
            <a:rPr lang="en-US" b="1" dirty="0">
              <a:solidFill>
                <a:srgbClr val="0098DE"/>
              </a:solidFill>
              <a:effectLst/>
              <a:latin typeface="Avenir Next LT Pro" panose="020B0504020202020204" pitchFamily="34" charset="0"/>
              <a:ea typeface="Calibri" panose="020F0502020204030204" pitchFamily="34" charset="0"/>
            </a:rPr>
            <a:t>4,539 KA crashes </a:t>
          </a:r>
          <a:r>
            <a:rPr lang="en-US" dirty="0">
              <a:solidFill>
                <a:srgbClr val="0098DE"/>
              </a:solidFill>
              <a:effectLst/>
              <a:latin typeface="Avenir Next LT Pro" panose="020B0504020202020204" pitchFamily="34" charset="0"/>
              <a:ea typeface="Calibri" panose="020F0502020204030204" pitchFamily="34" charset="0"/>
            </a:rPr>
            <a:t>(fatal (K) and incapacitating injury (A)) crashes took place in Lake-Sumter Counties from 2015-2024. </a:t>
          </a:r>
          <a:endParaRPr lang="ta-IN">
            <a:solidFill>
              <a:srgbClr val="0098DE"/>
            </a:solidFill>
            <a:latin typeface="Avenir Next LT Pro" panose="020B0504020202020204" pitchFamily="34" charset="0"/>
          </a:endParaRPr>
        </a:p>
      </dgm:t>
    </dgm:pt>
    <dgm:pt modelId="{5D87D7B7-DC19-4BC5-ABC4-9D5CFE8F7BC1}" type="parTrans" cxnId="{CE22AD41-3CE8-4A04-B5C3-1F68051D3363}">
      <dgm:prSet/>
      <dgm:spPr/>
      <dgm:t>
        <a:bodyPr/>
        <a:lstStyle/>
        <a:p>
          <a:endParaRPr lang="ta-IN"/>
        </a:p>
      </dgm:t>
    </dgm:pt>
    <dgm:pt modelId="{81356C95-52B1-4690-9873-73512ABEDA58}" type="sibTrans" cxnId="{CE22AD41-3CE8-4A04-B5C3-1F68051D3363}">
      <dgm:prSet/>
      <dgm:spPr/>
      <dgm:t>
        <a:bodyPr/>
        <a:lstStyle/>
        <a:p>
          <a:endParaRPr lang="ta-IN"/>
        </a:p>
      </dgm:t>
    </dgm:pt>
    <dgm:pt modelId="{E46890D1-4C2F-4E9F-91BB-428F82752496}" type="pres">
      <dgm:prSet presAssocID="{6E8F8763-9B4B-44DC-86C8-141ED18DC7B2}" presName="Name0" presStyleCnt="0">
        <dgm:presLayoutVars>
          <dgm:dir/>
          <dgm:resizeHandles val="exact"/>
        </dgm:presLayoutVars>
      </dgm:prSet>
      <dgm:spPr/>
    </dgm:pt>
    <dgm:pt modelId="{44B543D1-136F-4003-AE2C-7FD6C7045AD1}" type="pres">
      <dgm:prSet presAssocID="{C6BDF830-8421-4877-9B13-ECEBA5BD4307}" presName="node" presStyleLbl="node1" presStyleIdx="0" presStyleCnt="3">
        <dgm:presLayoutVars>
          <dgm:bulletEnabled val="1"/>
        </dgm:presLayoutVars>
      </dgm:prSet>
      <dgm:spPr/>
    </dgm:pt>
    <dgm:pt modelId="{94DC18DD-ECBE-49F7-93E6-AFF80C05F803}" type="pres">
      <dgm:prSet presAssocID="{CC91C28C-0817-40DC-A296-512590072932}" presName="sibTrans" presStyleLbl="sibTrans2D1" presStyleIdx="0" presStyleCnt="2"/>
      <dgm:spPr/>
    </dgm:pt>
    <dgm:pt modelId="{FAB564D5-E5A8-420D-8B1E-BB163FD0D81D}" type="pres">
      <dgm:prSet presAssocID="{CC91C28C-0817-40DC-A296-512590072932}" presName="connectorText" presStyleLbl="sibTrans2D1" presStyleIdx="0" presStyleCnt="2"/>
      <dgm:spPr/>
    </dgm:pt>
    <dgm:pt modelId="{9613F00C-AAF5-4EED-BDC1-36435990179D}" type="pres">
      <dgm:prSet presAssocID="{73A97A69-FD05-4C81-B1C7-98B144867ED9}" presName="node" presStyleLbl="node1" presStyleIdx="1" presStyleCnt="3">
        <dgm:presLayoutVars>
          <dgm:bulletEnabled val="1"/>
        </dgm:presLayoutVars>
      </dgm:prSet>
      <dgm:spPr/>
    </dgm:pt>
    <dgm:pt modelId="{7C1F8C57-AD5F-4807-A36D-01381CCCCE4F}" type="pres">
      <dgm:prSet presAssocID="{2F8D98D1-4FE4-4B4F-9E42-AE9CD2D7FAB7}" presName="sibTrans" presStyleLbl="sibTrans2D1" presStyleIdx="1" presStyleCnt="2"/>
      <dgm:spPr/>
    </dgm:pt>
    <dgm:pt modelId="{87D08CC0-4F65-4267-99D0-2B0E3DECAB1F}" type="pres">
      <dgm:prSet presAssocID="{2F8D98D1-4FE4-4B4F-9E42-AE9CD2D7FAB7}" presName="connectorText" presStyleLbl="sibTrans2D1" presStyleIdx="1" presStyleCnt="2"/>
      <dgm:spPr/>
    </dgm:pt>
    <dgm:pt modelId="{5342AEDA-D8FD-4B0B-9CC3-FB39A57CAECA}" type="pres">
      <dgm:prSet presAssocID="{654C9F50-B90F-4DB4-87E0-0FBDD8D0A07F}" presName="node" presStyleLbl="node1" presStyleIdx="2" presStyleCnt="3">
        <dgm:presLayoutVars>
          <dgm:bulletEnabled val="1"/>
        </dgm:presLayoutVars>
      </dgm:prSet>
      <dgm:spPr/>
    </dgm:pt>
  </dgm:ptLst>
  <dgm:cxnLst>
    <dgm:cxn modelId="{A15E8E18-6B09-43EE-8A88-F5E724566F51}" type="presOf" srcId="{2F8D98D1-4FE4-4B4F-9E42-AE9CD2D7FAB7}" destId="{7C1F8C57-AD5F-4807-A36D-01381CCCCE4F}" srcOrd="0" destOrd="0" presId="urn:microsoft.com/office/officeart/2005/8/layout/process1"/>
    <dgm:cxn modelId="{B4F0CF5D-24FF-4C5D-802A-0D4907857A05}" type="presOf" srcId="{73A97A69-FD05-4C81-B1C7-98B144867ED9}" destId="{9613F00C-AAF5-4EED-BDC1-36435990179D}" srcOrd="0" destOrd="0" presId="urn:microsoft.com/office/officeart/2005/8/layout/process1"/>
    <dgm:cxn modelId="{4B6AE15E-3BC7-4170-A81F-E662314FF849}" type="presOf" srcId="{CC91C28C-0817-40DC-A296-512590072932}" destId="{94DC18DD-ECBE-49F7-93E6-AFF80C05F803}" srcOrd="0" destOrd="0" presId="urn:microsoft.com/office/officeart/2005/8/layout/process1"/>
    <dgm:cxn modelId="{CE22AD41-3CE8-4A04-B5C3-1F68051D3363}" srcId="{6E8F8763-9B4B-44DC-86C8-141ED18DC7B2}" destId="{654C9F50-B90F-4DB4-87E0-0FBDD8D0A07F}" srcOrd="2" destOrd="0" parTransId="{5D87D7B7-DC19-4BC5-ABC4-9D5CFE8F7BC1}" sibTransId="{81356C95-52B1-4690-9873-73512ABEDA58}"/>
    <dgm:cxn modelId="{CECC0680-46BF-4CEF-95E8-82FC587A6625}" type="presOf" srcId="{CC91C28C-0817-40DC-A296-512590072932}" destId="{FAB564D5-E5A8-420D-8B1E-BB163FD0D81D}" srcOrd="1" destOrd="0" presId="urn:microsoft.com/office/officeart/2005/8/layout/process1"/>
    <dgm:cxn modelId="{CC7E0C8B-AAD6-42CB-96C6-0F4F4F0B2B5D}" srcId="{6E8F8763-9B4B-44DC-86C8-141ED18DC7B2}" destId="{C6BDF830-8421-4877-9B13-ECEBA5BD4307}" srcOrd="0" destOrd="0" parTransId="{186066D1-E9B9-4939-9CB2-C917FA4ADB0F}" sibTransId="{CC91C28C-0817-40DC-A296-512590072932}"/>
    <dgm:cxn modelId="{7F8C9394-8982-4EBC-BC69-30E311D1CE2A}" type="presOf" srcId="{C6BDF830-8421-4877-9B13-ECEBA5BD4307}" destId="{44B543D1-136F-4003-AE2C-7FD6C7045AD1}" srcOrd="0" destOrd="0" presId="urn:microsoft.com/office/officeart/2005/8/layout/process1"/>
    <dgm:cxn modelId="{59BE01A0-B884-4F76-BCF2-060C260FC87E}" type="presOf" srcId="{6E8F8763-9B4B-44DC-86C8-141ED18DC7B2}" destId="{E46890D1-4C2F-4E9F-91BB-428F82752496}" srcOrd="0" destOrd="0" presId="urn:microsoft.com/office/officeart/2005/8/layout/process1"/>
    <dgm:cxn modelId="{D680A5C5-28B2-4939-AFBA-5FF30F4DB66B}" type="presOf" srcId="{2F8D98D1-4FE4-4B4F-9E42-AE9CD2D7FAB7}" destId="{87D08CC0-4F65-4267-99D0-2B0E3DECAB1F}" srcOrd="1" destOrd="0" presId="urn:microsoft.com/office/officeart/2005/8/layout/process1"/>
    <dgm:cxn modelId="{733B14F0-B872-43A3-A08F-AE5184B2458C}" type="presOf" srcId="{654C9F50-B90F-4DB4-87E0-0FBDD8D0A07F}" destId="{5342AEDA-D8FD-4B0B-9CC3-FB39A57CAECA}" srcOrd="0" destOrd="0" presId="urn:microsoft.com/office/officeart/2005/8/layout/process1"/>
    <dgm:cxn modelId="{BF845CFC-EE89-4074-A5DA-B302F318338B}" srcId="{6E8F8763-9B4B-44DC-86C8-141ED18DC7B2}" destId="{73A97A69-FD05-4C81-B1C7-98B144867ED9}" srcOrd="1" destOrd="0" parTransId="{9ED3DACF-E125-487F-BC17-A18D3EBC8E2C}" sibTransId="{2F8D98D1-4FE4-4B4F-9E42-AE9CD2D7FAB7}"/>
    <dgm:cxn modelId="{33A90D0B-3BF1-4E40-95BA-DF5B8627F5DE}" type="presParOf" srcId="{E46890D1-4C2F-4E9F-91BB-428F82752496}" destId="{44B543D1-136F-4003-AE2C-7FD6C7045AD1}" srcOrd="0" destOrd="0" presId="urn:microsoft.com/office/officeart/2005/8/layout/process1"/>
    <dgm:cxn modelId="{C6197183-551C-4CA2-BE49-C8593307E432}" type="presParOf" srcId="{E46890D1-4C2F-4E9F-91BB-428F82752496}" destId="{94DC18DD-ECBE-49F7-93E6-AFF80C05F803}" srcOrd="1" destOrd="0" presId="urn:microsoft.com/office/officeart/2005/8/layout/process1"/>
    <dgm:cxn modelId="{7A6BE7A1-014E-4DDA-A53C-2F3A6A833F36}" type="presParOf" srcId="{94DC18DD-ECBE-49F7-93E6-AFF80C05F803}" destId="{FAB564D5-E5A8-420D-8B1E-BB163FD0D81D}" srcOrd="0" destOrd="0" presId="urn:microsoft.com/office/officeart/2005/8/layout/process1"/>
    <dgm:cxn modelId="{045A182D-DB4D-41DD-B3FD-4049F200CED1}" type="presParOf" srcId="{E46890D1-4C2F-4E9F-91BB-428F82752496}" destId="{9613F00C-AAF5-4EED-BDC1-36435990179D}" srcOrd="2" destOrd="0" presId="urn:microsoft.com/office/officeart/2005/8/layout/process1"/>
    <dgm:cxn modelId="{C2B3416F-EB7F-43BA-8B4A-87FC51FAF84E}" type="presParOf" srcId="{E46890D1-4C2F-4E9F-91BB-428F82752496}" destId="{7C1F8C57-AD5F-4807-A36D-01381CCCCE4F}" srcOrd="3" destOrd="0" presId="urn:microsoft.com/office/officeart/2005/8/layout/process1"/>
    <dgm:cxn modelId="{0F7A3820-517F-47D3-8268-4EEBFA1DF919}" type="presParOf" srcId="{7C1F8C57-AD5F-4807-A36D-01381CCCCE4F}" destId="{87D08CC0-4F65-4267-99D0-2B0E3DECAB1F}" srcOrd="0" destOrd="0" presId="urn:microsoft.com/office/officeart/2005/8/layout/process1"/>
    <dgm:cxn modelId="{02265DAB-46A0-4CFE-B07A-6F41DF6BEB95}" type="presParOf" srcId="{E46890D1-4C2F-4E9F-91BB-428F82752496}" destId="{5342AEDA-D8FD-4B0B-9CC3-FB39A57CAECA}"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543D1-136F-4003-AE2C-7FD6C7045AD1}">
      <dsp:nvSpPr>
        <dsp:cNvPr id="0" name=""/>
        <dsp:cNvSpPr/>
      </dsp:nvSpPr>
      <dsp:spPr>
        <a:xfrm>
          <a:off x="10302" y="1785531"/>
          <a:ext cx="3079340" cy="1847604"/>
        </a:xfrm>
        <a:prstGeom prst="roundRect">
          <a:avLst>
            <a:gd name="adj" fmla="val 10000"/>
          </a:avLst>
        </a:prstGeom>
        <a:solidFill>
          <a:srgbClr val="FAE082"/>
        </a:solidFill>
        <a:ln w="12700" cap="flat" cmpd="sng" algn="ctr">
          <a:solidFill>
            <a:srgbClr val="FFCB0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98DE"/>
              </a:solidFill>
              <a:effectLst/>
              <a:latin typeface="Avenir Next LT Pro" panose="020B0504020202020204" pitchFamily="34" charset="0"/>
              <a:ea typeface="Calibri" panose="020F0502020204030204" pitchFamily="34" charset="0"/>
              <a:cs typeface="+mn-cs"/>
            </a:rPr>
            <a:t>Step 1</a:t>
          </a:r>
          <a:br>
            <a:rPr lang="en-US" sz="1800" b="1" kern="1200" dirty="0">
              <a:solidFill>
                <a:srgbClr val="0098DE"/>
              </a:solidFill>
              <a:effectLst/>
              <a:latin typeface="Avenir Next LT Pro" panose="020B0504020202020204" pitchFamily="34" charset="0"/>
              <a:ea typeface="Calibri" panose="020F0502020204030204" pitchFamily="34" charset="0"/>
              <a:cs typeface="+mn-cs"/>
            </a:rPr>
          </a:br>
          <a:r>
            <a:rPr lang="en-US" sz="1800" b="1" kern="1200" dirty="0">
              <a:solidFill>
                <a:srgbClr val="0098DE"/>
              </a:solidFill>
              <a:effectLst/>
              <a:latin typeface="Avenir Next LT Pro" panose="020B0504020202020204" pitchFamily="34" charset="0"/>
              <a:ea typeface="Calibri" panose="020F0502020204030204" pitchFamily="34" charset="0"/>
              <a:cs typeface="+mn-cs"/>
            </a:rPr>
            <a:t> </a:t>
          </a:r>
          <a:r>
            <a:rPr lang="en-US" sz="1800" kern="1200" dirty="0">
              <a:solidFill>
                <a:srgbClr val="0098DE"/>
              </a:solidFill>
              <a:latin typeface="Avenir Next LT Pro" panose="020B0504020202020204" pitchFamily="34" charset="0"/>
            </a:rPr>
            <a:t>Raw crashes from S4A data</a:t>
          </a:r>
          <a:endParaRPr lang="ta-IN" sz="1800" kern="1200">
            <a:solidFill>
              <a:srgbClr val="0098DE"/>
            </a:solidFill>
            <a:latin typeface="Avenir Next LT Pro" panose="020B0504020202020204" pitchFamily="34" charset="0"/>
          </a:endParaRPr>
        </a:p>
      </dsp:txBody>
      <dsp:txXfrm>
        <a:off x="64416" y="1839645"/>
        <a:ext cx="2971112" cy="1739376"/>
      </dsp:txXfrm>
    </dsp:sp>
    <dsp:sp modelId="{94DC18DD-ECBE-49F7-93E6-AFF80C05F803}">
      <dsp:nvSpPr>
        <dsp:cNvPr id="0" name=""/>
        <dsp:cNvSpPr/>
      </dsp:nvSpPr>
      <dsp:spPr>
        <a:xfrm>
          <a:off x="3397577" y="2327495"/>
          <a:ext cx="652820" cy="76367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a-IN" sz="1400" kern="1200"/>
        </a:p>
      </dsp:txBody>
      <dsp:txXfrm>
        <a:off x="3397577" y="2480230"/>
        <a:ext cx="456974" cy="458206"/>
      </dsp:txXfrm>
    </dsp:sp>
    <dsp:sp modelId="{9613F00C-AAF5-4EED-BDC1-36435990179D}">
      <dsp:nvSpPr>
        <dsp:cNvPr id="0" name=""/>
        <dsp:cNvSpPr/>
      </dsp:nvSpPr>
      <dsp:spPr>
        <a:xfrm>
          <a:off x="4321379" y="1785531"/>
          <a:ext cx="3079340" cy="1847604"/>
        </a:xfrm>
        <a:prstGeom prst="roundRect">
          <a:avLst>
            <a:gd name="adj" fmla="val 10000"/>
          </a:avLst>
        </a:prstGeom>
        <a:solidFill>
          <a:srgbClr val="FAE082"/>
        </a:solidFill>
        <a:ln w="12700" cap="flat" cmpd="sng" algn="ctr">
          <a:solidFill>
            <a:srgbClr val="FFCB0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98DE"/>
              </a:solidFill>
              <a:effectLst/>
              <a:latin typeface="Avenir Next LT Pro" panose="020B0504020202020204" pitchFamily="34" charset="0"/>
              <a:ea typeface="Calibri" panose="020F0502020204030204" pitchFamily="34" charset="0"/>
              <a:cs typeface="+mn-cs"/>
            </a:rPr>
            <a:t>Step 2</a:t>
          </a:r>
          <a:r>
            <a:rPr lang="en-US" sz="1800" kern="1200" dirty="0">
              <a:solidFill>
                <a:srgbClr val="0098DE"/>
              </a:solidFill>
              <a:latin typeface="Avenir Next LT Pro" panose="020B0504020202020204" pitchFamily="34" charset="0"/>
            </a:rPr>
            <a:t> </a:t>
          </a:r>
          <a:br>
            <a:rPr lang="en-US" sz="1800" kern="1200" dirty="0">
              <a:solidFill>
                <a:srgbClr val="0098DE"/>
              </a:solidFill>
              <a:latin typeface="Avenir Next LT Pro" panose="020B0504020202020204" pitchFamily="34" charset="0"/>
            </a:rPr>
          </a:br>
          <a:r>
            <a:rPr lang="en-US" sz="1800" kern="1200" dirty="0">
              <a:solidFill>
                <a:srgbClr val="0098DE"/>
              </a:solidFill>
              <a:latin typeface="Avenir Next LT Pro" panose="020B0504020202020204" pitchFamily="34" charset="0"/>
            </a:rPr>
            <a:t>Data Filter: KA + No toll/freeways (I-75, Florida’s Turnpike)</a:t>
          </a:r>
          <a:endParaRPr lang="ta-IN" sz="1800" kern="1200">
            <a:solidFill>
              <a:srgbClr val="0098DE"/>
            </a:solidFill>
            <a:latin typeface="Avenir Next LT Pro" panose="020B0504020202020204" pitchFamily="34" charset="0"/>
          </a:endParaRPr>
        </a:p>
      </dsp:txBody>
      <dsp:txXfrm>
        <a:off x="4375493" y="1839645"/>
        <a:ext cx="2971112" cy="1739376"/>
      </dsp:txXfrm>
    </dsp:sp>
    <dsp:sp modelId="{7C1F8C57-AD5F-4807-A36D-01381CCCCE4F}">
      <dsp:nvSpPr>
        <dsp:cNvPr id="0" name=""/>
        <dsp:cNvSpPr/>
      </dsp:nvSpPr>
      <dsp:spPr>
        <a:xfrm>
          <a:off x="7708654" y="2327495"/>
          <a:ext cx="652820" cy="76367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a-IN" sz="1400" kern="1200"/>
        </a:p>
      </dsp:txBody>
      <dsp:txXfrm>
        <a:off x="7708654" y="2480230"/>
        <a:ext cx="456974" cy="458206"/>
      </dsp:txXfrm>
    </dsp:sp>
    <dsp:sp modelId="{5342AEDA-D8FD-4B0B-9CC3-FB39A57CAECA}">
      <dsp:nvSpPr>
        <dsp:cNvPr id="0" name=""/>
        <dsp:cNvSpPr/>
      </dsp:nvSpPr>
      <dsp:spPr>
        <a:xfrm>
          <a:off x="8632456" y="1785531"/>
          <a:ext cx="3079340" cy="1847604"/>
        </a:xfrm>
        <a:prstGeom prst="roundRect">
          <a:avLst>
            <a:gd name="adj" fmla="val 10000"/>
          </a:avLst>
        </a:prstGeom>
        <a:solidFill>
          <a:srgbClr val="FAE082"/>
        </a:solidFill>
        <a:ln w="12700" cap="flat" cmpd="sng" algn="ctr">
          <a:solidFill>
            <a:srgbClr val="FFCB0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98DE"/>
              </a:solidFill>
              <a:effectLst/>
              <a:latin typeface="Avenir Next LT Pro" panose="020B0504020202020204" pitchFamily="34" charset="0"/>
              <a:ea typeface="Calibri" panose="020F0502020204030204" pitchFamily="34" charset="0"/>
            </a:rPr>
            <a:t>Step 3</a:t>
          </a:r>
          <a:br>
            <a:rPr lang="en-US" sz="1800" b="1" kern="1200" dirty="0">
              <a:solidFill>
                <a:srgbClr val="0098DE"/>
              </a:solidFill>
              <a:effectLst/>
              <a:latin typeface="Avenir Next LT Pro" panose="020B0504020202020204" pitchFamily="34" charset="0"/>
              <a:ea typeface="Calibri" panose="020F0502020204030204" pitchFamily="34" charset="0"/>
            </a:rPr>
          </a:br>
          <a:r>
            <a:rPr lang="en-US" sz="1800" b="1" kern="1200" dirty="0">
              <a:solidFill>
                <a:srgbClr val="0098DE"/>
              </a:solidFill>
              <a:effectLst/>
              <a:latin typeface="Avenir Next LT Pro" panose="020B0504020202020204" pitchFamily="34" charset="0"/>
              <a:ea typeface="Calibri" panose="020F0502020204030204" pitchFamily="34" charset="0"/>
            </a:rPr>
            <a:t>4,539 KA crashes </a:t>
          </a:r>
          <a:r>
            <a:rPr lang="en-US" sz="1800" kern="1200" dirty="0">
              <a:solidFill>
                <a:srgbClr val="0098DE"/>
              </a:solidFill>
              <a:effectLst/>
              <a:latin typeface="Avenir Next LT Pro" panose="020B0504020202020204" pitchFamily="34" charset="0"/>
              <a:ea typeface="Calibri" panose="020F0502020204030204" pitchFamily="34" charset="0"/>
            </a:rPr>
            <a:t>(fatal (K) and incapacitating injury (A)) crashes took place in Lake-Sumter Counties from 2015-2024. </a:t>
          </a:r>
          <a:endParaRPr lang="ta-IN" sz="1800" kern="1200">
            <a:solidFill>
              <a:srgbClr val="0098DE"/>
            </a:solidFill>
            <a:latin typeface="Avenir Next LT Pro" panose="020B0504020202020204" pitchFamily="34" charset="0"/>
          </a:endParaRPr>
        </a:p>
      </dsp:txBody>
      <dsp:txXfrm>
        <a:off x="8686570" y="1839645"/>
        <a:ext cx="2971112" cy="1739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日期占位符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F624EF7-CE1D-4B5D-B10B-75EDD62DD93C}" type="datetimeFigureOut">
              <a:rPr lang="en-US" smtClean="0"/>
              <a:t>11/21/2025</a:t>
            </a:fld>
            <a:endParaRPr lang="en-US" dirty="0"/>
          </a:p>
        </p:txBody>
      </p:sp>
      <p:sp>
        <p:nvSpPr>
          <p:cNvPr id="4" name="幻灯片图像占位符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备注占位符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灯片编号占位符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9D8C128-7C91-4269-B2D5-0B70745E750B}" type="slidenum">
              <a:rPr lang="en-US" smtClean="0"/>
              <a:t>‹#›</a:t>
            </a:fld>
            <a:endParaRPr lang="en-US" dirty="0"/>
          </a:p>
        </p:txBody>
      </p:sp>
    </p:spTree>
    <p:extLst>
      <p:ext uri="{BB962C8B-B14F-4D97-AF65-F5344CB8AC3E}">
        <p14:creationId xmlns:p14="http://schemas.microsoft.com/office/powerpoint/2010/main" val="383586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9F83-1960-73D2-DED7-339A46B0F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D23FF-C21E-87AA-B402-04C6AE215B6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F1B7205-25BE-CF43-C52F-FFFE7C0C89B3}"/>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01D316F4-F906-D9A7-1AE6-F1F3E1854BD8}"/>
              </a:ext>
            </a:extLst>
          </p:cNvPr>
          <p:cNvSpPr>
            <a:spLocks noGrp="1"/>
          </p:cNvSpPr>
          <p:nvPr>
            <p:ph type="sldNum" sz="quarter" idx="5"/>
          </p:nvPr>
        </p:nvSpPr>
        <p:spPr/>
        <p:txBody>
          <a:bodyPr/>
          <a:lstStyle/>
          <a:p>
            <a:fld id="{D9D8C128-7C91-4269-B2D5-0B70745E750B}" type="slidenum">
              <a:rPr lang="en-US" smtClean="0"/>
              <a:t>2</a:t>
            </a:fld>
            <a:endParaRPr lang="en-US" dirty="0"/>
          </a:p>
        </p:txBody>
      </p:sp>
    </p:spTree>
    <p:extLst>
      <p:ext uri="{BB962C8B-B14F-4D97-AF65-F5344CB8AC3E}">
        <p14:creationId xmlns:p14="http://schemas.microsoft.com/office/powerpoint/2010/main" val="112404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47AE6-2BE0-4182-C6A8-556A0283A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ECCE2-E0DF-72D4-977F-A9E64A642C6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9A40A2F-A581-3B33-1B9A-B666217AADAD}"/>
              </a:ext>
            </a:extLst>
          </p:cNvPr>
          <p:cNvSpPr>
            <a:spLocks noGrp="1"/>
          </p:cNvSpPr>
          <p:nvPr>
            <p:ph type="body" idx="1"/>
          </p:nvPr>
        </p:nvSpPr>
        <p:spPr/>
        <p:txBody>
          <a:bodyPr/>
          <a:lstStyle/>
          <a:p>
            <a:r>
              <a:rPr lang="en-US" sz="3200" b="1" dirty="0"/>
              <a:t>In Orange county 51.5% crashes occurred at non-signalized intersection and 48.5% at signalized intersections.  </a:t>
            </a:r>
            <a:endParaRPr lang="ta-IN" sz="3200" b="1" dirty="0"/>
          </a:p>
        </p:txBody>
      </p:sp>
      <p:sp>
        <p:nvSpPr>
          <p:cNvPr id="4" name="Slide Number Placeholder 3">
            <a:extLst>
              <a:ext uri="{FF2B5EF4-FFF2-40B4-BE49-F238E27FC236}">
                <a16:creationId xmlns:a16="http://schemas.microsoft.com/office/drawing/2014/main" id="{C62678AD-EFCA-9BFD-B267-08270A0022BE}"/>
              </a:ext>
            </a:extLst>
          </p:cNvPr>
          <p:cNvSpPr>
            <a:spLocks noGrp="1"/>
          </p:cNvSpPr>
          <p:nvPr>
            <p:ph type="sldNum" sz="quarter" idx="5"/>
          </p:nvPr>
        </p:nvSpPr>
        <p:spPr/>
        <p:txBody>
          <a:bodyPr/>
          <a:lstStyle/>
          <a:p>
            <a:fld id="{D9D8C128-7C91-4269-B2D5-0B70745E750B}" type="slidenum">
              <a:rPr lang="en-US" smtClean="0"/>
              <a:t>13</a:t>
            </a:fld>
            <a:endParaRPr lang="en-US" dirty="0"/>
          </a:p>
        </p:txBody>
      </p:sp>
    </p:spTree>
    <p:extLst>
      <p:ext uri="{BB962C8B-B14F-4D97-AF65-F5344CB8AC3E}">
        <p14:creationId xmlns:p14="http://schemas.microsoft.com/office/powerpoint/2010/main" val="179301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B312-F91D-86C0-20C7-03DFA9E86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146E0-B62A-ED5C-985E-9831802AC2A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F8E6029-F6E5-3DB7-2F87-7469E9F236C5}"/>
              </a:ext>
            </a:extLst>
          </p:cNvPr>
          <p:cNvSpPr>
            <a:spLocks noGrp="1"/>
          </p:cNvSpPr>
          <p:nvPr>
            <p:ph type="body" idx="1"/>
          </p:nvPr>
        </p:nvSpPr>
        <p:spPr/>
        <p:txBody>
          <a:bodyPr/>
          <a:lstStyle/>
          <a:p>
            <a:r>
              <a:rPr lang="en-US" sz="1200" b="1" i="0" dirty="0">
                <a:latin typeface="Avenir Next LT Pro" panose="020B0504020202020204" pitchFamily="34" charset="0"/>
              </a:rPr>
              <a:t>Approximately 79.2% miles of roadways are 2 lane roads in Lake and Sumter </a:t>
            </a:r>
            <a:endParaRPr lang="ta-IN" i="0" dirty="0"/>
          </a:p>
        </p:txBody>
      </p:sp>
      <p:sp>
        <p:nvSpPr>
          <p:cNvPr id="4" name="Slide Number Placeholder 3">
            <a:extLst>
              <a:ext uri="{FF2B5EF4-FFF2-40B4-BE49-F238E27FC236}">
                <a16:creationId xmlns:a16="http://schemas.microsoft.com/office/drawing/2014/main" id="{46D79C8E-9E63-3ECE-1290-F8466BA294EB}"/>
              </a:ext>
            </a:extLst>
          </p:cNvPr>
          <p:cNvSpPr>
            <a:spLocks noGrp="1"/>
          </p:cNvSpPr>
          <p:nvPr>
            <p:ph type="sldNum" sz="quarter" idx="5"/>
          </p:nvPr>
        </p:nvSpPr>
        <p:spPr/>
        <p:txBody>
          <a:bodyPr/>
          <a:lstStyle/>
          <a:p>
            <a:fld id="{D9D8C128-7C91-4269-B2D5-0B70745E750B}" type="slidenum">
              <a:rPr lang="en-US" smtClean="0"/>
              <a:t>14</a:t>
            </a:fld>
            <a:endParaRPr lang="en-US" dirty="0"/>
          </a:p>
        </p:txBody>
      </p:sp>
    </p:spTree>
    <p:extLst>
      <p:ext uri="{BB962C8B-B14F-4D97-AF65-F5344CB8AC3E}">
        <p14:creationId xmlns:p14="http://schemas.microsoft.com/office/powerpoint/2010/main" val="312998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F328-5046-17D7-7B0B-D6B831DD0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37826-276C-2E19-22A8-72639BDF3E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768418-C575-7603-C439-896D05CDFB9A}"/>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87400748-EE9B-AFEB-F2D6-7337918AC5BB}"/>
              </a:ext>
            </a:extLst>
          </p:cNvPr>
          <p:cNvSpPr>
            <a:spLocks noGrp="1"/>
          </p:cNvSpPr>
          <p:nvPr>
            <p:ph type="sldNum" sz="quarter" idx="5"/>
          </p:nvPr>
        </p:nvSpPr>
        <p:spPr/>
        <p:txBody>
          <a:bodyPr/>
          <a:lstStyle/>
          <a:p>
            <a:fld id="{D9D8C128-7C91-4269-B2D5-0B70745E750B}" type="slidenum">
              <a:rPr lang="en-US" smtClean="0"/>
              <a:t>15</a:t>
            </a:fld>
            <a:endParaRPr lang="en-US" dirty="0"/>
          </a:p>
        </p:txBody>
      </p:sp>
    </p:spTree>
    <p:extLst>
      <p:ext uri="{BB962C8B-B14F-4D97-AF65-F5344CB8AC3E}">
        <p14:creationId xmlns:p14="http://schemas.microsoft.com/office/powerpoint/2010/main" val="151072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FBCF4-7BFB-5C44-0A0C-9411259A5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F50C0-9BB3-A772-258D-934590D8367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090C59C-F24B-9D59-4BCF-88EA7CC1ADD0}"/>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505D4ACB-BACF-ED02-CDA4-9FE1A01497B8}"/>
              </a:ext>
            </a:extLst>
          </p:cNvPr>
          <p:cNvSpPr>
            <a:spLocks noGrp="1"/>
          </p:cNvSpPr>
          <p:nvPr>
            <p:ph type="sldNum" sz="quarter" idx="5"/>
          </p:nvPr>
        </p:nvSpPr>
        <p:spPr/>
        <p:txBody>
          <a:bodyPr/>
          <a:lstStyle/>
          <a:p>
            <a:fld id="{D9D8C128-7C91-4269-B2D5-0B70745E750B}" type="slidenum">
              <a:rPr lang="en-US" smtClean="0"/>
              <a:t>17</a:t>
            </a:fld>
            <a:endParaRPr lang="en-US" dirty="0"/>
          </a:p>
        </p:txBody>
      </p:sp>
    </p:spTree>
    <p:extLst>
      <p:ext uri="{BB962C8B-B14F-4D97-AF65-F5344CB8AC3E}">
        <p14:creationId xmlns:p14="http://schemas.microsoft.com/office/powerpoint/2010/main" val="258352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FD94-98E9-A006-1587-9EA219BAB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0C594-506C-2BBC-1A9B-BD7615F01A8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11BEF22-3175-D567-80F9-B5662FC82DD3}"/>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433ED267-E5A8-2927-4366-A34B5E8AE9A1}"/>
              </a:ext>
            </a:extLst>
          </p:cNvPr>
          <p:cNvSpPr>
            <a:spLocks noGrp="1"/>
          </p:cNvSpPr>
          <p:nvPr>
            <p:ph type="sldNum" sz="quarter" idx="5"/>
          </p:nvPr>
        </p:nvSpPr>
        <p:spPr/>
        <p:txBody>
          <a:bodyPr/>
          <a:lstStyle/>
          <a:p>
            <a:fld id="{D9D8C128-7C91-4269-B2D5-0B70745E750B}" type="slidenum">
              <a:rPr lang="en-US" smtClean="0"/>
              <a:t>18</a:t>
            </a:fld>
            <a:endParaRPr lang="en-US" dirty="0"/>
          </a:p>
        </p:txBody>
      </p:sp>
    </p:spTree>
    <p:extLst>
      <p:ext uri="{BB962C8B-B14F-4D97-AF65-F5344CB8AC3E}">
        <p14:creationId xmlns:p14="http://schemas.microsoft.com/office/powerpoint/2010/main" val="380135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4D8A7-8F26-D52A-A294-4F1D3A4B2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7FD2B-0CF0-A7A9-5645-77BDA218C1B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69E9911-A752-DDAD-3DBB-F6C855A8F279}"/>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CA395AD2-9FC1-5595-862C-6E88515A4F01}"/>
              </a:ext>
            </a:extLst>
          </p:cNvPr>
          <p:cNvSpPr>
            <a:spLocks noGrp="1"/>
          </p:cNvSpPr>
          <p:nvPr>
            <p:ph type="sldNum" sz="quarter" idx="5"/>
          </p:nvPr>
        </p:nvSpPr>
        <p:spPr/>
        <p:txBody>
          <a:bodyPr/>
          <a:lstStyle/>
          <a:p>
            <a:fld id="{D9D8C128-7C91-4269-B2D5-0B70745E750B}" type="slidenum">
              <a:rPr lang="en-US" smtClean="0"/>
              <a:t>19</a:t>
            </a:fld>
            <a:endParaRPr lang="en-US" dirty="0"/>
          </a:p>
        </p:txBody>
      </p:sp>
    </p:spTree>
    <p:extLst>
      <p:ext uri="{BB962C8B-B14F-4D97-AF65-F5344CB8AC3E}">
        <p14:creationId xmlns:p14="http://schemas.microsoft.com/office/powerpoint/2010/main" val="5785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9ABE-23C0-BB50-B97C-5982D087F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41586-596C-9545-BE4F-D2CCB5B1CF3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82E3CDD-14DF-E620-453A-B7F064134120}"/>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7D39D1C5-9F25-28D5-6093-E046B236A7CB}"/>
              </a:ext>
            </a:extLst>
          </p:cNvPr>
          <p:cNvSpPr>
            <a:spLocks noGrp="1"/>
          </p:cNvSpPr>
          <p:nvPr>
            <p:ph type="sldNum" sz="quarter" idx="5"/>
          </p:nvPr>
        </p:nvSpPr>
        <p:spPr/>
        <p:txBody>
          <a:bodyPr/>
          <a:lstStyle/>
          <a:p>
            <a:fld id="{D9D8C128-7C91-4269-B2D5-0B70745E750B}" type="slidenum">
              <a:rPr lang="en-US" smtClean="0"/>
              <a:t>21</a:t>
            </a:fld>
            <a:endParaRPr lang="en-US" dirty="0"/>
          </a:p>
        </p:txBody>
      </p:sp>
    </p:spTree>
    <p:extLst>
      <p:ext uri="{BB962C8B-B14F-4D97-AF65-F5344CB8AC3E}">
        <p14:creationId xmlns:p14="http://schemas.microsoft.com/office/powerpoint/2010/main" val="16758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BB3B-1EFC-859D-149C-1BC1BCB4B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0BBD9-B4FE-4338-E07E-8B4D9E8E82D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B50EC67-4735-360E-1CA1-8C177A2FEAA7}"/>
              </a:ext>
            </a:extLst>
          </p:cNvPr>
          <p:cNvSpPr>
            <a:spLocks noGrp="1"/>
          </p:cNvSpPr>
          <p:nvPr>
            <p:ph type="body" idx="1"/>
          </p:nvPr>
        </p:nvSpPr>
        <p:spPr/>
        <p:txBody>
          <a:bodyPr/>
          <a:lstStyle/>
          <a:p>
            <a:endParaRPr lang="ta-IN" dirty="0"/>
          </a:p>
        </p:txBody>
      </p:sp>
      <p:sp>
        <p:nvSpPr>
          <p:cNvPr id="4" name="Slide Number Placeholder 3">
            <a:extLst>
              <a:ext uri="{FF2B5EF4-FFF2-40B4-BE49-F238E27FC236}">
                <a16:creationId xmlns:a16="http://schemas.microsoft.com/office/drawing/2014/main" id="{A76B27C3-221C-CBB7-587B-9D6002EEE2A4}"/>
              </a:ext>
            </a:extLst>
          </p:cNvPr>
          <p:cNvSpPr>
            <a:spLocks noGrp="1"/>
          </p:cNvSpPr>
          <p:nvPr>
            <p:ph type="sldNum" sz="quarter" idx="5"/>
          </p:nvPr>
        </p:nvSpPr>
        <p:spPr/>
        <p:txBody>
          <a:bodyPr/>
          <a:lstStyle/>
          <a:p>
            <a:fld id="{D9D8C128-7C91-4269-B2D5-0B70745E750B}" type="slidenum">
              <a:rPr lang="en-US" smtClean="0"/>
              <a:t>22</a:t>
            </a:fld>
            <a:endParaRPr lang="en-US" dirty="0"/>
          </a:p>
        </p:txBody>
      </p:sp>
    </p:spTree>
    <p:extLst>
      <p:ext uri="{BB962C8B-B14F-4D97-AF65-F5344CB8AC3E}">
        <p14:creationId xmlns:p14="http://schemas.microsoft.com/office/powerpoint/2010/main" val="2027891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13F86-48D8-0799-274D-886F0BA3F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95161-1E5B-07F4-3E20-DCFD89CFC8D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1BFE596-272E-22CD-694A-E72822612CF4}"/>
              </a:ext>
            </a:extLst>
          </p:cNvPr>
          <p:cNvSpPr>
            <a:spLocks noGrp="1"/>
          </p:cNvSpPr>
          <p:nvPr>
            <p:ph type="body" idx="1"/>
          </p:nvPr>
        </p:nvSpPr>
        <p:spPr/>
        <p:txBody>
          <a:bodyPr/>
          <a:lstStyle/>
          <a:p>
            <a:endParaRPr lang="ta-IN" dirty="0"/>
          </a:p>
        </p:txBody>
      </p:sp>
      <p:sp>
        <p:nvSpPr>
          <p:cNvPr id="4" name="Slide Number Placeholder 3">
            <a:extLst>
              <a:ext uri="{FF2B5EF4-FFF2-40B4-BE49-F238E27FC236}">
                <a16:creationId xmlns:a16="http://schemas.microsoft.com/office/drawing/2014/main" id="{F7AB6CE1-94EF-76C0-0F85-19451A8790F1}"/>
              </a:ext>
            </a:extLst>
          </p:cNvPr>
          <p:cNvSpPr>
            <a:spLocks noGrp="1"/>
          </p:cNvSpPr>
          <p:nvPr>
            <p:ph type="sldNum" sz="quarter" idx="5"/>
          </p:nvPr>
        </p:nvSpPr>
        <p:spPr/>
        <p:txBody>
          <a:bodyPr/>
          <a:lstStyle/>
          <a:p>
            <a:fld id="{D9D8C128-7C91-4269-B2D5-0B70745E750B}" type="slidenum">
              <a:rPr lang="en-US" smtClean="0"/>
              <a:t>24</a:t>
            </a:fld>
            <a:endParaRPr lang="en-US" dirty="0"/>
          </a:p>
        </p:txBody>
      </p:sp>
    </p:spTree>
    <p:extLst>
      <p:ext uri="{BB962C8B-B14F-4D97-AF65-F5344CB8AC3E}">
        <p14:creationId xmlns:p14="http://schemas.microsoft.com/office/powerpoint/2010/main" val="187998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2C85-E612-607D-A09C-2203D4CAA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16BEF-E2AB-9070-6955-FCC2265B30C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28E9400-1489-410A-4E74-28F3FDED7733}"/>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D2B123CB-3070-1BDD-4794-DD91CDCA2A0B}"/>
              </a:ext>
            </a:extLst>
          </p:cNvPr>
          <p:cNvSpPr>
            <a:spLocks noGrp="1"/>
          </p:cNvSpPr>
          <p:nvPr>
            <p:ph type="sldNum" sz="quarter" idx="5"/>
          </p:nvPr>
        </p:nvSpPr>
        <p:spPr/>
        <p:txBody>
          <a:bodyPr/>
          <a:lstStyle/>
          <a:p>
            <a:fld id="{D9D8C128-7C91-4269-B2D5-0B70745E750B}" type="slidenum">
              <a:rPr lang="en-US" smtClean="0"/>
              <a:t>25</a:t>
            </a:fld>
            <a:endParaRPr lang="en-US" dirty="0"/>
          </a:p>
        </p:txBody>
      </p:sp>
    </p:spTree>
    <p:extLst>
      <p:ext uri="{BB962C8B-B14F-4D97-AF65-F5344CB8AC3E}">
        <p14:creationId xmlns:p14="http://schemas.microsoft.com/office/powerpoint/2010/main" val="352793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219F-C329-0B66-171B-C85DE32D2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F34B3-938D-ACF9-89F7-A2C62853BA4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E55E880-3658-D2F6-8819-AEAAB4E464EF}"/>
              </a:ext>
            </a:extLst>
          </p:cNvPr>
          <p:cNvSpPr>
            <a:spLocks noGrp="1"/>
          </p:cNvSpPr>
          <p:nvPr>
            <p:ph type="body" idx="1"/>
          </p:nvPr>
        </p:nvSpPr>
        <p:spPr/>
        <p:txBody>
          <a:bodyPr/>
          <a:lstStyle/>
          <a:p>
            <a:endParaRPr lang="ta-IN" dirty="0"/>
          </a:p>
        </p:txBody>
      </p:sp>
      <p:sp>
        <p:nvSpPr>
          <p:cNvPr id="4" name="Slide Number Placeholder 3">
            <a:extLst>
              <a:ext uri="{FF2B5EF4-FFF2-40B4-BE49-F238E27FC236}">
                <a16:creationId xmlns:a16="http://schemas.microsoft.com/office/drawing/2014/main" id="{252589E9-03C4-0877-B4A8-D96A02BFDB07}"/>
              </a:ext>
            </a:extLst>
          </p:cNvPr>
          <p:cNvSpPr>
            <a:spLocks noGrp="1"/>
          </p:cNvSpPr>
          <p:nvPr>
            <p:ph type="sldNum" sz="quarter" idx="5"/>
          </p:nvPr>
        </p:nvSpPr>
        <p:spPr/>
        <p:txBody>
          <a:bodyPr/>
          <a:lstStyle/>
          <a:p>
            <a:fld id="{D9D8C128-7C91-4269-B2D5-0B70745E750B}" type="slidenum">
              <a:rPr lang="en-US" smtClean="0"/>
              <a:t>3</a:t>
            </a:fld>
            <a:endParaRPr lang="en-US" dirty="0"/>
          </a:p>
        </p:txBody>
      </p:sp>
    </p:spTree>
    <p:extLst>
      <p:ext uri="{BB962C8B-B14F-4D97-AF65-F5344CB8AC3E}">
        <p14:creationId xmlns:p14="http://schemas.microsoft.com/office/powerpoint/2010/main" val="157637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2FA5-4835-794B-D012-4D0687EBF61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1FAA5F-DD9D-DAEC-0690-6A25036DAC5C}"/>
              </a:ext>
            </a:extLst>
          </p:cNvPr>
          <p:cNvSpPr>
            <a:spLocks noGrp="1" noRot="1" noChangeAspect="1"/>
          </p:cNvSpPr>
          <p:nvPr>
            <p:ph type="sldImg"/>
          </p:nvPr>
        </p:nvSpPr>
        <p:spPr/>
        <p:txBody>
          <a:bodyPr/>
          <a:lstStyle/>
          <a:p>
            <a:endParaRPr lang="en-US" dirty="0"/>
          </a:p>
        </p:txBody>
      </p:sp>
      <p:sp>
        <p:nvSpPr>
          <p:cNvPr id="3" name="备注占位符 2">
            <a:extLst>
              <a:ext uri="{FF2B5EF4-FFF2-40B4-BE49-F238E27FC236}">
                <a16:creationId xmlns:a16="http://schemas.microsoft.com/office/drawing/2014/main" id="{B7AC201F-7CB5-9738-CC38-3B101708C390}"/>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EC867283-834E-E00C-3583-FAC2C453FE34}"/>
              </a:ext>
            </a:extLst>
          </p:cNvPr>
          <p:cNvSpPr>
            <a:spLocks noGrp="1"/>
          </p:cNvSpPr>
          <p:nvPr>
            <p:ph type="sldNum" sz="quarter" idx="5"/>
          </p:nvPr>
        </p:nvSpPr>
        <p:spPr/>
        <p:txBody>
          <a:bodyPr/>
          <a:lstStyle/>
          <a:p>
            <a:fld id="{D9D8C128-7C91-4269-B2D5-0B70745E750B}" type="slidenum">
              <a:rPr lang="en-US" smtClean="0"/>
              <a:t>26</a:t>
            </a:fld>
            <a:endParaRPr lang="en-US" dirty="0"/>
          </a:p>
        </p:txBody>
      </p:sp>
    </p:spTree>
    <p:extLst>
      <p:ext uri="{BB962C8B-B14F-4D97-AF65-F5344CB8AC3E}">
        <p14:creationId xmlns:p14="http://schemas.microsoft.com/office/powerpoint/2010/main" val="415864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57597-AD68-27E4-D29C-E889418CD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3DBCB-5B4B-1FF8-540B-089C104D576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F0F4059-F348-FE47-99E0-4542BEA5880C}"/>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BC61E5C3-500D-D60F-4A74-A428459E6A1A}"/>
              </a:ext>
            </a:extLst>
          </p:cNvPr>
          <p:cNvSpPr>
            <a:spLocks noGrp="1"/>
          </p:cNvSpPr>
          <p:nvPr>
            <p:ph type="sldNum" sz="quarter" idx="5"/>
          </p:nvPr>
        </p:nvSpPr>
        <p:spPr/>
        <p:txBody>
          <a:bodyPr/>
          <a:lstStyle/>
          <a:p>
            <a:fld id="{D9D8C128-7C91-4269-B2D5-0B70745E750B}" type="slidenum">
              <a:rPr lang="en-US" smtClean="0"/>
              <a:t>27</a:t>
            </a:fld>
            <a:endParaRPr lang="en-US" dirty="0"/>
          </a:p>
        </p:txBody>
      </p:sp>
    </p:spTree>
    <p:extLst>
      <p:ext uri="{BB962C8B-B14F-4D97-AF65-F5344CB8AC3E}">
        <p14:creationId xmlns:p14="http://schemas.microsoft.com/office/powerpoint/2010/main" val="749819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CA1D-15D5-E23B-12FB-33FDFCFA8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D6182-CB19-BCAF-9F5B-7D57FF10905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F059FE6-5DDA-98FC-ED72-4B9406D96FB0}"/>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A45F6EA2-F892-91E7-A4C6-80E82B0D1FBE}"/>
              </a:ext>
            </a:extLst>
          </p:cNvPr>
          <p:cNvSpPr>
            <a:spLocks noGrp="1"/>
          </p:cNvSpPr>
          <p:nvPr>
            <p:ph type="sldNum" sz="quarter" idx="5"/>
          </p:nvPr>
        </p:nvSpPr>
        <p:spPr/>
        <p:txBody>
          <a:bodyPr/>
          <a:lstStyle/>
          <a:p>
            <a:fld id="{D9D8C128-7C91-4269-B2D5-0B70745E750B}" type="slidenum">
              <a:rPr lang="en-US" smtClean="0"/>
              <a:t>28</a:t>
            </a:fld>
            <a:endParaRPr lang="en-US" dirty="0"/>
          </a:p>
        </p:txBody>
      </p:sp>
    </p:spTree>
    <p:extLst>
      <p:ext uri="{BB962C8B-B14F-4D97-AF65-F5344CB8AC3E}">
        <p14:creationId xmlns:p14="http://schemas.microsoft.com/office/powerpoint/2010/main" val="665959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3488C-0810-75D1-D9AF-DDBD9A8A40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6C27288-8353-8E2C-F2B5-65E5E60B366B}"/>
              </a:ext>
            </a:extLst>
          </p:cNvPr>
          <p:cNvSpPr>
            <a:spLocks noGrp="1" noRot="1" noChangeAspect="1"/>
          </p:cNvSpPr>
          <p:nvPr>
            <p:ph type="sldImg"/>
          </p:nvPr>
        </p:nvSpPr>
        <p:spPr/>
        <p:txBody>
          <a:bodyPr/>
          <a:lstStyle/>
          <a:p>
            <a:endParaRPr lang="en-US" dirty="0"/>
          </a:p>
        </p:txBody>
      </p:sp>
      <p:sp>
        <p:nvSpPr>
          <p:cNvPr id="3" name="备注占位符 2">
            <a:extLst>
              <a:ext uri="{FF2B5EF4-FFF2-40B4-BE49-F238E27FC236}">
                <a16:creationId xmlns:a16="http://schemas.microsoft.com/office/drawing/2014/main" id="{D147A46C-D390-7ED1-341B-2DAF69A3814E}"/>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A8A27D24-3DA0-FAC0-1111-0686A02DB706}"/>
              </a:ext>
            </a:extLst>
          </p:cNvPr>
          <p:cNvSpPr>
            <a:spLocks noGrp="1"/>
          </p:cNvSpPr>
          <p:nvPr>
            <p:ph type="sldNum" sz="quarter" idx="5"/>
          </p:nvPr>
        </p:nvSpPr>
        <p:spPr/>
        <p:txBody>
          <a:bodyPr/>
          <a:lstStyle/>
          <a:p>
            <a:fld id="{D9D8C128-7C91-4269-B2D5-0B70745E750B}" type="slidenum">
              <a:rPr lang="en-US" smtClean="0"/>
              <a:t>29</a:t>
            </a:fld>
            <a:endParaRPr lang="en-US" dirty="0"/>
          </a:p>
        </p:txBody>
      </p:sp>
    </p:spTree>
    <p:extLst>
      <p:ext uri="{BB962C8B-B14F-4D97-AF65-F5344CB8AC3E}">
        <p14:creationId xmlns:p14="http://schemas.microsoft.com/office/powerpoint/2010/main" val="3324555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43DA-59FA-0FAB-7191-C403D8CD1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BF55F-2C83-661F-F2AD-F1AEEA0E9F5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E3C3C7F-1445-8D74-64C5-D5C79BC52BC4}"/>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0B4DA035-AA69-B855-9C4E-4347BA6B2F4D}"/>
              </a:ext>
            </a:extLst>
          </p:cNvPr>
          <p:cNvSpPr>
            <a:spLocks noGrp="1"/>
          </p:cNvSpPr>
          <p:nvPr>
            <p:ph type="sldNum" sz="quarter" idx="5"/>
          </p:nvPr>
        </p:nvSpPr>
        <p:spPr/>
        <p:txBody>
          <a:bodyPr/>
          <a:lstStyle/>
          <a:p>
            <a:fld id="{D9D8C128-7C91-4269-B2D5-0B70745E750B}" type="slidenum">
              <a:rPr lang="en-US" smtClean="0"/>
              <a:t>30</a:t>
            </a:fld>
            <a:endParaRPr lang="en-US" dirty="0"/>
          </a:p>
        </p:txBody>
      </p:sp>
    </p:spTree>
    <p:extLst>
      <p:ext uri="{BB962C8B-B14F-4D97-AF65-F5344CB8AC3E}">
        <p14:creationId xmlns:p14="http://schemas.microsoft.com/office/powerpoint/2010/main" val="4059380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E5555-09EA-F559-3CDE-B21CA25B70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0AE46B8-9D25-F4BA-70E5-88BCA6426A51}"/>
              </a:ext>
            </a:extLst>
          </p:cNvPr>
          <p:cNvSpPr>
            <a:spLocks noGrp="1" noRot="1" noChangeAspect="1"/>
          </p:cNvSpPr>
          <p:nvPr>
            <p:ph type="sldImg"/>
          </p:nvPr>
        </p:nvSpPr>
        <p:spPr/>
        <p:txBody>
          <a:bodyPr/>
          <a:lstStyle/>
          <a:p>
            <a:endParaRPr lang="en-US" dirty="0"/>
          </a:p>
        </p:txBody>
      </p:sp>
      <p:sp>
        <p:nvSpPr>
          <p:cNvPr id="3" name="备注占位符 2">
            <a:extLst>
              <a:ext uri="{FF2B5EF4-FFF2-40B4-BE49-F238E27FC236}">
                <a16:creationId xmlns:a16="http://schemas.microsoft.com/office/drawing/2014/main" id="{3AE3AB4D-E39A-6699-1425-06D37CC82712}"/>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D2393522-1B73-3FF7-69F4-3DF74D2399F4}"/>
              </a:ext>
            </a:extLst>
          </p:cNvPr>
          <p:cNvSpPr>
            <a:spLocks noGrp="1"/>
          </p:cNvSpPr>
          <p:nvPr>
            <p:ph type="sldNum" sz="quarter" idx="5"/>
          </p:nvPr>
        </p:nvSpPr>
        <p:spPr/>
        <p:txBody>
          <a:bodyPr/>
          <a:lstStyle/>
          <a:p>
            <a:fld id="{D9D8C128-7C91-4269-B2D5-0B70745E750B}" type="slidenum">
              <a:rPr lang="en-US" smtClean="0"/>
              <a:t>31</a:t>
            </a:fld>
            <a:endParaRPr lang="en-US" dirty="0"/>
          </a:p>
        </p:txBody>
      </p:sp>
    </p:spTree>
    <p:extLst>
      <p:ext uri="{BB962C8B-B14F-4D97-AF65-F5344CB8AC3E}">
        <p14:creationId xmlns:p14="http://schemas.microsoft.com/office/powerpoint/2010/main" val="305111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080D8-155E-DA68-DF1B-F0C006A33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DB313-0E87-B3EE-242F-60063498680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60E15B2-88E1-90A7-6910-C31B41C90EA9}"/>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35B8ABE2-0EDC-4FF2-D8C4-2DF0CF6D9EC5}"/>
              </a:ext>
            </a:extLst>
          </p:cNvPr>
          <p:cNvSpPr>
            <a:spLocks noGrp="1"/>
          </p:cNvSpPr>
          <p:nvPr>
            <p:ph type="sldNum" sz="quarter" idx="5"/>
          </p:nvPr>
        </p:nvSpPr>
        <p:spPr/>
        <p:txBody>
          <a:bodyPr/>
          <a:lstStyle/>
          <a:p>
            <a:fld id="{D9D8C128-7C91-4269-B2D5-0B70745E750B}" type="slidenum">
              <a:rPr lang="en-US" smtClean="0"/>
              <a:t>32</a:t>
            </a:fld>
            <a:endParaRPr lang="en-US" dirty="0"/>
          </a:p>
        </p:txBody>
      </p:sp>
    </p:spTree>
    <p:extLst>
      <p:ext uri="{BB962C8B-B14F-4D97-AF65-F5344CB8AC3E}">
        <p14:creationId xmlns:p14="http://schemas.microsoft.com/office/powerpoint/2010/main" val="943544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ta-IN"/>
          </a:p>
        </p:txBody>
      </p:sp>
      <p:sp>
        <p:nvSpPr>
          <p:cNvPr id="4" name="Slide Number Placeholder 3"/>
          <p:cNvSpPr>
            <a:spLocks noGrp="1"/>
          </p:cNvSpPr>
          <p:nvPr>
            <p:ph type="sldNum" sz="quarter" idx="5"/>
          </p:nvPr>
        </p:nvSpPr>
        <p:spPr/>
        <p:txBody>
          <a:bodyPr/>
          <a:lstStyle/>
          <a:p>
            <a:fld id="{D9D8C128-7C91-4269-B2D5-0B70745E750B}" type="slidenum">
              <a:rPr lang="en-US" smtClean="0"/>
              <a:t>33</a:t>
            </a:fld>
            <a:endParaRPr lang="en-US" dirty="0"/>
          </a:p>
        </p:txBody>
      </p:sp>
    </p:spTree>
    <p:extLst>
      <p:ext uri="{BB962C8B-B14F-4D97-AF65-F5344CB8AC3E}">
        <p14:creationId xmlns:p14="http://schemas.microsoft.com/office/powerpoint/2010/main" val="3489811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E4272-7B85-9D2A-C521-95EA976F9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BAA48-3E3E-D780-DA43-22567ADEC7D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72B2C3B-C33A-4705-5267-0405A431DCB0}"/>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C9FF04E7-3890-5FB3-32DA-0B38E21B7742}"/>
              </a:ext>
            </a:extLst>
          </p:cNvPr>
          <p:cNvSpPr>
            <a:spLocks noGrp="1"/>
          </p:cNvSpPr>
          <p:nvPr>
            <p:ph type="sldNum" sz="quarter" idx="5"/>
          </p:nvPr>
        </p:nvSpPr>
        <p:spPr/>
        <p:txBody>
          <a:bodyPr/>
          <a:lstStyle/>
          <a:p>
            <a:fld id="{D9D8C128-7C91-4269-B2D5-0B70745E750B}" type="slidenum">
              <a:rPr lang="en-US" smtClean="0"/>
              <a:t>34</a:t>
            </a:fld>
            <a:endParaRPr lang="en-US" dirty="0"/>
          </a:p>
        </p:txBody>
      </p:sp>
    </p:spTree>
    <p:extLst>
      <p:ext uri="{BB962C8B-B14F-4D97-AF65-F5344CB8AC3E}">
        <p14:creationId xmlns:p14="http://schemas.microsoft.com/office/powerpoint/2010/main" val="798214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C49D5-8DF2-4297-E944-B9516D196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03A53-6194-5C2D-7602-E8A91B4D15A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CDFCB0F-0C6D-534E-07C5-D62A13231226}"/>
              </a:ext>
            </a:extLst>
          </p:cNvPr>
          <p:cNvSpPr>
            <a:spLocks noGrp="1"/>
          </p:cNvSpPr>
          <p:nvPr>
            <p:ph type="body" idx="1"/>
          </p:nvPr>
        </p:nvSpPr>
        <p:spPr/>
        <p:txBody>
          <a:bodyPr/>
          <a:lstStyle/>
          <a:p>
            <a:endParaRPr lang="ta-IN" dirty="0"/>
          </a:p>
        </p:txBody>
      </p:sp>
      <p:sp>
        <p:nvSpPr>
          <p:cNvPr id="4" name="Slide Number Placeholder 3">
            <a:extLst>
              <a:ext uri="{FF2B5EF4-FFF2-40B4-BE49-F238E27FC236}">
                <a16:creationId xmlns:a16="http://schemas.microsoft.com/office/drawing/2014/main" id="{A9163207-D785-44A5-628D-9EB02EC28145}"/>
              </a:ext>
            </a:extLst>
          </p:cNvPr>
          <p:cNvSpPr>
            <a:spLocks noGrp="1"/>
          </p:cNvSpPr>
          <p:nvPr>
            <p:ph type="sldNum" sz="quarter" idx="5"/>
          </p:nvPr>
        </p:nvSpPr>
        <p:spPr/>
        <p:txBody>
          <a:bodyPr/>
          <a:lstStyle/>
          <a:p>
            <a:fld id="{D9D8C128-7C91-4269-B2D5-0B70745E750B}" type="slidenum">
              <a:rPr lang="en-US" smtClean="0"/>
              <a:t>35</a:t>
            </a:fld>
            <a:endParaRPr lang="en-US" dirty="0"/>
          </a:p>
        </p:txBody>
      </p:sp>
    </p:spTree>
    <p:extLst>
      <p:ext uri="{BB962C8B-B14F-4D97-AF65-F5344CB8AC3E}">
        <p14:creationId xmlns:p14="http://schemas.microsoft.com/office/powerpoint/2010/main" val="282772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D92ED-31FF-0AD6-ADB0-CC1B37791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91B09-0B18-3C0B-DDF1-CDD3E46AF41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D947793-95AC-4285-EF8C-64232C521387}"/>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552FF1E1-34EF-0B19-8EC6-72DC086F7BA0}"/>
              </a:ext>
            </a:extLst>
          </p:cNvPr>
          <p:cNvSpPr>
            <a:spLocks noGrp="1"/>
          </p:cNvSpPr>
          <p:nvPr>
            <p:ph type="sldNum" sz="quarter" idx="5"/>
          </p:nvPr>
        </p:nvSpPr>
        <p:spPr/>
        <p:txBody>
          <a:bodyPr/>
          <a:lstStyle/>
          <a:p>
            <a:fld id="{D9D8C128-7C91-4269-B2D5-0B70745E750B}" type="slidenum">
              <a:rPr lang="en-US" smtClean="0"/>
              <a:t>4</a:t>
            </a:fld>
            <a:endParaRPr lang="en-US" dirty="0"/>
          </a:p>
        </p:txBody>
      </p:sp>
    </p:spTree>
    <p:extLst>
      <p:ext uri="{BB962C8B-B14F-4D97-AF65-F5344CB8AC3E}">
        <p14:creationId xmlns:p14="http://schemas.microsoft.com/office/powerpoint/2010/main" val="211210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7FAAF-9721-C8B6-AD38-351EF83DA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7AC2D-AEB4-A5F3-84C5-9B65AEFEBCA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CDEE798-DEA1-290A-24B6-5D61DC9446B0}"/>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6FE61DB5-B4EF-707A-C1F9-82B1CDB3F8A5}"/>
              </a:ext>
            </a:extLst>
          </p:cNvPr>
          <p:cNvSpPr>
            <a:spLocks noGrp="1"/>
          </p:cNvSpPr>
          <p:nvPr>
            <p:ph type="sldNum" sz="quarter" idx="5"/>
          </p:nvPr>
        </p:nvSpPr>
        <p:spPr/>
        <p:txBody>
          <a:bodyPr/>
          <a:lstStyle/>
          <a:p>
            <a:fld id="{D9D8C128-7C91-4269-B2D5-0B70745E750B}" type="slidenum">
              <a:rPr lang="en-US" smtClean="0"/>
              <a:t>5</a:t>
            </a:fld>
            <a:endParaRPr lang="en-US" dirty="0"/>
          </a:p>
        </p:txBody>
      </p:sp>
    </p:spTree>
    <p:extLst>
      <p:ext uri="{BB962C8B-B14F-4D97-AF65-F5344CB8AC3E}">
        <p14:creationId xmlns:p14="http://schemas.microsoft.com/office/powerpoint/2010/main" val="407886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8C128-7C91-4269-B2D5-0B70745E750B}" type="slidenum">
              <a:rPr lang="en-US" smtClean="0"/>
              <a:t>6</a:t>
            </a:fld>
            <a:endParaRPr lang="en-US" dirty="0"/>
          </a:p>
        </p:txBody>
      </p:sp>
    </p:spTree>
    <p:extLst>
      <p:ext uri="{BB962C8B-B14F-4D97-AF65-F5344CB8AC3E}">
        <p14:creationId xmlns:p14="http://schemas.microsoft.com/office/powerpoint/2010/main" val="28910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04EB2-85D2-2691-B774-7627A987D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ACB49-8C40-9CF0-8FE2-13AA267497F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A8B564-FEDA-C229-8039-BB9307750678}"/>
              </a:ext>
            </a:extLst>
          </p:cNvPr>
          <p:cNvSpPr>
            <a:spLocks noGrp="1"/>
          </p:cNvSpPr>
          <p:nvPr>
            <p:ph type="body" idx="1"/>
          </p:nvPr>
        </p:nvSpPr>
        <p:spPr/>
        <p:txBody>
          <a:bodyPr/>
          <a:lstStyle/>
          <a:p>
            <a:r>
              <a:rPr lang="en-US" b="1" dirty="0"/>
              <a:t>For Orange County Average KA Crashes rate is 3.1% for the last 5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a:t>
            </a:r>
            <a:r>
              <a:rPr lang="en-US" b="1" u="sng" dirty="0"/>
              <a:t>whole Florida Average KA Crashes rate is 2.4% </a:t>
            </a:r>
            <a:r>
              <a:rPr lang="en-US" b="1" dirty="0"/>
              <a:t>for the last 10 year.</a:t>
            </a:r>
          </a:p>
          <a:p>
            <a:endParaRPr lang="ta-IN" dirty="0"/>
          </a:p>
        </p:txBody>
      </p:sp>
      <p:sp>
        <p:nvSpPr>
          <p:cNvPr id="4" name="Slide Number Placeholder 3">
            <a:extLst>
              <a:ext uri="{FF2B5EF4-FFF2-40B4-BE49-F238E27FC236}">
                <a16:creationId xmlns:a16="http://schemas.microsoft.com/office/drawing/2014/main" id="{2258DF1D-F9C1-5202-F1A1-DD22CD053276}"/>
              </a:ext>
            </a:extLst>
          </p:cNvPr>
          <p:cNvSpPr>
            <a:spLocks noGrp="1"/>
          </p:cNvSpPr>
          <p:nvPr>
            <p:ph type="sldNum" sz="quarter" idx="5"/>
          </p:nvPr>
        </p:nvSpPr>
        <p:spPr/>
        <p:txBody>
          <a:bodyPr/>
          <a:lstStyle/>
          <a:p>
            <a:fld id="{D9D8C128-7C91-4269-B2D5-0B70745E750B}" type="slidenum">
              <a:rPr lang="en-US" smtClean="0"/>
              <a:t>9</a:t>
            </a:fld>
            <a:endParaRPr lang="en-US" dirty="0"/>
          </a:p>
        </p:txBody>
      </p:sp>
    </p:spTree>
    <p:extLst>
      <p:ext uri="{BB962C8B-B14F-4D97-AF65-F5344CB8AC3E}">
        <p14:creationId xmlns:p14="http://schemas.microsoft.com/office/powerpoint/2010/main" val="327064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CA8B-DA7D-2AA9-B541-0D43F658A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F3E6-6067-FE32-3F6C-86A132CA22A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CFB629-7AE3-C53F-C39A-0085313D46AB}"/>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58E61DEC-50E8-D881-4B15-8B07962A9925}"/>
              </a:ext>
            </a:extLst>
          </p:cNvPr>
          <p:cNvSpPr>
            <a:spLocks noGrp="1"/>
          </p:cNvSpPr>
          <p:nvPr>
            <p:ph type="sldNum" sz="quarter" idx="5"/>
          </p:nvPr>
        </p:nvSpPr>
        <p:spPr/>
        <p:txBody>
          <a:bodyPr/>
          <a:lstStyle/>
          <a:p>
            <a:fld id="{D9D8C128-7C91-4269-B2D5-0B70745E750B}" type="slidenum">
              <a:rPr lang="en-US" smtClean="0"/>
              <a:t>10</a:t>
            </a:fld>
            <a:endParaRPr lang="en-US" dirty="0"/>
          </a:p>
        </p:txBody>
      </p:sp>
    </p:spTree>
    <p:extLst>
      <p:ext uri="{BB962C8B-B14F-4D97-AF65-F5344CB8AC3E}">
        <p14:creationId xmlns:p14="http://schemas.microsoft.com/office/powerpoint/2010/main" val="163471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5E2DD-D32C-9F5C-603E-90F2C926F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552FB-9038-C4E6-61EC-6CCF4BBC145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1A93098-D357-610B-F44D-757649855B22}"/>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EB3BE975-74EB-C0FF-67DA-3FEC480EA247}"/>
              </a:ext>
            </a:extLst>
          </p:cNvPr>
          <p:cNvSpPr>
            <a:spLocks noGrp="1"/>
          </p:cNvSpPr>
          <p:nvPr>
            <p:ph type="sldNum" sz="quarter" idx="5"/>
          </p:nvPr>
        </p:nvSpPr>
        <p:spPr/>
        <p:txBody>
          <a:bodyPr/>
          <a:lstStyle/>
          <a:p>
            <a:fld id="{D9D8C128-7C91-4269-B2D5-0B70745E750B}" type="slidenum">
              <a:rPr lang="en-US" smtClean="0"/>
              <a:t>11</a:t>
            </a:fld>
            <a:endParaRPr lang="en-US" dirty="0"/>
          </a:p>
        </p:txBody>
      </p:sp>
    </p:spTree>
    <p:extLst>
      <p:ext uri="{BB962C8B-B14F-4D97-AF65-F5344CB8AC3E}">
        <p14:creationId xmlns:p14="http://schemas.microsoft.com/office/powerpoint/2010/main" val="61421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54B18-159F-4EBC-CD5D-C725BCC88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00C37-3583-EF19-BCF6-91649742CED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96A2601-9018-17A9-7317-C9290D9BC18C}"/>
              </a:ext>
            </a:extLst>
          </p:cNvPr>
          <p:cNvSpPr>
            <a:spLocks noGrp="1"/>
          </p:cNvSpPr>
          <p:nvPr>
            <p:ph type="body" idx="1"/>
          </p:nvPr>
        </p:nvSpPr>
        <p:spPr/>
        <p:txBody>
          <a:bodyPr/>
          <a:lstStyle/>
          <a:p>
            <a:endParaRPr lang="ta-IN"/>
          </a:p>
        </p:txBody>
      </p:sp>
      <p:sp>
        <p:nvSpPr>
          <p:cNvPr id="4" name="Slide Number Placeholder 3">
            <a:extLst>
              <a:ext uri="{FF2B5EF4-FFF2-40B4-BE49-F238E27FC236}">
                <a16:creationId xmlns:a16="http://schemas.microsoft.com/office/drawing/2014/main" id="{A791E693-8ACB-0AC5-D3CB-BC9623AB4AFB}"/>
              </a:ext>
            </a:extLst>
          </p:cNvPr>
          <p:cNvSpPr>
            <a:spLocks noGrp="1"/>
          </p:cNvSpPr>
          <p:nvPr>
            <p:ph type="sldNum" sz="quarter" idx="5"/>
          </p:nvPr>
        </p:nvSpPr>
        <p:spPr/>
        <p:txBody>
          <a:bodyPr/>
          <a:lstStyle/>
          <a:p>
            <a:fld id="{D9D8C128-7C91-4269-B2D5-0B70745E750B}" type="slidenum">
              <a:rPr lang="en-US" smtClean="0"/>
              <a:t>12</a:t>
            </a:fld>
            <a:endParaRPr lang="en-US" dirty="0"/>
          </a:p>
        </p:txBody>
      </p:sp>
    </p:spTree>
    <p:extLst>
      <p:ext uri="{BB962C8B-B14F-4D97-AF65-F5344CB8AC3E}">
        <p14:creationId xmlns:p14="http://schemas.microsoft.com/office/powerpoint/2010/main" val="41721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181020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272293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393939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235527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25738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285292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76320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212374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180659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222186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CFDC68-06A1-442C-AA7D-01078BA22A8F}" type="datetimeFigureOut">
              <a:rPr lang="en-US" smtClean="0"/>
              <a:t>11/21/2025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7554-441B-4C7A-9454-53F937EF11DE}" type="slidenum">
              <a:rPr lang="en-US" smtClean="0"/>
              <a:t>‹#›</a:t>
            </a:fld>
            <a:endParaRPr lang="en-US" dirty="0"/>
          </a:p>
        </p:txBody>
      </p:sp>
    </p:spTree>
    <p:extLst>
      <p:ext uri="{BB962C8B-B14F-4D97-AF65-F5344CB8AC3E}">
        <p14:creationId xmlns:p14="http://schemas.microsoft.com/office/powerpoint/2010/main" val="88810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FDC68-06A1-442C-AA7D-01078BA22A8F}" type="datetimeFigureOut">
              <a:rPr lang="en-US" smtClean="0"/>
              <a:t>11/21/2025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7554-441B-4C7A-9454-53F937EF11DE}" type="slidenum">
              <a:rPr lang="en-US" smtClean="0"/>
              <a:t>‹#›</a:t>
            </a:fld>
            <a:endParaRPr lang="en-US" dirty="0"/>
          </a:p>
        </p:txBody>
      </p:sp>
    </p:spTree>
    <p:extLst>
      <p:ext uri="{BB962C8B-B14F-4D97-AF65-F5344CB8AC3E}">
        <p14:creationId xmlns:p14="http://schemas.microsoft.com/office/powerpoint/2010/main" val="1850331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smartsafe.ucf.edu/survey/"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hyperlink" Target="https://smartsafe.ucf.edu/"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rgbClr val="FFCB08"/>
          </a:bgClr>
        </a:pattFill>
        <a:effectLst/>
      </p:bgPr>
    </p:bg>
    <p:spTree>
      <p:nvGrpSpPr>
        <p:cNvPr id="1" name="">
          <a:extLst>
            <a:ext uri="{FF2B5EF4-FFF2-40B4-BE49-F238E27FC236}">
              <a16:creationId xmlns:a16="http://schemas.microsoft.com/office/drawing/2014/main" id="{4661B637-580A-6A8F-D33F-05AD31F14E2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A75B47-98C3-2B70-5828-C0EDBD863445}"/>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CFF43783-E664-F765-EB2B-22A9EF9BBD0B}"/>
                </a:ext>
              </a:extLst>
            </p:cNvPr>
            <p:cNvSpPr/>
            <p:nvPr/>
          </p:nvSpPr>
          <p:spPr>
            <a:xfrm>
              <a:off x="0" y="0"/>
              <a:ext cx="12192000" cy="6858000"/>
            </a:xfrm>
            <a:prstGeom prst="rect">
              <a:avLst/>
            </a:prstGeom>
            <a:pattFill prst="pct80">
              <a:fgClr>
                <a:srgbClr val="0098DE"/>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9" name="Group 8">
              <a:extLst>
                <a:ext uri="{FF2B5EF4-FFF2-40B4-BE49-F238E27FC236}">
                  <a16:creationId xmlns:a16="http://schemas.microsoft.com/office/drawing/2014/main" id="{18432630-3440-B98D-82BD-D678312A3443}"/>
                </a:ext>
              </a:extLst>
            </p:cNvPr>
            <p:cNvGrpSpPr/>
            <p:nvPr/>
          </p:nvGrpSpPr>
          <p:grpSpPr>
            <a:xfrm>
              <a:off x="0" y="1244163"/>
              <a:ext cx="12192000" cy="3802993"/>
              <a:chOff x="0" y="1244163"/>
              <a:chExt cx="12192000" cy="3802993"/>
            </a:xfrm>
          </p:grpSpPr>
          <p:pic>
            <p:nvPicPr>
              <p:cNvPr id="6" name="Picture 5" descr="A blue stripe on a black background&#10;&#10;AI-generated content may be incorrect.">
                <a:extLst>
                  <a:ext uri="{FF2B5EF4-FFF2-40B4-BE49-F238E27FC236}">
                    <a16:creationId xmlns:a16="http://schemas.microsoft.com/office/drawing/2014/main" id="{FE343C8A-B247-54B5-7666-24B1685E1376}"/>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1079" r="5573" b="18109"/>
              <a:stretch>
                <a:fillRect/>
              </a:stretch>
            </p:blipFill>
            <p:spPr>
              <a:xfrm>
                <a:off x="0" y="1244163"/>
                <a:ext cx="12192000" cy="2032164"/>
              </a:xfrm>
              <a:prstGeom prst="rect">
                <a:avLst/>
              </a:prstGeom>
            </p:spPr>
          </p:pic>
          <p:pic>
            <p:nvPicPr>
              <p:cNvPr id="8" name="Picture 7" descr="A blue stripe on a black background&#10;&#10;AI-generated content may be incorrect.">
                <a:extLst>
                  <a:ext uri="{FF2B5EF4-FFF2-40B4-BE49-F238E27FC236}">
                    <a16:creationId xmlns:a16="http://schemas.microsoft.com/office/drawing/2014/main" id="{8F61AF33-5088-FF0C-83AF-612038FC1AA0}"/>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1079" r="5573" b="27028"/>
              <a:stretch>
                <a:fillRect/>
              </a:stretch>
            </p:blipFill>
            <p:spPr>
              <a:xfrm rot="10800000">
                <a:off x="0" y="3236314"/>
                <a:ext cx="12192000" cy="1810842"/>
              </a:xfrm>
              <a:prstGeom prst="rect">
                <a:avLst/>
              </a:prstGeom>
            </p:spPr>
          </p:pic>
        </p:grpSp>
      </p:grpSp>
      <p:sp>
        <p:nvSpPr>
          <p:cNvPr id="2" name="Title 1">
            <a:extLst>
              <a:ext uri="{FF2B5EF4-FFF2-40B4-BE49-F238E27FC236}">
                <a16:creationId xmlns:a16="http://schemas.microsoft.com/office/drawing/2014/main" id="{6A8B1E66-7879-0AD2-907D-DE1366DDBA92}"/>
              </a:ext>
            </a:extLst>
          </p:cNvPr>
          <p:cNvSpPr>
            <a:spLocks noGrp="1"/>
          </p:cNvSpPr>
          <p:nvPr>
            <p:ph type="title"/>
          </p:nvPr>
        </p:nvSpPr>
        <p:spPr>
          <a:xfrm>
            <a:off x="-2" y="1067071"/>
            <a:ext cx="12192002" cy="4222758"/>
          </a:xfrm>
        </p:spPr>
        <p:txBody>
          <a:bodyPr>
            <a:normAutofit/>
          </a:bodyPr>
          <a:lstStyle/>
          <a:p>
            <a:pPr algn="ctr"/>
            <a:r>
              <a:rPr lang="en-US" altLang="zh-CN" sz="7200" b="1" cap="all" dirty="0">
                <a:solidFill>
                  <a:schemeClr val="bg1"/>
                </a:solidFill>
                <a:latin typeface="Avenir Next LT Pro" panose="020B0504020202020204" pitchFamily="34" charset="0"/>
                <a:cs typeface="Times New Roman" panose="02020603050405020304" pitchFamily="18" charset="0"/>
              </a:rPr>
              <a:t>Lake-Sumter</a:t>
            </a:r>
            <a:r>
              <a:rPr lang="zh-CN" altLang="en-US" sz="7200" b="1" cap="all">
                <a:solidFill>
                  <a:schemeClr val="bg1"/>
                </a:solidFill>
                <a:latin typeface="Avenir Next LT Pro" panose="020B0504020202020204" pitchFamily="34" charset="0"/>
                <a:cs typeface="Times New Roman" panose="02020603050405020304" pitchFamily="18" charset="0"/>
              </a:rPr>
              <a:t> </a:t>
            </a:r>
            <a:r>
              <a:rPr lang="en-US" altLang="zh-CN" sz="7200" b="1" cap="all" dirty="0">
                <a:solidFill>
                  <a:schemeClr val="bg1"/>
                </a:solidFill>
                <a:latin typeface="Avenir Next LT Pro" panose="020B0504020202020204" pitchFamily="34" charset="0"/>
                <a:cs typeface="Times New Roman" panose="02020603050405020304" pitchFamily="18" charset="0"/>
              </a:rPr>
              <a:t>MPO </a:t>
            </a:r>
            <a:br>
              <a:rPr lang="en-US" altLang="zh-CN" sz="7200" b="1" cap="all" dirty="0">
                <a:solidFill>
                  <a:schemeClr val="bg1"/>
                </a:solidFill>
                <a:latin typeface="Avenir Next LT Pro" panose="020B0504020202020204" pitchFamily="34" charset="0"/>
                <a:cs typeface="Times New Roman" panose="02020603050405020304" pitchFamily="18" charset="0"/>
              </a:rPr>
            </a:br>
            <a:r>
              <a:rPr lang="en-US" altLang="zh-CN" sz="7200" b="1" cap="all" dirty="0">
                <a:solidFill>
                  <a:schemeClr val="bg1"/>
                </a:solidFill>
                <a:latin typeface="Avenir Next LT Pro" panose="020B0504020202020204" pitchFamily="34" charset="0"/>
                <a:cs typeface="Times New Roman" panose="02020603050405020304" pitchFamily="18" charset="0"/>
              </a:rPr>
              <a:t>Vision Zero </a:t>
            </a:r>
            <a:br>
              <a:rPr lang="en-US" altLang="zh-CN" sz="7200" b="1" cap="all" dirty="0">
                <a:solidFill>
                  <a:schemeClr val="bg1"/>
                </a:solidFill>
                <a:latin typeface="Avenir Next LT Pro" panose="020B0504020202020204" pitchFamily="34" charset="0"/>
                <a:cs typeface="Times New Roman" panose="02020603050405020304" pitchFamily="18" charset="0"/>
              </a:rPr>
            </a:br>
            <a:r>
              <a:rPr lang="en-US" altLang="zh-CN" sz="7200" b="1" cap="all" dirty="0">
                <a:solidFill>
                  <a:schemeClr val="bg1"/>
                </a:solidFill>
                <a:latin typeface="Avenir Next LT Pro" panose="020B0504020202020204" pitchFamily="34" charset="0"/>
                <a:cs typeface="Times New Roman" panose="02020603050405020304" pitchFamily="18" charset="0"/>
              </a:rPr>
              <a:t>Action Plan</a:t>
            </a:r>
            <a:br>
              <a:rPr lang="en-US" sz="4800" b="1" dirty="0">
                <a:solidFill>
                  <a:schemeClr val="accent1">
                    <a:lumMod val="75000"/>
                  </a:schemeClr>
                </a:solidFill>
                <a:latin typeface="Times New Roman" panose="02020603050405020304" pitchFamily="18" charset="0"/>
                <a:cs typeface="Times New Roman" panose="02020603050405020304" pitchFamily="18" charset="0"/>
              </a:rPr>
            </a:br>
            <a:endParaRPr lang="en-US" sz="4800" dirty="0"/>
          </a:p>
        </p:txBody>
      </p:sp>
      <p:grpSp>
        <p:nvGrpSpPr>
          <p:cNvPr id="25" name="Group 24">
            <a:extLst>
              <a:ext uri="{FF2B5EF4-FFF2-40B4-BE49-F238E27FC236}">
                <a16:creationId xmlns:a16="http://schemas.microsoft.com/office/drawing/2014/main" id="{0BFE5155-1FC1-BD44-156B-64B744ED8AEC}"/>
              </a:ext>
            </a:extLst>
          </p:cNvPr>
          <p:cNvGrpSpPr/>
          <p:nvPr/>
        </p:nvGrpSpPr>
        <p:grpSpPr>
          <a:xfrm>
            <a:off x="0" y="-52389"/>
            <a:ext cx="12192000" cy="6910389"/>
            <a:chOff x="0" y="-52389"/>
            <a:chExt cx="12192000" cy="6910389"/>
          </a:xfrm>
        </p:grpSpPr>
        <p:grpSp>
          <p:nvGrpSpPr>
            <p:cNvPr id="24" name="Group 23">
              <a:extLst>
                <a:ext uri="{FF2B5EF4-FFF2-40B4-BE49-F238E27FC236}">
                  <a16:creationId xmlns:a16="http://schemas.microsoft.com/office/drawing/2014/main" id="{13A903B7-8C09-4876-C8DF-1A848A1C51B9}"/>
                </a:ext>
              </a:extLst>
            </p:cNvPr>
            <p:cNvGrpSpPr/>
            <p:nvPr/>
          </p:nvGrpSpPr>
          <p:grpSpPr>
            <a:xfrm>
              <a:off x="0" y="-52388"/>
              <a:ext cx="12192000" cy="6910388"/>
              <a:chOff x="0" y="-52388"/>
              <a:chExt cx="12192000" cy="6910388"/>
            </a:xfrm>
          </p:grpSpPr>
          <p:cxnSp>
            <p:nvCxnSpPr>
              <p:cNvPr id="12" name="Straight Connector 11">
                <a:extLst>
                  <a:ext uri="{FF2B5EF4-FFF2-40B4-BE49-F238E27FC236}">
                    <a16:creationId xmlns:a16="http://schemas.microsoft.com/office/drawing/2014/main" id="{BF1A3781-87A2-68EA-F0F5-7A1982832D51}"/>
                  </a:ext>
                </a:extLst>
              </p:cNvPr>
              <p:cNvCxnSpPr>
                <a:cxnSpLocks/>
              </p:cNvCxnSpPr>
              <p:nvPr/>
            </p:nvCxnSpPr>
            <p:spPr>
              <a:xfrm>
                <a:off x="0" y="0"/>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00AACA-026E-39ED-194C-8BDE52F7672B}"/>
                  </a:ext>
                </a:extLst>
              </p:cNvPr>
              <p:cNvCxnSpPr>
                <a:cxnSpLocks/>
              </p:cNvCxnSpPr>
              <p:nvPr/>
            </p:nvCxnSpPr>
            <p:spPr>
              <a:xfrm flipV="1">
                <a:off x="12172950" y="-52388"/>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A469A21-4A08-306F-788F-18C14B913B25}"/>
                </a:ext>
              </a:extLst>
            </p:cNvPr>
            <p:cNvGrpSpPr/>
            <p:nvPr/>
          </p:nvGrpSpPr>
          <p:grpSpPr>
            <a:xfrm rot="10800000">
              <a:off x="0" y="-52389"/>
              <a:ext cx="12192000" cy="6910388"/>
              <a:chOff x="0" y="547687"/>
              <a:chExt cx="12192000" cy="6910388"/>
            </a:xfrm>
          </p:grpSpPr>
          <p:cxnSp>
            <p:nvCxnSpPr>
              <p:cNvPr id="21" name="Straight Connector 20">
                <a:extLst>
                  <a:ext uri="{FF2B5EF4-FFF2-40B4-BE49-F238E27FC236}">
                    <a16:creationId xmlns:a16="http://schemas.microsoft.com/office/drawing/2014/main" id="{6318C9A8-60E3-E007-CF34-822D71BB7759}"/>
                  </a:ext>
                </a:extLst>
              </p:cNvPr>
              <p:cNvCxnSpPr>
                <a:cxnSpLocks/>
              </p:cNvCxnSpPr>
              <p:nvPr/>
            </p:nvCxnSpPr>
            <p:spPr>
              <a:xfrm>
                <a:off x="0" y="600075"/>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56A6B1-3308-4144-00A8-90DD4D0BA77E}"/>
                  </a:ext>
                </a:extLst>
              </p:cNvPr>
              <p:cNvCxnSpPr>
                <a:cxnSpLocks/>
              </p:cNvCxnSpPr>
              <p:nvPr/>
            </p:nvCxnSpPr>
            <p:spPr>
              <a:xfrm flipV="1">
                <a:off x="12172950" y="547687"/>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sp>
        <p:nvSpPr>
          <p:cNvPr id="3" name="副标题 2">
            <a:extLst>
              <a:ext uri="{FF2B5EF4-FFF2-40B4-BE49-F238E27FC236}">
                <a16:creationId xmlns:a16="http://schemas.microsoft.com/office/drawing/2014/main" id="{A10B1319-A41B-B304-8FAC-2EF739AD851D}"/>
              </a:ext>
            </a:extLst>
          </p:cNvPr>
          <p:cNvSpPr txBox="1">
            <a:spLocks/>
          </p:cNvSpPr>
          <p:nvPr/>
        </p:nvSpPr>
        <p:spPr>
          <a:xfrm>
            <a:off x="162560" y="5532502"/>
            <a:ext cx="849376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b="1" dirty="0">
              <a:latin typeface="Times New Roman" panose="02020603050405020304" pitchFamily="18" charset="0"/>
              <a:cs typeface="Times New Roman" panose="02020603050405020304" pitchFamily="18" charset="0"/>
            </a:endParaRPr>
          </a:p>
          <a:p>
            <a:r>
              <a:rPr lang="en-US" sz="2000" b="1" i="1" dirty="0">
                <a:solidFill>
                  <a:schemeClr val="bg1"/>
                </a:solidFill>
                <a:latin typeface="Avenir Next LT Pro" panose="020B0504020202020204" pitchFamily="34" charset="0"/>
                <a:cs typeface="Times New Roman" panose="02020603050405020304" pitchFamily="18" charset="0"/>
              </a:rPr>
              <a:t>November 21, 202</a:t>
            </a:r>
            <a:r>
              <a:rPr lang="en-US" altLang="zh-CN" sz="2000" b="1" i="1" dirty="0">
                <a:solidFill>
                  <a:schemeClr val="bg1"/>
                </a:solidFill>
                <a:latin typeface="Avenir Next LT Pro" panose="020B0504020202020204" pitchFamily="34" charset="0"/>
                <a:cs typeface="Times New Roman" panose="02020603050405020304" pitchFamily="18" charset="0"/>
              </a:rPr>
              <a:t>5</a:t>
            </a:r>
            <a:endParaRPr lang="en-US" sz="2000" b="1" i="1" dirty="0">
              <a:solidFill>
                <a:schemeClr val="bg1"/>
              </a:solidFill>
              <a:latin typeface="Avenir Next LT Pro" panose="020B0504020202020204" pitchFamily="34" charset="0"/>
              <a:cs typeface="Times New Roman" panose="02020603050405020304" pitchFamily="18" charset="0"/>
            </a:endParaRPr>
          </a:p>
        </p:txBody>
      </p:sp>
      <p:sp>
        <p:nvSpPr>
          <p:cNvPr id="5" name="副标题 2">
            <a:extLst>
              <a:ext uri="{FF2B5EF4-FFF2-40B4-BE49-F238E27FC236}">
                <a16:creationId xmlns:a16="http://schemas.microsoft.com/office/drawing/2014/main" id="{2DEA13FC-4E6B-6CA6-3FF3-C0DD5669CBEC}"/>
              </a:ext>
            </a:extLst>
          </p:cNvPr>
          <p:cNvSpPr txBox="1">
            <a:spLocks/>
          </p:cNvSpPr>
          <p:nvPr/>
        </p:nvSpPr>
        <p:spPr>
          <a:xfrm>
            <a:off x="190500" y="5047156"/>
            <a:ext cx="849376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latin typeface="Times New Roman" panose="02020603050405020304" pitchFamily="18" charset="0"/>
              <a:cs typeface="Times New Roman" panose="02020603050405020304" pitchFamily="18" charset="0"/>
            </a:endParaRPr>
          </a:p>
          <a:p>
            <a:pPr algn="l"/>
            <a:r>
              <a:rPr lang="en-US" sz="2800" b="1" i="1" dirty="0">
                <a:solidFill>
                  <a:schemeClr val="bg1"/>
                </a:solidFill>
              </a:rPr>
              <a:t>Initial Findings Workshop</a:t>
            </a:r>
            <a:endParaRPr lang="en-US" sz="2800" b="1" i="1" dirty="0">
              <a:solidFill>
                <a:schemeClr val="bg1"/>
              </a:solidFill>
              <a:latin typeface="Avenir Next LT Pro" panose="020B050402020202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B74FCC-A622-4A2A-C37F-0A8AD0C512E3}"/>
              </a:ext>
            </a:extLst>
          </p:cNvPr>
          <p:cNvCxnSpPr>
            <a:cxnSpLocks/>
          </p:cNvCxnSpPr>
          <p:nvPr/>
        </p:nvCxnSpPr>
        <p:spPr>
          <a:xfrm>
            <a:off x="190500" y="64693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6E07C5F-D4C1-6845-9AB9-DE1F24AAD612}"/>
              </a:ext>
            </a:extLst>
          </p:cNvPr>
          <p:cNvGrpSpPr/>
          <p:nvPr/>
        </p:nvGrpSpPr>
        <p:grpSpPr>
          <a:xfrm>
            <a:off x="9251950" y="118029"/>
            <a:ext cx="2835276" cy="708965"/>
            <a:chOff x="8140700" y="117920"/>
            <a:chExt cx="3233423" cy="808523"/>
          </a:xfrm>
        </p:grpSpPr>
        <p:pic>
          <p:nvPicPr>
            <p:cNvPr id="15" name="Picture 14" descr="A black square with a yellow logo&#10;&#10;AI-generated content may be incorrect.">
              <a:extLst>
                <a:ext uri="{FF2B5EF4-FFF2-40B4-BE49-F238E27FC236}">
                  <a16:creationId xmlns:a16="http://schemas.microsoft.com/office/drawing/2014/main" id="{B40CE60A-1BD2-90B0-7F0A-121AD68DA669}"/>
                </a:ext>
              </a:extLst>
            </p:cNvPr>
            <p:cNvPicPr>
              <a:picLocks noChangeAspect="1"/>
            </p:cNvPicPr>
            <p:nvPr/>
          </p:nvPicPr>
          <p:blipFill>
            <a:blip r:embed="rId3">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6" name="Picture 15" descr="A black and white logo with yellow sun and blue waves&#10;&#10;AI-generated content may be incorrect.">
              <a:extLst>
                <a:ext uri="{FF2B5EF4-FFF2-40B4-BE49-F238E27FC236}">
                  <a16:creationId xmlns:a16="http://schemas.microsoft.com/office/drawing/2014/main" id="{483C38A5-A594-DF66-B8B4-E7D10F2CF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7" name="Picture 16">
              <a:extLst>
                <a:ext uri="{FF2B5EF4-FFF2-40B4-BE49-F238E27FC236}">
                  <a16:creationId xmlns:a16="http://schemas.microsoft.com/office/drawing/2014/main" id="{70BFEE7B-78B8-8B2D-AA86-5A0218CFDD44}"/>
                </a:ext>
              </a:extLst>
            </p:cNvPr>
            <p:cNvPicPr>
              <a:picLocks noChangeAspect="1"/>
            </p:cNvPicPr>
            <p:nvPr/>
          </p:nvPicPr>
          <p:blipFill>
            <a:blip r:embed="rId5">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Tree>
    <p:extLst>
      <p:ext uri="{BB962C8B-B14F-4D97-AF65-F5344CB8AC3E}">
        <p14:creationId xmlns:p14="http://schemas.microsoft.com/office/powerpoint/2010/main" val="52159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5AA9-1DF4-31B9-764A-8874EF621D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C14B20-2477-491F-33E2-19B7E5C4F29D}"/>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309DBBA5-5D06-47DC-CEDC-E0C534197613}"/>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7A43507A-33DF-1B2B-57CA-F2ED6E38B2EC}"/>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B00657C5-B42A-3C10-41A7-0D0AD1298407}"/>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8A08725-FBE0-FBE9-EC50-BA7FDB8343DF}"/>
              </a:ext>
            </a:extLst>
          </p:cNvPr>
          <p:cNvSpPr txBox="1">
            <a:spLocks/>
          </p:cNvSpPr>
          <p:nvPr/>
        </p:nvSpPr>
        <p:spPr>
          <a:xfrm>
            <a:off x="104775" y="214572"/>
            <a:ext cx="9070918"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KA crashes: CRASH TYPE</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78E0E72E-046C-5E81-F0F2-F298928A4E53}"/>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EF1625-3363-D6E3-0B5C-F9007705A682}"/>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2555C4C6-E6B1-60F0-8CAB-EB5B790660CA}"/>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6BA4C076-EAEB-60A5-B480-819A03C6BE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31015523-4C05-6A1E-5D6B-079254C7909A}"/>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Rectangle: Rounded Corners 2">
            <a:extLst>
              <a:ext uri="{FF2B5EF4-FFF2-40B4-BE49-F238E27FC236}">
                <a16:creationId xmlns:a16="http://schemas.microsoft.com/office/drawing/2014/main" id="{44E79EC9-DBAA-24BD-90E4-D36E378138D2}"/>
              </a:ext>
            </a:extLst>
          </p:cNvPr>
          <p:cNvSpPr/>
          <p:nvPr/>
        </p:nvSpPr>
        <p:spPr>
          <a:xfrm>
            <a:off x="9022261" y="1069747"/>
            <a:ext cx="3064964"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4" name="TextBox 3">
            <a:extLst>
              <a:ext uri="{FF2B5EF4-FFF2-40B4-BE49-F238E27FC236}">
                <a16:creationId xmlns:a16="http://schemas.microsoft.com/office/drawing/2014/main" id="{A0B5B67D-C377-E948-6247-5F15211BF0C4}"/>
              </a:ext>
            </a:extLst>
          </p:cNvPr>
          <p:cNvSpPr txBox="1"/>
          <p:nvPr/>
        </p:nvSpPr>
        <p:spPr>
          <a:xfrm>
            <a:off x="9227593" y="1145605"/>
            <a:ext cx="2654300" cy="461665"/>
          </a:xfrm>
          <a:prstGeom prst="rect">
            <a:avLst/>
          </a:prstGeom>
          <a:noFill/>
        </p:spPr>
        <p:txBody>
          <a:bodyPr wrap="square" rtlCol="0">
            <a:spAutoFit/>
          </a:bodyPr>
          <a:lstStyle/>
          <a:p>
            <a:r>
              <a:rPr lang="en-US" sz="2400" b="1" dirty="0">
                <a:latin typeface="Montserrat SemiBold" panose="00000700000000000000" pitchFamily="2" charset="0"/>
              </a:rPr>
              <a:t>Key Takeaways</a:t>
            </a:r>
            <a:endParaRPr lang="ta-IN" sz="2400" b="1">
              <a:latin typeface="Montserrat SemiBold" panose="00000700000000000000" pitchFamily="2" charset="0"/>
            </a:endParaRPr>
          </a:p>
        </p:txBody>
      </p:sp>
      <p:sp>
        <p:nvSpPr>
          <p:cNvPr id="7" name="Rectangle: Rounded Corners 6">
            <a:extLst>
              <a:ext uri="{FF2B5EF4-FFF2-40B4-BE49-F238E27FC236}">
                <a16:creationId xmlns:a16="http://schemas.microsoft.com/office/drawing/2014/main" id="{032A55C2-D942-9B5C-6184-74CB60B36DA4}"/>
              </a:ext>
            </a:extLst>
          </p:cNvPr>
          <p:cNvSpPr/>
          <p:nvPr/>
        </p:nvSpPr>
        <p:spPr>
          <a:xfrm>
            <a:off x="104775" y="1069747"/>
            <a:ext cx="8787766"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Oval 8">
            <a:extLst>
              <a:ext uri="{FF2B5EF4-FFF2-40B4-BE49-F238E27FC236}">
                <a16:creationId xmlns:a16="http://schemas.microsoft.com/office/drawing/2014/main" id="{0613BA48-A703-EC7D-02DB-19E659A1DC8A}"/>
              </a:ext>
            </a:extLst>
          </p:cNvPr>
          <p:cNvSpPr/>
          <p:nvPr/>
        </p:nvSpPr>
        <p:spPr>
          <a:xfrm>
            <a:off x="9227593" y="2799970"/>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10" name="Oval 9">
            <a:extLst>
              <a:ext uri="{FF2B5EF4-FFF2-40B4-BE49-F238E27FC236}">
                <a16:creationId xmlns:a16="http://schemas.microsoft.com/office/drawing/2014/main" id="{ADA021AC-FDA5-501F-526A-9DB1273B5F75}"/>
              </a:ext>
            </a:extLst>
          </p:cNvPr>
          <p:cNvSpPr/>
          <p:nvPr/>
        </p:nvSpPr>
        <p:spPr>
          <a:xfrm>
            <a:off x="9227593" y="3990520"/>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2</a:t>
            </a:r>
            <a:endParaRPr lang="ta-IN">
              <a:solidFill>
                <a:schemeClr val="tx1"/>
              </a:solidFill>
              <a:latin typeface="Museo Slab 1000" panose="02000000000000000000" pitchFamily="50" charset="0"/>
            </a:endParaRPr>
          </a:p>
        </p:txBody>
      </p:sp>
      <p:sp>
        <p:nvSpPr>
          <p:cNvPr id="15" name="TextBox 14">
            <a:extLst>
              <a:ext uri="{FF2B5EF4-FFF2-40B4-BE49-F238E27FC236}">
                <a16:creationId xmlns:a16="http://schemas.microsoft.com/office/drawing/2014/main" id="{B8C779A7-3B50-AE5E-7914-4DE38B8FFA69}"/>
              </a:ext>
            </a:extLst>
          </p:cNvPr>
          <p:cNvSpPr txBox="1"/>
          <p:nvPr/>
        </p:nvSpPr>
        <p:spPr>
          <a:xfrm>
            <a:off x="9818978" y="2715803"/>
            <a:ext cx="2210462" cy="1200329"/>
          </a:xfrm>
          <a:prstGeom prst="rect">
            <a:avLst/>
          </a:prstGeom>
          <a:noFill/>
        </p:spPr>
        <p:txBody>
          <a:bodyPr wrap="square" rtlCol="0">
            <a:spAutoFit/>
          </a:bodyPr>
          <a:lstStyle/>
          <a:p>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28.1% </a:t>
            </a:r>
            <a:r>
              <a:rPr lang="en-US" dirty="0">
                <a:latin typeface="Montserrat regular" panose="00000500000000000000" pitchFamily="2" charset="0"/>
                <a:ea typeface="Tahoma" panose="020B0604030504040204" pitchFamily="34" charset="0"/>
                <a:cs typeface="Tahoma" panose="020B0604030504040204" pitchFamily="34" charset="0"/>
              </a:rPr>
              <a:t>of the severe crashes are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off road/roll</a:t>
            </a:r>
            <a:r>
              <a:rPr lang="zh-CN" altLang="en-US" dirty="0">
                <a:solidFill>
                  <a:srgbClr val="0098DE"/>
                </a:solidFill>
                <a:latin typeface="Montserrat SemiBold" panose="00000700000000000000" pitchFamily="2" charset="0"/>
                <a:cs typeface="Tahoma" panose="020B0604030504040204" pitchFamily="34" charset="0"/>
              </a:rPr>
              <a:t> </a:t>
            </a:r>
            <a:r>
              <a:rPr lang="en-US" altLang="zh-CN" dirty="0">
                <a:solidFill>
                  <a:srgbClr val="0098DE"/>
                </a:solidFill>
                <a:latin typeface="Montserrat SemiBold" panose="00000700000000000000" pitchFamily="2" charset="0"/>
                <a:ea typeface="Tahoma" panose="020B0604030504040204" pitchFamily="34" charset="0"/>
                <a:cs typeface="Tahoma" panose="020B0604030504040204" pitchFamily="34" charset="0"/>
              </a:rPr>
              <a:t>over</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 crashes</a:t>
            </a:r>
            <a:endParaRPr lang="ta-IN" dirty="0">
              <a:solidFill>
                <a:srgbClr val="0098DE"/>
              </a:solidFill>
              <a:latin typeface="Montserrat SemiBold" panose="00000700000000000000" pitchFamily="2" charset="0"/>
              <a:ea typeface="Tahoma" panose="020B0604030504040204" pitchFamily="34" charset="0"/>
            </a:endParaRPr>
          </a:p>
        </p:txBody>
      </p:sp>
      <p:sp>
        <p:nvSpPr>
          <p:cNvPr id="16" name="TextBox 15">
            <a:extLst>
              <a:ext uri="{FF2B5EF4-FFF2-40B4-BE49-F238E27FC236}">
                <a16:creationId xmlns:a16="http://schemas.microsoft.com/office/drawing/2014/main" id="{B23CFEBA-396F-9F67-E4DB-1774D9F66B62}"/>
              </a:ext>
            </a:extLst>
          </p:cNvPr>
          <p:cNvSpPr txBox="1"/>
          <p:nvPr/>
        </p:nvSpPr>
        <p:spPr>
          <a:xfrm>
            <a:off x="9505949" y="3908936"/>
            <a:ext cx="2581276" cy="2585323"/>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Left-turn/angle, rear-end, and pedestrian/</a:t>
            </a:r>
            <a:br>
              <a:rPr lang="en-US" dirty="0">
                <a:latin typeface="Montserrat regular" panose="00000500000000000000" pitchFamily="2" charset="0"/>
                <a:ea typeface="Tahoma" panose="020B0604030504040204" pitchFamily="34" charset="0"/>
                <a:cs typeface="Tahoma" panose="020B0604030504040204" pitchFamily="34" charset="0"/>
              </a:rPr>
            </a:br>
            <a:r>
              <a:rPr lang="en-US" dirty="0">
                <a:latin typeface="Montserrat regular" panose="00000500000000000000" pitchFamily="2" charset="0"/>
                <a:ea typeface="Tahoma" panose="020B0604030504040204" pitchFamily="34" charset="0"/>
                <a:cs typeface="Tahoma" panose="020B0604030504040204" pitchFamily="34" charset="0"/>
              </a:rPr>
              <a:t>bicycle crashes</a:t>
            </a:r>
            <a:r>
              <a:rPr lang="zh-CN" altLang="en-US" dirty="0">
                <a:latin typeface="Montserrat regular" panose="00000500000000000000" pitchFamily="2" charset="0"/>
                <a:cs typeface="Tahoma" panose="020B0604030504040204" pitchFamily="34" charset="0"/>
              </a:rPr>
              <a:t> </a:t>
            </a:r>
            <a:r>
              <a:rPr lang="en-US" dirty="0">
                <a:latin typeface="Montserrat regular" panose="00000500000000000000" pitchFamily="2" charset="0"/>
                <a:ea typeface="Tahoma" panose="020B0604030504040204" pitchFamily="34" charset="0"/>
                <a:cs typeface="Tahoma" panose="020B0604030504040204" pitchFamily="34" charset="0"/>
              </a:rPr>
              <a:t>account for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27.8%, 16.3%, </a:t>
            </a:r>
            <a:r>
              <a:rPr lang="en-US" dirty="0">
                <a:latin typeface="Montserrat regular" panose="00000500000000000000" pitchFamily="2" charset="0"/>
                <a:ea typeface="Tahoma" panose="020B0604030504040204" pitchFamily="34" charset="0"/>
                <a:cs typeface="Tahoma" panose="020B0604030504040204" pitchFamily="34" charset="0"/>
              </a:rPr>
              <a:t>and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10.5%</a:t>
            </a:r>
            <a:r>
              <a:rPr lang="en-US" dirty="0">
                <a:latin typeface="Montserrat regular" panose="00000500000000000000" pitchFamily="2" charset="0"/>
                <a:ea typeface="Tahoma" panose="020B0604030504040204" pitchFamily="34" charset="0"/>
                <a:cs typeface="Tahoma" panose="020B0604030504040204" pitchFamily="34" charset="0"/>
              </a:rPr>
              <a:t> of KA</a:t>
            </a:r>
            <a:r>
              <a:rPr lang="zh-CN" altLang="en-US" dirty="0">
                <a:latin typeface="Montserrat regular" panose="00000500000000000000" pitchFamily="2" charset="0"/>
                <a:cs typeface="Tahoma" panose="020B0604030504040204" pitchFamily="34" charset="0"/>
              </a:rPr>
              <a:t> </a:t>
            </a:r>
            <a:r>
              <a:rPr lang="en-US" dirty="0">
                <a:latin typeface="Montserrat regular" panose="00000500000000000000" pitchFamily="2" charset="0"/>
                <a:ea typeface="Tahoma" panose="020B0604030504040204" pitchFamily="34" charset="0"/>
                <a:cs typeface="Tahoma" panose="020B0604030504040204" pitchFamily="34" charset="0"/>
              </a:rPr>
              <a:t>crashes, respectively.</a:t>
            </a:r>
          </a:p>
          <a:p>
            <a:pPr marL="285750" indent="-285750">
              <a:buFont typeface="Arial" panose="020B0604020202020204" pitchFamily="34" charset="0"/>
              <a:buChar char="•"/>
            </a:pPr>
            <a:endParaRPr lang="ta-IN" dirty="0"/>
          </a:p>
        </p:txBody>
      </p:sp>
      <p:sp>
        <p:nvSpPr>
          <p:cNvPr id="23" name="TextBox 22">
            <a:extLst>
              <a:ext uri="{FF2B5EF4-FFF2-40B4-BE49-F238E27FC236}">
                <a16:creationId xmlns:a16="http://schemas.microsoft.com/office/drawing/2014/main" id="{8BE9C313-41CB-3839-738D-107A628B30D9}"/>
              </a:ext>
            </a:extLst>
          </p:cNvPr>
          <p:cNvSpPr txBox="1"/>
          <p:nvPr/>
        </p:nvSpPr>
        <p:spPr>
          <a:xfrm>
            <a:off x="190499" y="1145605"/>
            <a:ext cx="8626429" cy="461665"/>
          </a:xfrm>
          <a:prstGeom prst="rect">
            <a:avLst/>
          </a:prstGeom>
          <a:noFill/>
        </p:spPr>
        <p:txBody>
          <a:bodyPr wrap="square" rtlCol="0">
            <a:spAutoFit/>
          </a:bodyPr>
          <a:lstStyle/>
          <a:p>
            <a:r>
              <a:rPr lang="en-US" sz="2400" b="1" dirty="0">
                <a:latin typeface="Montserrat SemiBold" panose="00000700000000000000" pitchFamily="2" charset="0"/>
              </a:rPr>
              <a:t>CRASH TYPE</a:t>
            </a:r>
            <a:endParaRPr lang="ta-IN" sz="2400" b="1">
              <a:latin typeface="Montserrat SemiBold" panose="00000700000000000000" pitchFamily="2" charset="0"/>
            </a:endParaRPr>
          </a:p>
        </p:txBody>
      </p:sp>
      <p:sp>
        <p:nvSpPr>
          <p:cNvPr id="26" name="TextBox 25">
            <a:extLst>
              <a:ext uri="{FF2B5EF4-FFF2-40B4-BE49-F238E27FC236}">
                <a16:creationId xmlns:a16="http://schemas.microsoft.com/office/drawing/2014/main" id="{B48CD80B-D536-BA93-7833-AD87319BB477}"/>
              </a:ext>
            </a:extLst>
          </p:cNvPr>
          <p:cNvSpPr txBox="1"/>
          <p:nvPr/>
        </p:nvSpPr>
        <p:spPr>
          <a:xfrm>
            <a:off x="9175693" y="1517068"/>
            <a:ext cx="2853747" cy="923330"/>
          </a:xfrm>
          <a:prstGeom prst="rect">
            <a:avLst/>
          </a:prstGeom>
          <a:noFill/>
        </p:spPr>
        <p:txBody>
          <a:bodyPr wrap="square" rtlCol="0">
            <a:spAutoFit/>
          </a:bodyPr>
          <a:lstStyle/>
          <a:p>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Four</a:t>
            </a:r>
            <a:r>
              <a:rPr lang="en-US" dirty="0">
                <a:latin typeface="Montserrat regular" panose="00000500000000000000" pitchFamily="2" charset="0"/>
                <a:ea typeface="Tahoma" panose="020B0604030504040204" pitchFamily="34" charset="0"/>
                <a:cs typeface="Tahoma" panose="020B0604030504040204" pitchFamily="34" charset="0"/>
              </a:rPr>
              <a:t> typical crash types that causing</a:t>
            </a:r>
            <a:r>
              <a:rPr lang="zh-CN" altLang="en-US">
                <a:latin typeface="Montserrat regular" panose="00000500000000000000" pitchFamily="2" charset="0"/>
                <a:cs typeface="Tahoma" panose="020B0604030504040204" pitchFamily="34" charset="0"/>
              </a:rPr>
              <a:t> </a:t>
            </a:r>
            <a:r>
              <a:rPr lang="en-US" dirty="0">
                <a:latin typeface="Montserrat regular" panose="00000500000000000000" pitchFamily="2" charset="0"/>
                <a:ea typeface="Tahoma" panose="020B0604030504040204" pitchFamily="34" charset="0"/>
                <a:cs typeface="Tahoma" panose="020B0604030504040204" pitchFamily="34" charset="0"/>
              </a:rPr>
              <a:t>most of severe</a:t>
            </a:r>
            <a:r>
              <a:rPr lang="zh-CN" altLang="en-US">
                <a:latin typeface="Montserrat regular" panose="00000500000000000000" pitchFamily="2" charset="0"/>
                <a:cs typeface="Tahoma" panose="020B0604030504040204" pitchFamily="34" charset="0"/>
              </a:rPr>
              <a:t> </a:t>
            </a:r>
            <a:r>
              <a:rPr lang="en-US" dirty="0">
                <a:latin typeface="Montserrat regular" panose="00000500000000000000" pitchFamily="2" charset="0"/>
                <a:ea typeface="Tahoma" panose="020B0604030504040204" pitchFamily="34" charset="0"/>
                <a:cs typeface="Tahoma" panose="020B0604030504040204" pitchFamily="34" charset="0"/>
              </a:rPr>
              <a:t>crashes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a:t>
            </a:r>
            <a:r>
              <a:rPr lang="en-US" altLang="zh-CN" dirty="0">
                <a:solidFill>
                  <a:srgbClr val="0098DE"/>
                </a:solidFill>
                <a:latin typeface="Montserrat SemiBold" panose="00000700000000000000" pitchFamily="2" charset="0"/>
                <a:ea typeface="Tahoma" panose="020B0604030504040204" pitchFamily="34" charset="0"/>
                <a:cs typeface="Tahoma" panose="020B0604030504040204" pitchFamily="34" charset="0"/>
              </a:rPr>
              <a:t>84.0</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 </a:t>
            </a:r>
          </a:p>
        </p:txBody>
      </p:sp>
      <p:pic>
        <p:nvPicPr>
          <p:cNvPr id="28" name="Picture 27">
            <a:extLst>
              <a:ext uri="{FF2B5EF4-FFF2-40B4-BE49-F238E27FC236}">
                <a16:creationId xmlns:a16="http://schemas.microsoft.com/office/drawing/2014/main" id="{925AFD07-98C2-FD3A-FD96-AB08293BE867}"/>
              </a:ext>
            </a:extLst>
          </p:cNvPr>
          <p:cNvPicPr>
            <a:picLocks noChangeAspect="1"/>
          </p:cNvPicPr>
          <p:nvPr/>
        </p:nvPicPr>
        <p:blipFill>
          <a:blip r:embed="rId7"/>
          <a:srcRect l="646" r="10169"/>
          <a:stretch>
            <a:fillRect/>
          </a:stretch>
        </p:blipFill>
        <p:spPr>
          <a:xfrm>
            <a:off x="190500" y="1722753"/>
            <a:ext cx="8656582" cy="2980088"/>
          </a:xfrm>
          <a:prstGeom prst="rect">
            <a:avLst/>
          </a:prstGeom>
        </p:spPr>
      </p:pic>
      <p:sp>
        <p:nvSpPr>
          <p:cNvPr id="13" name="TextBox 12">
            <a:extLst>
              <a:ext uri="{FF2B5EF4-FFF2-40B4-BE49-F238E27FC236}">
                <a16:creationId xmlns:a16="http://schemas.microsoft.com/office/drawing/2014/main" id="{79219DB9-0383-11C9-7AF4-1C04644F8B56}"/>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258584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746B7-CC0E-42EF-50C1-5687C3A49D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85EE12-5B73-BB9C-573A-AE18FF76B6F4}"/>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B9AB3E4C-82EE-7174-BF95-3E8C97D01A1F}"/>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F43D91AD-5E8E-B914-2F56-2D56FC2000AD}"/>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12D88F9D-E048-2D24-9806-D8D737B2674D}"/>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82391A-936A-8F7D-9969-FF8D5751FAB1}"/>
              </a:ext>
            </a:extLst>
          </p:cNvPr>
          <p:cNvSpPr txBox="1">
            <a:spLocks/>
          </p:cNvSpPr>
          <p:nvPr/>
        </p:nvSpPr>
        <p:spPr>
          <a:xfrm>
            <a:off x="104775" y="214572"/>
            <a:ext cx="9070918" cy="584775"/>
          </a:xfrm>
          <a:prstGeom prst="rect">
            <a:avLst/>
          </a:prstGeom>
          <a:noFill/>
        </p:spPr>
        <p:txBody>
          <a:bodyPr wrap="square" rtlCol="0">
            <a:spAutoFit/>
          </a:bodyPr>
          <a:lstStyle/>
          <a:p>
            <a:r>
              <a:rPr lang="en-US" altLang="zh-CN" sz="3200" b="1" cap="all" dirty="0">
                <a:solidFill>
                  <a:schemeClr val="bg1"/>
                </a:solidFill>
                <a:latin typeface="Avenir Next LT Pro" panose="020B0504020202020204" pitchFamily="34" charset="0"/>
                <a:cs typeface="Times New Roman" panose="02020603050405020304" pitchFamily="18" charset="0"/>
              </a:rPr>
              <a:t>KA crashes: DRIVER ATTRIBUTES</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B414A92C-8D4E-BB07-A72E-C8483D7BC141}"/>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6E5430B-4FFD-734C-91D2-F641B55E252E}"/>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A7197633-EF0E-AF54-8BED-4DA3387D4706}"/>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3787F3D3-D77B-3F4B-E25B-F0CD22B79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0ED58DD3-A681-76BF-A2A5-FD03C4165F1B}"/>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Rectangle: Rounded Corners 2">
            <a:extLst>
              <a:ext uri="{FF2B5EF4-FFF2-40B4-BE49-F238E27FC236}">
                <a16:creationId xmlns:a16="http://schemas.microsoft.com/office/drawing/2014/main" id="{BEE07B86-3482-3A85-4419-B08623A2E642}"/>
              </a:ext>
            </a:extLst>
          </p:cNvPr>
          <p:cNvSpPr/>
          <p:nvPr/>
        </p:nvSpPr>
        <p:spPr>
          <a:xfrm>
            <a:off x="9022261" y="1069747"/>
            <a:ext cx="3064964" cy="3683408"/>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4" name="TextBox 3">
            <a:extLst>
              <a:ext uri="{FF2B5EF4-FFF2-40B4-BE49-F238E27FC236}">
                <a16:creationId xmlns:a16="http://schemas.microsoft.com/office/drawing/2014/main" id="{F149D48A-923A-9F7C-FD58-AD54C4C3FA08}"/>
              </a:ext>
            </a:extLst>
          </p:cNvPr>
          <p:cNvSpPr txBox="1"/>
          <p:nvPr/>
        </p:nvSpPr>
        <p:spPr>
          <a:xfrm>
            <a:off x="9227593" y="1145605"/>
            <a:ext cx="2654300" cy="461665"/>
          </a:xfrm>
          <a:prstGeom prst="rect">
            <a:avLst/>
          </a:prstGeom>
          <a:noFill/>
        </p:spPr>
        <p:txBody>
          <a:bodyPr wrap="square" rtlCol="0">
            <a:spAutoFit/>
          </a:bodyPr>
          <a:lstStyle/>
          <a:p>
            <a:r>
              <a:rPr lang="en-US" sz="2400" b="1" dirty="0">
                <a:latin typeface="Montserrat SemiBold" panose="00000700000000000000" pitchFamily="2" charset="0"/>
              </a:rPr>
              <a:t>Key Takeaways</a:t>
            </a:r>
            <a:endParaRPr lang="ta-IN" sz="2400" b="1">
              <a:latin typeface="Montserrat SemiBold" panose="00000700000000000000" pitchFamily="2" charset="0"/>
            </a:endParaRPr>
          </a:p>
        </p:txBody>
      </p:sp>
      <p:sp>
        <p:nvSpPr>
          <p:cNvPr id="7" name="Rectangle: Rounded Corners 6">
            <a:extLst>
              <a:ext uri="{FF2B5EF4-FFF2-40B4-BE49-F238E27FC236}">
                <a16:creationId xmlns:a16="http://schemas.microsoft.com/office/drawing/2014/main" id="{70EB9563-099B-49CD-2706-57AD31B7E391}"/>
              </a:ext>
            </a:extLst>
          </p:cNvPr>
          <p:cNvSpPr/>
          <p:nvPr/>
        </p:nvSpPr>
        <p:spPr>
          <a:xfrm>
            <a:off x="104775" y="1069747"/>
            <a:ext cx="8787766"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Oval 8">
            <a:extLst>
              <a:ext uri="{FF2B5EF4-FFF2-40B4-BE49-F238E27FC236}">
                <a16:creationId xmlns:a16="http://schemas.microsoft.com/office/drawing/2014/main" id="{99A35416-DFE1-EC8B-1713-377176AD0CBC}"/>
              </a:ext>
            </a:extLst>
          </p:cNvPr>
          <p:cNvSpPr/>
          <p:nvPr/>
        </p:nvSpPr>
        <p:spPr>
          <a:xfrm>
            <a:off x="9227593" y="1609443"/>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15" name="TextBox 14">
            <a:extLst>
              <a:ext uri="{FF2B5EF4-FFF2-40B4-BE49-F238E27FC236}">
                <a16:creationId xmlns:a16="http://schemas.microsoft.com/office/drawing/2014/main" id="{CE85FA2A-4BFB-0843-7A44-D58F8D2B1814}"/>
              </a:ext>
            </a:extLst>
          </p:cNvPr>
          <p:cNvSpPr txBox="1"/>
          <p:nvPr/>
        </p:nvSpPr>
        <p:spPr>
          <a:xfrm>
            <a:off x="8955214" y="2120591"/>
            <a:ext cx="3027802" cy="2585323"/>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The highest rates are observed among the youngest drivers specifically those aged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15–20</a:t>
            </a:r>
            <a:r>
              <a:rPr lang="en-US" dirty="0">
                <a:latin typeface="Montserrat regular" panose="00000500000000000000" pitchFamily="2" charset="0"/>
                <a:ea typeface="Tahoma" panose="020B0604030504040204" pitchFamily="34" charset="0"/>
                <a:cs typeface="Tahoma" panose="020B0604030504040204" pitchFamily="34" charset="0"/>
              </a:rPr>
              <a:t> and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21–29. </a:t>
            </a:r>
            <a:r>
              <a:rPr lang="en-US" dirty="0">
                <a:latin typeface="Montserrat regular" panose="00000500000000000000" pitchFamily="2" charset="0"/>
                <a:ea typeface="Tahoma" panose="020B0604030504040204" pitchFamily="34" charset="0"/>
                <a:cs typeface="Tahoma" panose="020B0604030504040204" pitchFamily="34" charset="0"/>
              </a:rPr>
              <a:t>Males are twice as likely to be involved in KA crashes than females. </a:t>
            </a:r>
          </a:p>
          <a:p>
            <a:endParaRPr lang="ta-IN"/>
          </a:p>
        </p:txBody>
      </p:sp>
      <p:sp>
        <p:nvSpPr>
          <p:cNvPr id="23" name="TextBox 22">
            <a:extLst>
              <a:ext uri="{FF2B5EF4-FFF2-40B4-BE49-F238E27FC236}">
                <a16:creationId xmlns:a16="http://schemas.microsoft.com/office/drawing/2014/main" id="{0D6AB2BC-03F4-887F-2BC0-FBC87B452B9A}"/>
              </a:ext>
            </a:extLst>
          </p:cNvPr>
          <p:cNvSpPr txBox="1"/>
          <p:nvPr/>
        </p:nvSpPr>
        <p:spPr>
          <a:xfrm>
            <a:off x="190499" y="1145605"/>
            <a:ext cx="8626429" cy="707886"/>
          </a:xfrm>
          <a:prstGeom prst="rect">
            <a:avLst/>
          </a:prstGeom>
          <a:noFill/>
        </p:spPr>
        <p:txBody>
          <a:bodyPr wrap="square" rtlCol="0">
            <a:spAutoFit/>
          </a:bodyPr>
          <a:lstStyle/>
          <a:p>
            <a:r>
              <a:rPr lang="en-US" sz="2000" b="1" dirty="0">
                <a:latin typeface="Montserrat SemiBold" panose="00000700000000000000" pitchFamily="2" charset="0"/>
              </a:rPr>
              <a:t>KA CRASH FREQUENCY PER 10</a:t>
            </a:r>
            <a:r>
              <a:rPr lang="en-US" altLang="zh-CN" sz="2000" b="1" dirty="0">
                <a:latin typeface="Montserrat SemiBold" panose="00000700000000000000" pitchFamily="2" charset="0"/>
              </a:rPr>
              <a:t>,000 </a:t>
            </a:r>
            <a:r>
              <a:rPr lang="en-US" sz="2000" b="1" dirty="0">
                <a:latin typeface="Montserrat SemiBold" panose="00000700000000000000" pitchFamily="2" charset="0"/>
              </a:rPr>
              <a:t>LICENSED DRIVERS</a:t>
            </a:r>
            <a:r>
              <a:rPr lang="zh-CN" altLang="en-US" sz="2000" b="1">
                <a:latin typeface="Montserrat SemiBold" panose="00000700000000000000" pitchFamily="2" charset="0"/>
              </a:rPr>
              <a:t> </a:t>
            </a:r>
            <a:r>
              <a:rPr lang="en-US" altLang="zh-CN" sz="2000" b="1" dirty="0">
                <a:latin typeface="Montserrat SemiBold" panose="00000700000000000000" pitchFamily="2" charset="0"/>
              </a:rPr>
              <a:t>BY AGE</a:t>
            </a:r>
            <a:r>
              <a:rPr lang="en-US" sz="2000" b="1" dirty="0">
                <a:latin typeface="Montserrat SemiBold" panose="00000700000000000000" pitchFamily="2" charset="0"/>
              </a:rPr>
              <a:t> </a:t>
            </a:r>
          </a:p>
          <a:p>
            <a:endParaRPr lang="ta-IN" sz="2000" b="1">
              <a:latin typeface="Montserrat SemiBold" panose="00000700000000000000" pitchFamily="2" charset="0"/>
            </a:endParaRPr>
          </a:p>
        </p:txBody>
      </p:sp>
      <p:pic>
        <p:nvPicPr>
          <p:cNvPr id="21" name="Picture 20">
            <a:extLst>
              <a:ext uri="{FF2B5EF4-FFF2-40B4-BE49-F238E27FC236}">
                <a16:creationId xmlns:a16="http://schemas.microsoft.com/office/drawing/2014/main" id="{8BE0516B-743E-9E18-67B2-1E3A2C8AF2F6}"/>
              </a:ext>
            </a:extLst>
          </p:cNvPr>
          <p:cNvPicPr>
            <a:picLocks noChangeAspect="1"/>
          </p:cNvPicPr>
          <p:nvPr/>
        </p:nvPicPr>
        <p:blipFill>
          <a:blip r:embed="rId7"/>
          <a:srcRect l="896" r="2128" b="2374"/>
          <a:stretch>
            <a:fillRect/>
          </a:stretch>
        </p:blipFill>
        <p:spPr>
          <a:xfrm>
            <a:off x="230756" y="1772812"/>
            <a:ext cx="8255924" cy="4436006"/>
          </a:xfrm>
          <a:prstGeom prst="rect">
            <a:avLst/>
          </a:prstGeom>
        </p:spPr>
      </p:pic>
      <p:sp>
        <p:nvSpPr>
          <p:cNvPr id="10" name="TextBox 9">
            <a:extLst>
              <a:ext uri="{FF2B5EF4-FFF2-40B4-BE49-F238E27FC236}">
                <a16:creationId xmlns:a16="http://schemas.microsoft.com/office/drawing/2014/main" id="{55069E9C-7309-BD69-8459-408F45FBD1CB}"/>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73677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9DC7C-51C7-4B60-A301-7A6AC6AC81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948EC0-D805-22B2-CD0E-8CEBA0B0B5AD}"/>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6ADA2416-DB9C-3F29-0E3E-DE5749792151}"/>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BA389C52-E489-9C30-BD3F-5D0D8C0B894D}"/>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AF1353FA-7AB6-76D3-7D2A-CD66CB3405FD}"/>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9B79889-0FD3-D8C9-6A49-241FC3D12574}"/>
              </a:ext>
            </a:extLst>
          </p:cNvPr>
          <p:cNvSpPr txBox="1">
            <a:spLocks/>
          </p:cNvSpPr>
          <p:nvPr/>
        </p:nvSpPr>
        <p:spPr>
          <a:xfrm>
            <a:off x="104775" y="214572"/>
            <a:ext cx="9070918" cy="584775"/>
          </a:xfrm>
          <a:prstGeom prst="rect">
            <a:avLst/>
          </a:prstGeom>
          <a:noFill/>
        </p:spPr>
        <p:txBody>
          <a:bodyPr wrap="square" rtlCol="0">
            <a:spAutoFit/>
          </a:bodyPr>
          <a:lstStyle/>
          <a:p>
            <a:r>
              <a:rPr lang="en-US" altLang="zh-CN" sz="3200" b="1" cap="all" dirty="0">
                <a:solidFill>
                  <a:schemeClr val="bg1"/>
                </a:solidFill>
                <a:latin typeface="Avenir Next LT Pro" panose="020B0504020202020204" pitchFamily="34" charset="0"/>
                <a:cs typeface="Times New Roman" panose="02020603050405020304" pitchFamily="18" charset="0"/>
              </a:rPr>
              <a:t>KA crashes: ROAD TYPE</a:t>
            </a:r>
            <a:endParaRPr lang="ta-IN" sz="3000" b="1">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FBB8BDF4-53AC-5739-1AF0-EF521DCD0865}"/>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39632A5-FC8D-CE11-3A91-37D12C709261}"/>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40345DAB-AA09-D5A8-8F8E-CBF705168F86}"/>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77F0C5C6-DBD7-8B87-B76E-E1A2AE3168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248632DE-05C6-E217-114F-21AF02EE1AD3}"/>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Rectangle: Rounded Corners 2">
            <a:extLst>
              <a:ext uri="{FF2B5EF4-FFF2-40B4-BE49-F238E27FC236}">
                <a16:creationId xmlns:a16="http://schemas.microsoft.com/office/drawing/2014/main" id="{A26FC06F-7A3C-A685-2FC4-80E6D6724596}"/>
              </a:ext>
            </a:extLst>
          </p:cNvPr>
          <p:cNvSpPr/>
          <p:nvPr/>
        </p:nvSpPr>
        <p:spPr>
          <a:xfrm>
            <a:off x="9022261" y="1069747"/>
            <a:ext cx="3064964"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4" name="TextBox 3">
            <a:extLst>
              <a:ext uri="{FF2B5EF4-FFF2-40B4-BE49-F238E27FC236}">
                <a16:creationId xmlns:a16="http://schemas.microsoft.com/office/drawing/2014/main" id="{7E191CE6-14B7-5FF2-E9F9-FA735AA50D35}"/>
              </a:ext>
            </a:extLst>
          </p:cNvPr>
          <p:cNvSpPr txBox="1"/>
          <p:nvPr/>
        </p:nvSpPr>
        <p:spPr>
          <a:xfrm>
            <a:off x="9227593" y="1145605"/>
            <a:ext cx="2654300" cy="461665"/>
          </a:xfrm>
          <a:prstGeom prst="rect">
            <a:avLst/>
          </a:prstGeom>
          <a:noFill/>
        </p:spPr>
        <p:txBody>
          <a:bodyPr wrap="square" rtlCol="0">
            <a:spAutoFit/>
          </a:bodyPr>
          <a:lstStyle/>
          <a:p>
            <a:r>
              <a:rPr lang="en-US" sz="2400" b="1" dirty="0">
                <a:latin typeface="Montserrat SemiBold" panose="00000700000000000000" pitchFamily="2" charset="0"/>
              </a:rPr>
              <a:t>Key Takeaway</a:t>
            </a:r>
            <a:endParaRPr lang="ta-IN" sz="2400" b="1">
              <a:latin typeface="Montserrat SemiBold" panose="00000700000000000000" pitchFamily="2" charset="0"/>
            </a:endParaRPr>
          </a:p>
        </p:txBody>
      </p:sp>
      <p:sp>
        <p:nvSpPr>
          <p:cNvPr id="7" name="Rectangle: Rounded Corners 6">
            <a:extLst>
              <a:ext uri="{FF2B5EF4-FFF2-40B4-BE49-F238E27FC236}">
                <a16:creationId xmlns:a16="http://schemas.microsoft.com/office/drawing/2014/main" id="{BD4B564A-FBA2-BEE0-2FA8-A72B251B57CC}"/>
              </a:ext>
            </a:extLst>
          </p:cNvPr>
          <p:cNvSpPr/>
          <p:nvPr/>
        </p:nvSpPr>
        <p:spPr>
          <a:xfrm>
            <a:off x="104775" y="1069747"/>
            <a:ext cx="8787766"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3" name="TextBox 22">
            <a:extLst>
              <a:ext uri="{FF2B5EF4-FFF2-40B4-BE49-F238E27FC236}">
                <a16:creationId xmlns:a16="http://schemas.microsoft.com/office/drawing/2014/main" id="{8DEF4C3B-22A0-30F3-E4F2-AD8F399494A5}"/>
              </a:ext>
            </a:extLst>
          </p:cNvPr>
          <p:cNvSpPr txBox="1"/>
          <p:nvPr/>
        </p:nvSpPr>
        <p:spPr>
          <a:xfrm>
            <a:off x="190499" y="1145605"/>
            <a:ext cx="8626429" cy="461665"/>
          </a:xfrm>
          <a:prstGeom prst="rect">
            <a:avLst/>
          </a:prstGeom>
          <a:noFill/>
        </p:spPr>
        <p:txBody>
          <a:bodyPr wrap="square" rtlCol="0">
            <a:spAutoFit/>
          </a:bodyPr>
          <a:lstStyle/>
          <a:p>
            <a:r>
              <a:rPr lang="en-US" sz="2400" b="1" dirty="0">
                <a:latin typeface="Montserrat SemiBold" panose="00000700000000000000" pitchFamily="2" charset="0"/>
              </a:rPr>
              <a:t>KA CRASHES BY ROAD TYPE</a:t>
            </a:r>
            <a:endParaRPr lang="ta-IN" sz="2400" b="1">
              <a:latin typeface="Montserrat SemiBold" panose="00000700000000000000" pitchFamily="2" charset="0"/>
            </a:endParaRPr>
          </a:p>
        </p:txBody>
      </p:sp>
      <p:pic>
        <p:nvPicPr>
          <p:cNvPr id="21" name="Picture 20">
            <a:extLst>
              <a:ext uri="{FF2B5EF4-FFF2-40B4-BE49-F238E27FC236}">
                <a16:creationId xmlns:a16="http://schemas.microsoft.com/office/drawing/2014/main" id="{3157E9CA-DF3C-FE63-2E97-A6803B772FE7}"/>
              </a:ext>
            </a:extLst>
          </p:cNvPr>
          <p:cNvPicPr>
            <a:picLocks noChangeAspect="1"/>
          </p:cNvPicPr>
          <p:nvPr/>
        </p:nvPicPr>
        <p:blipFill>
          <a:blip r:embed="rId7"/>
          <a:srcRect l="1188" t="1613" r="2061"/>
          <a:stretch>
            <a:fillRect/>
          </a:stretch>
        </p:blipFill>
        <p:spPr>
          <a:xfrm>
            <a:off x="952298" y="1723536"/>
            <a:ext cx="6296428" cy="4373136"/>
          </a:xfrm>
          <a:prstGeom prst="rect">
            <a:avLst/>
          </a:prstGeom>
        </p:spPr>
      </p:pic>
      <p:sp>
        <p:nvSpPr>
          <p:cNvPr id="10" name="TextBox 9">
            <a:extLst>
              <a:ext uri="{FF2B5EF4-FFF2-40B4-BE49-F238E27FC236}">
                <a16:creationId xmlns:a16="http://schemas.microsoft.com/office/drawing/2014/main" id="{8087098E-FC33-6C82-F06A-C0FA1E6B221A}"/>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
        <p:nvSpPr>
          <p:cNvPr id="13" name="TextBox 12">
            <a:extLst>
              <a:ext uri="{FF2B5EF4-FFF2-40B4-BE49-F238E27FC236}">
                <a16:creationId xmlns:a16="http://schemas.microsoft.com/office/drawing/2014/main" id="{B5D1DB9B-A7CA-1253-1B7E-01C4957DA2F8}"/>
              </a:ext>
            </a:extLst>
          </p:cNvPr>
          <p:cNvSpPr txBox="1"/>
          <p:nvPr/>
        </p:nvSpPr>
        <p:spPr>
          <a:xfrm>
            <a:off x="9022261" y="1860438"/>
            <a:ext cx="3007179" cy="4062651"/>
          </a:xfrm>
          <a:prstGeom prst="rect">
            <a:avLst/>
          </a:prstGeom>
          <a:noFill/>
        </p:spPr>
        <p:txBody>
          <a:bodyPr wrap="square" rtlCol="0">
            <a:spAutoFit/>
          </a:bodyPr>
          <a:lstStyle/>
          <a:p>
            <a:pPr marL="605790" indent="-342900">
              <a:buFont typeface="Arial" panose="020B0604020202020204" pitchFamily="34" charset="0"/>
              <a:buChar char="•"/>
            </a:pPr>
            <a:r>
              <a:rPr lang="en-US" sz="2400" dirty="0">
                <a:latin typeface="Montserrat regular" panose="00000500000000000000" pitchFamily="2" charset="0"/>
                <a:ea typeface="Tahoma" panose="020B0604030504040204" pitchFamily="34" charset="0"/>
                <a:cs typeface="Tahoma" panose="020B0604030504040204" pitchFamily="34" charset="0"/>
              </a:rPr>
              <a:t>Rural roads (</a:t>
            </a:r>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37.4%</a:t>
            </a:r>
            <a:r>
              <a:rPr lang="en-US" sz="2400" dirty="0">
                <a:latin typeface="Montserrat regular" panose="00000500000000000000" pitchFamily="2" charset="0"/>
                <a:ea typeface="Tahoma" panose="020B0604030504040204" pitchFamily="34" charset="0"/>
                <a:cs typeface="Tahoma" panose="020B0604030504040204" pitchFamily="34" charset="0"/>
              </a:rPr>
              <a:t> of mileage) account for </a:t>
            </a:r>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54.4%</a:t>
            </a:r>
            <a:r>
              <a:rPr lang="en-US" sz="2400" dirty="0">
                <a:latin typeface="Montserrat regular" panose="00000500000000000000" pitchFamily="2" charset="0"/>
                <a:ea typeface="Tahoma" panose="020B0604030504040204" pitchFamily="34" charset="0"/>
                <a:cs typeface="Tahoma" panose="020B0604030504040204" pitchFamily="34" charset="0"/>
              </a:rPr>
              <a:t> of KA crashes, while urban roads </a:t>
            </a:r>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(62.6%)</a:t>
            </a:r>
            <a:r>
              <a:rPr lang="en-US" sz="2400" dirty="0">
                <a:latin typeface="Montserrat regular" panose="00000500000000000000" pitchFamily="2" charset="0"/>
                <a:ea typeface="Tahoma" panose="020B0604030504040204" pitchFamily="34" charset="0"/>
                <a:cs typeface="Tahoma" panose="020B0604030504040204" pitchFamily="34" charset="0"/>
              </a:rPr>
              <a:t> account for </a:t>
            </a:r>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45.6%.</a:t>
            </a:r>
          </a:p>
          <a:p>
            <a:endParaRPr lang="ta-IN"/>
          </a:p>
        </p:txBody>
      </p:sp>
    </p:spTree>
    <p:extLst>
      <p:ext uri="{BB962C8B-B14F-4D97-AF65-F5344CB8AC3E}">
        <p14:creationId xmlns:p14="http://schemas.microsoft.com/office/powerpoint/2010/main" val="191687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8C943-27F9-0B8E-4607-08E878E585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D07D73-C284-7CE8-1C1D-698F9D51279D}"/>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99CBD19D-C075-784B-179E-64E01E2F28E2}"/>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7CA6BBC8-FD4E-FE07-D7AA-9795CA98F540}"/>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B4EB86F3-42CB-C0E2-314E-22EAC3D55D64}"/>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AFF8AC-61D0-E2E9-6227-9F82735DF7DE}"/>
              </a:ext>
            </a:extLst>
          </p:cNvPr>
          <p:cNvSpPr txBox="1">
            <a:spLocks/>
          </p:cNvSpPr>
          <p:nvPr/>
        </p:nvSpPr>
        <p:spPr>
          <a:xfrm>
            <a:off x="147218" y="193188"/>
            <a:ext cx="9070918" cy="553998"/>
          </a:xfrm>
          <a:prstGeom prst="rect">
            <a:avLst/>
          </a:prstGeom>
          <a:noFill/>
        </p:spPr>
        <p:txBody>
          <a:bodyPr wrap="square" rtlCol="0">
            <a:spAutoFit/>
          </a:bodyPr>
          <a:lstStyle/>
          <a:p>
            <a:r>
              <a:rPr lang="en-US" altLang="zh-CN" sz="3000" b="1" dirty="0">
                <a:solidFill>
                  <a:schemeClr val="bg1"/>
                </a:solidFill>
                <a:latin typeface="Avenir Next LT Pro" panose="020B0504020202020204" pitchFamily="34" charset="0"/>
                <a:cs typeface="Times New Roman" panose="02020603050405020304" pitchFamily="18" charset="0"/>
              </a:rPr>
              <a:t>KA CRASHES: INTERSECTIONS</a:t>
            </a:r>
            <a:endParaRPr lang="ta-IN" sz="3000" b="1">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2D587C67-10F8-BBDE-BFA9-7008C3122718}"/>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560FC39-9D41-F8D1-E056-3B92488486BA}"/>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F9775D40-F385-257F-2F25-6152E4027773}"/>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01E8F612-BBC6-B8A7-222B-E91A56FEA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5B14E1AB-B9EA-CBB9-A28A-D2F09FE2DD09}"/>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Rectangle: Rounded Corners 2">
            <a:extLst>
              <a:ext uri="{FF2B5EF4-FFF2-40B4-BE49-F238E27FC236}">
                <a16:creationId xmlns:a16="http://schemas.microsoft.com/office/drawing/2014/main" id="{4C48D459-BA28-2E3E-1633-A6EBBD8B94D3}"/>
              </a:ext>
            </a:extLst>
          </p:cNvPr>
          <p:cNvSpPr/>
          <p:nvPr/>
        </p:nvSpPr>
        <p:spPr>
          <a:xfrm>
            <a:off x="9022261" y="1069747"/>
            <a:ext cx="3064964"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4" name="TextBox 3">
            <a:extLst>
              <a:ext uri="{FF2B5EF4-FFF2-40B4-BE49-F238E27FC236}">
                <a16:creationId xmlns:a16="http://schemas.microsoft.com/office/drawing/2014/main" id="{DAAD904F-54DE-38CE-098D-5B12C61B41CB}"/>
              </a:ext>
            </a:extLst>
          </p:cNvPr>
          <p:cNvSpPr txBox="1"/>
          <p:nvPr/>
        </p:nvSpPr>
        <p:spPr>
          <a:xfrm>
            <a:off x="9227593" y="1145605"/>
            <a:ext cx="2654300" cy="461665"/>
          </a:xfrm>
          <a:prstGeom prst="rect">
            <a:avLst/>
          </a:prstGeom>
          <a:noFill/>
        </p:spPr>
        <p:txBody>
          <a:bodyPr wrap="square" rtlCol="0">
            <a:spAutoFit/>
          </a:bodyPr>
          <a:lstStyle/>
          <a:p>
            <a:r>
              <a:rPr lang="en-US" sz="2400" b="1" dirty="0">
                <a:latin typeface="Montserrat SemiBold" panose="00000700000000000000" pitchFamily="2" charset="0"/>
              </a:rPr>
              <a:t>Key Takeaways</a:t>
            </a:r>
            <a:endParaRPr lang="ta-IN" sz="2400" b="1">
              <a:latin typeface="Montserrat SemiBold" panose="00000700000000000000" pitchFamily="2" charset="0"/>
            </a:endParaRPr>
          </a:p>
        </p:txBody>
      </p:sp>
      <p:sp>
        <p:nvSpPr>
          <p:cNvPr id="7" name="Rectangle: Rounded Corners 6">
            <a:extLst>
              <a:ext uri="{FF2B5EF4-FFF2-40B4-BE49-F238E27FC236}">
                <a16:creationId xmlns:a16="http://schemas.microsoft.com/office/drawing/2014/main" id="{6D4F4696-4EE8-CC9A-6A35-8A7D6BE12455}"/>
              </a:ext>
            </a:extLst>
          </p:cNvPr>
          <p:cNvSpPr/>
          <p:nvPr/>
        </p:nvSpPr>
        <p:spPr>
          <a:xfrm>
            <a:off x="104775" y="1069747"/>
            <a:ext cx="8787766"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Oval 8">
            <a:extLst>
              <a:ext uri="{FF2B5EF4-FFF2-40B4-BE49-F238E27FC236}">
                <a16:creationId xmlns:a16="http://schemas.microsoft.com/office/drawing/2014/main" id="{695D7EA2-41A4-CBFE-43B4-353E932EE216}"/>
              </a:ext>
            </a:extLst>
          </p:cNvPr>
          <p:cNvSpPr/>
          <p:nvPr/>
        </p:nvSpPr>
        <p:spPr>
          <a:xfrm>
            <a:off x="9227593" y="1729186"/>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15" name="TextBox 14">
            <a:extLst>
              <a:ext uri="{FF2B5EF4-FFF2-40B4-BE49-F238E27FC236}">
                <a16:creationId xmlns:a16="http://schemas.microsoft.com/office/drawing/2014/main" id="{234F7BC4-A4CC-7677-EC66-A967F74A630E}"/>
              </a:ext>
            </a:extLst>
          </p:cNvPr>
          <p:cNvSpPr txBox="1"/>
          <p:nvPr/>
        </p:nvSpPr>
        <p:spPr>
          <a:xfrm>
            <a:off x="9705975" y="1673485"/>
            <a:ext cx="2323465" cy="2585323"/>
          </a:xfrm>
          <a:prstGeom prst="rect">
            <a:avLst/>
          </a:prstGeom>
          <a:noFill/>
        </p:spPr>
        <p:txBody>
          <a:bodyPr wrap="square" rtlCol="0">
            <a:spAutoFit/>
          </a:bodyPr>
          <a:lstStyle/>
          <a:p>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69.9% </a:t>
            </a:r>
            <a:r>
              <a:rPr lang="en-US" sz="2400" dirty="0">
                <a:latin typeface="Montserrat regular" panose="00000500000000000000" pitchFamily="2" charset="0"/>
                <a:ea typeface="Tahoma" panose="020B0604030504040204" pitchFamily="34" charset="0"/>
                <a:cs typeface="Tahoma" panose="020B0604030504040204" pitchFamily="34" charset="0"/>
              </a:rPr>
              <a:t>of KA crashes happened at Non-signalized intersections</a:t>
            </a:r>
          </a:p>
          <a:p>
            <a:endParaRPr lang="ta-IN" dirty="0"/>
          </a:p>
        </p:txBody>
      </p:sp>
      <p:sp>
        <p:nvSpPr>
          <p:cNvPr id="23" name="TextBox 22">
            <a:extLst>
              <a:ext uri="{FF2B5EF4-FFF2-40B4-BE49-F238E27FC236}">
                <a16:creationId xmlns:a16="http://schemas.microsoft.com/office/drawing/2014/main" id="{4DC318B7-E26D-65DA-6EF0-4400D6D07354}"/>
              </a:ext>
            </a:extLst>
          </p:cNvPr>
          <p:cNvSpPr txBox="1"/>
          <p:nvPr/>
        </p:nvSpPr>
        <p:spPr>
          <a:xfrm>
            <a:off x="190499" y="1145605"/>
            <a:ext cx="8626429" cy="461665"/>
          </a:xfrm>
          <a:prstGeom prst="rect">
            <a:avLst/>
          </a:prstGeom>
          <a:noFill/>
        </p:spPr>
        <p:txBody>
          <a:bodyPr wrap="square" rtlCol="0">
            <a:spAutoFit/>
          </a:bodyPr>
          <a:lstStyle/>
          <a:p>
            <a:r>
              <a:rPr lang="en-US" sz="2400" b="1" dirty="0">
                <a:latin typeface="Montserrat SemiBold" panose="00000700000000000000" pitchFamily="2" charset="0"/>
              </a:rPr>
              <a:t>Intersections’ KA Crashes by Intersection Control</a:t>
            </a:r>
            <a:endParaRPr lang="ta-IN" sz="2400" b="1">
              <a:latin typeface="Montserrat SemiBold" panose="00000700000000000000" pitchFamily="2" charset="0"/>
            </a:endParaRPr>
          </a:p>
        </p:txBody>
      </p:sp>
      <p:sp>
        <p:nvSpPr>
          <p:cNvPr id="21" name="TextBox 20">
            <a:extLst>
              <a:ext uri="{FF2B5EF4-FFF2-40B4-BE49-F238E27FC236}">
                <a16:creationId xmlns:a16="http://schemas.microsoft.com/office/drawing/2014/main" id="{24DBB028-7C97-68D7-8BB2-8ED505C77342}"/>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pic>
        <p:nvPicPr>
          <p:cNvPr id="12" name="Picture 11">
            <a:extLst>
              <a:ext uri="{FF2B5EF4-FFF2-40B4-BE49-F238E27FC236}">
                <a16:creationId xmlns:a16="http://schemas.microsoft.com/office/drawing/2014/main" id="{F77D0D23-F6E0-A080-31A8-B2096B3E462A}"/>
              </a:ext>
            </a:extLst>
          </p:cNvPr>
          <p:cNvPicPr>
            <a:picLocks noChangeAspect="1"/>
          </p:cNvPicPr>
          <p:nvPr/>
        </p:nvPicPr>
        <p:blipFill>
          <a:blip r:embed="rId7"/>
          <a:stretch>
            <a:fillRect/>
          </a:stretch>
        </p:blipFill>
        <p:spPr>
          <a:xfrm>
            <a:off x="512292" y="1667227"/>
            <a:ext cx="7735884" cy="4434904"/>
          </a:xfrm>
          <a:prstGeom prst="rect">
            <a:avLst/>
          </a:prstGeom>
        </p:spPr>
      </p:pic>
    </p:spTree>
    <p:extLst>
      <p:ext uri="{BB962C8B-B14F-4D97-AF65-F5344CB8AC3E}">
        <p14:creationId xmlns:p14="http://schemas.microsoft.com/office/powerpoint/2010/main" val="75296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91626-1E43-D4EE-56A3-DF45A4AA33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B8D8C4-ABCA-705C-16F9-ECC27FC7C695}"/>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C967E6DC-8CBC-03EA-9940-596B4958A663}"/>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07337A97-53C8-5493-A290-D56A6A52F3BB}"/>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59C77169-7A25-A9A8-1A0D-5B827EE421E8}"/>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8D62D6-8A86-7596-8917-AED899C07F53}"/>
              </a:ext>
            </a:extLst>
          </p:cNvPr>
          <p:cNvSpPr txBox="1">
            <a:spLocks/>
          </p:cNvSpPr>
          <p:nvPr/>
        </p:nvSpPr>
        <p:spPr>
          <a:xfrm>
            <a:off x="104775" y="214572"/>
            <a:ext cx="9070918" cy="553998"/>
          </a:xfrm>
          <a:prstGeom prst="rect">
            <a:avLst/>
          </a:prstGeom>
          <a:noFill/>
        </p:spPr>
        <p:txBody>
          <a:bodyPr wrap="square" rtlCol="0">
            <a:spAutoFit/>
          </a:bodyPr>
          <a:lstStyle/>
          <a:p>
            <a:r>
              <a:rPr lang="en-US" altLang="zh-CN" sz="3000" b="1" dirty="0">
                <a:solidFill>
                  <a:schemeClr val="bg1"/>
                </a:solidFill>
                <a:latin typeface="Avenir Next LT Pro" panose="020B0504020202020204" pitchFamily="34" charset="0"/>
                <a:cs typeface="Times New Roman" panose="02020603050405020304" pitchFamily="18" charset="0"/>
              </a:rPr>
              <a:t>KA CRASHES: SEGMENTS</a:t>
            </a:r>
            <a:endParaRPr lang="ta-IN" sz="3000" b="1">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B5C266A9-CE7A-E25C-D0F2-CAFD0C9B9656}"/>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9AD5E84-51EB-680A-F225-292E64F0D87A}"/>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1A683612-F247-2969-A1E5-862CDB6D3721}"/>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76F0B360-BF24-511E-8C7C-BCF89FAE56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ADC49AA6-1D57-69DB-CC7D-D2494FB0E2C6}"/>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Rectangle: Rounded Corners 2">
            <a:extLst>
              <a:ext uri="{FF2B5EF4-FFF2-40B4-BE49-F238E27FC236}">
                <a16:creationId xmlns:a16="http://schemas.microsoft.com/office/drawing/2014/main" id="{958EA2FF-DD17-90B0-1D09-417036CD648D}"/>
              </a:ext>
            </a:extLst>
          </p:cNvPr>
          <p:cNvSpPr/>
          <p:nvPr/>
        </p:nvSpPr>
        <p:spPr>
          <a:xfrm>
            <a:off x="9022261" y="1069747"/>
            <a:ext cx="3064964"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4" name="TextBox 3">
            <a:extLst>
              <a:ext uri="{FF2B5EF4-FFF2-40B4-BE49-F238E27FC236}">
                <a16:creationId xmlns:a16="http://schemas.microsoft.com/office/drawing/2014/main" id="{1166C009-FEE3-BBC7-C87A-CD55E92916B6}"/>
              </a:ext>
            </a:extLst>
          </p:cNvPr>
          <p:cNvSpPr txBox="1"/>
          <p:nvPr/>
        </p:nvSpPr>
        <p:spPr>
          <a:xfrm>
            <a:off x="9227593" y="1145605"/>
            <a:ext cx="2654300" cy="461665"/>
          </a:xfrm>
          <a:prstGeom prst="rect">
            <a:avLst/>
          </a:prstGeom>
          <a:noFill/>
        </p:spPr>
        <p:txBody>
          <a:bodyPr wrap="square" rtlCol="0">
            <a:spAutoFit/>
          </a:bodyPr>
          <a:lstStyle/>
          <a:p>
            <a:r>
              <a:rPr lang="en-US" sz="2400" b="1" dirty="0">
                <a:latin typeface="Montserrat SemiBold" panose="00000700000000000000" pitchFamily="2" charset="0"/>
              </a:rPr>
              <a:t>Key Takeaways</a:t>
            </a:r>
            <a:endParaRPr lang="ta-IN" sz="2400" b="1">
              <a:latin typeface="Montserrat SemiBold" panose="00000700000000000000" pitchFamily="2" charset="0"/>
            </a:endParaRPr>
          </a:p>
        </p:txBody>
      </p:sp>
      <p:sp>
        <p:nvSpPr>
          <p:cNvPr id="7" name="Rectangle: Rounded Corners 6">
            <a:extLst>
              <a:ext uri="{FF2B5EF4-FFF2-40B4-BE49-F238E27FC236}">
                <a16:creationId xmlns:a16="http://schemas.microsoft.com/office/drawing/2014/main" id="{F8376390-0205-DBB2-547C-64ED9A44F45D}"/>
              </a:ext>
            </a:extLst>
          </p:cNvPr>
          <p:cNvSpPr/>
          <p:nvPr/>
        </p:nvSpPr>
        <p:spPr>
          <a:xfrm>
            <a:off x="104775" y="1069747"/>
            <a:ext cx="8787766"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Oval 8">
            <a:extLst>
              <a:ext uri="{FF2B5EF4-FFF2-40B4-BE49-F238E27FC236}">
                <a16:creationId xmlns:a16="http://schemas.microsoft.com/office/drawing/2014/main" id="{B43F3D9A-B076-196A-D5E1-319E4E19781C}"/>
              </a:ext>
            </a:extLst>
          </p:cNvPr>
          <p:cNvSpPr/>
          <p:nvPr/>
        </p:nvSpPr>
        <p:spPr>
          <a:xfrm>
            <a:off x="9227593" y="1729186"/>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15" name="TextBox 14">
            <a:extLst>
              <a:ext uri="{FF2B5EF4-FFF2-40B4-BE49-F238E27FC236}">
                <a16:creationId xmlns:a16="http://schemas.microsoft.com/office/drawing/2014/main" id="{4599561C-B4F6-3C53-9BC3-46FC7711FB22}"/>
              </a:ext>
            </a:extLst>
          </p:cNvPr>
          <p:cNvSpPr txBox="1"/>
          <p:nvPr/>
        </p:nvSpPr>
        <p:spPr>
          <a:xfrm>
            <a:off x="9705975" y="1673485"/>
            <a:ext cx="2323465" cy="1846659"/>
          </a:xfrm>
          <a:prstGeom prst="rect">
            <a:avLst/>
          </a:prstGeom>
          <a:noFill/>
        </p:spPr>
        <p:txBody>
          <a:bodyPr wrap="square" rtlCol="0">
            <a:spAutoFit/>
          </a:bodyPr>
          <a:lstStyle/>
          <a:p>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62% </a:t>
            </a:r>
            <a:r>
              <a:rPr lang="en-US" sz="2400" dirty="0">
                <a:latin typeface="Montserrat regular" panose="00000500000000000000" pitchFamily="2" charset="0"/>
                <a:ea typeface="Tahoma" panose="020B0604030504040204" pitchFamily="34" charset="0"/>
                <a:cs typeface="Tahoma" panose="020B0604030504040204" pitchFamily="34" charset="0"/>
              </a:rPr>
              <a:t>of KA crashes happen on   2-way, 2-lane undivided</a:t>
            </a:r>
          </a:p>
          <a:p>
            <a:endParaRPr lang="ta-IN" dirty="0"/>
          </a:p>
        </p:txBody>
      </p:sp>
      <p:sp>
        <p:nvSpPr>
          <p:cNvPr id="23" name="TextBox 22">
            <a:extLst>
              <a:ext uri="{FF2B5EF4-FFF2-40B4-BE49-F238E27FC236}">
                <a16:creationId xmlns:a16="http://schemas.microsoft.com/office/drawing/2014/main" id="{5E5FC6FD-66C4-2880-7FDC-86907100A1CB}"/>
              </a:ext>
            </a:extLst>
          </p:cNvPr>
          <p:cNvSpPr txBox="1"/>
          <p:nvPr/>
        </p:nvSpPr>
        <p:spPr>
          <a:xfrm>
            <a:off x="190499" y="1145605"/>
            <a:ext cx="8626429" cy="461665"/>
          </a:xfrm>
          <a:prstGeom prst="rect">
            <a:avLst/>
          </a:prstGeom>
          <a:noFill/>
        </p:spPr>
        <p:txBody>
          <a:bodyPr wrap="square" rtlCol="0">
            <a:spAutoFit/>
          </a:bodyPr>
          <a:lstStyle/>
          <a:p>
            <a:r>
              <a:rPr lang="en-US" sz="2400" b="1" dirty="0">
                <a:latin typeface="Montserrat SemiBold" panose="00000700000000000000" pitchFamily="2" charset="0"/>
              </a:rPr>
              <a:t>Segment KA Crashes by Road Types</a:t>
            </a:r>
            <a:endParaRPr lang="ta-IN" sz="2400" b="1">
              <a:latin typeface="Montserrat SemiBold" panose="00000700000000000000" pitchFamily="2" charset="0"/>
            </a:endParaRPr>
          </a:p>
        </p:txBody>
      </p:sp>
      <p:sp>
        <p:nvSpPr>
          <p:cNvPr id="21" name="TextBox 20">
            <a:extLst>
              <a:ext uri="{FF2B5EF4-FFF2-40B4-BE49-F238E27FC236}">
                <a16:creationId xmlns:a16="http://schemas.microsoft.com/office/drawing/2014/main" id="{47863E9A-5C7B-E1B6-3F35-B68012BC6321}"/>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pic>
        <p:nvPicPr>
          <p:cNvPr id="12" name="Picture 11">
            <a:extLst>
              <a:ext uri="{FF2B5EF4-FFF2-40B4-BE49-F238E27FC236}">
                <a16:creationId xmlns:a16="http://schemas.microsoft.com/office/drawing/2014/main" id="{989D2BAA-6B8B-A40C-BFEB-831EE0C9D1FD}"/>
              </a:ext>
            </a:extLst>
          </p:cNvPr>
          <p:cNvPicPr>
            <a:picLocks noChangeAspect="1"/>
          </p:cNvPicPr>
          <p:nvPr/>
        </p:nvPicPr>
        <p:blipFill>
          <a:blip r:embed="rId7"/>
          <a:stretch>
            <a:fillRect/>
          </a:stretch>
        </p:blipFill>
        <p:spPr>
          <a:xfrm>
            <a:off x="272391" y="1592051"/>
            <a:ext cx="8552896" cy="4110142"/>
          </a:xfrm>
          <a:prstGeom prst="rect">
            <a:avLst/>
          </a:prstGeom>
        </p:spPr>
      </p:pic>
      <p:sp>
        <p:nvSpPr>
          <p:cNvPr id="10" name="TextBox 9">
            <a:extLst>
              <a:ext uri="{FF2B5EF4-FFF2-40B4-BE49-F238E27FC236}">
                <a16:creationId xmlns:a16="http://schemas.microsoft.com/office/drawing/2014/main" id="{4A4947E5-3827-6E99-8447-8329D6BA9A28}"/>
              </a:ext>
            </a:extLst>
          </p:cNvPr>
          <p:cNvSpPr txBox="1"/>
          <p:nvPr/>
        </p:nvSpPr>
        <p:spPr>
          <a:xfrm>
            <a:off x="9175693" y="4123882"/>
            <a:ext cx="2853747" cy="1292662"/>
          </a:xfrm>
          <a:prstGeom prst="rect">
            <a:avLst/>
          </a:prstGeom>
          <a:noFill/>
        </p:spPr>
        <p:txBody>
          <a:bodyPr wrap="square" rtlCol="0">
            <a:spAutoFit/>
          </a:bodyPr>
          <a:lstStyle/>
          <a:p>
            <a:r>
              <a:rPr lang="en-US" sz="20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Note: </a:t>
            </a:r>
            <a:r>
              <a:rPr lang="en-US" sz="2000" dirty="0">
                <a:latin typeface="Montserrat regular" panose="00000500000000000000" pitchFamily="2" charset="0"/>
                <a:ea typeface="Tahoma" panose="020B0604030504040204" pitchFamily="34" charset="0"/>
                <a:cs typeface="Tahoma" panose="020B0604030504040204" pitchFamily="34" charset="0"/>
              </a:rPr>
              <a:t>79.2% of roadway miles are 2-lane roads</a:t>
            </a:r>
          </a:p>
          <a:p>
            <a:endParaRPr lang="ta-IN" dirty="0"/>
          </a:p>
        </p:txBody>
      </p:sp>
    </p:spTree>
    <p:extLst>
      <p:ext uri="{BB962C8B-B14F-4D97-AF65-F5344CB8AC3E}">
        <p14:creationId xmlns:p14="http://schemas.microsoft.com/office/powerpoint/2010/main" val="1363466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F70B3-59F2-A45C-CCAC-9C5B1EAC56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BD126C-E1A2-BC5A-8CB6-ABCD4F322B51}"/>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B12DC990-A500-D31E-EF0F-1516D71AE833}"/>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F17A757B-EAE9-D6B9-09E6-01B23687DB7D}"/>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FB52FA37-1CF1-2151-8A34-A506896D083B}"/>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A53EB8F-762A-8096-EA41-E5B41D61FF00}"/>
              </a:ext>
            </a:extLst>
          </p:cNvPr>
          <p:cNvSpPr txBox="1">
            <a:spLocks/>
          </p:cNvSpPr>
          <p:nvPr/>
        </p:nvSpPr>
        <p:spPr>
          <a:xfrm>
            <a:off x="104775" y="214572"/>
            <a:ext cx="9070918" cy="553998"/>
          </a:xfrm>
          <a:prstGeom prst="rect">
            <a:avLst/>
          </a:prstGeom>
          <a:noFill/>
        </p:spPr>
        <p:txBody>
          <a:bodyPr wrap="square" rtlCol="0">
            <a:spAutoFit/>
          </a:bodyPr>
          <a:lstStyle/>
          <a:p>
            <a:r>
              <a:rPr lang="en-US" altLang="zh-CN" sz="3000" b="1" dirty="0">
                <a:solidFill>
                  <a:schemeClr val="bg1"/>
                </a:solidFill>
                <a:latin typeface="Avenir Next LT Pro" panose="020B0504020202020204" pitchFamily="34" charset="0"/>
                <a:cs typeface="Times New Roman" panose="02020603050405020304" pitchFamily="18" charset="0"/>
              </a:rPr>
              <a:t>KA CRASHES: INTERSECTIONS &amp; SEGMENTS</a:t>
            </a:r>
            <a:endParaRPr lang="ta-IN" sz="3000" b="1">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CDF30E63-9A5E-F83A-3C99-025D9A439192}"/>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5246F0C-1479-660B-6D02-15C9B9A94AF5}"/>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5F824CBC-DE37-1111-3416-FB58255C11D0}"/>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D1D8EB99-798E-9836-C0D1-F39034A9D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1EDB0005-6205-C04F-E2C4-BB8DCADDC948}"/>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21" name="Rectangle: Rounded Corners 20">
            <a:extLst>
              <a:ext uri="{FF2B5EF4-FFF2-40B4-BE49-F238E27FC236}">
                <a16:creationId xmlns:a16="http://schemas.microsoft.com/office/drawing/2014/main" id="{66E24FFB-15A6-C589-CCE1-3E55C1E6D028}"/>
              </a:ext>
            </a:extLst>
          </p:cNvPr>
          <p:cNvSpPr/>
          <p:nvPr/>
        </p:nvSpPr>
        <p:spPr>
          <a:xfrm>
            <a:off x="9022261" y="1069747"/>
            <a:ext cx="3064964"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6" name="TextBox 25">
            <a:extLst>
              <a:ext uri="{FF2B5EF4-FFF2-40B4-BE49-F238E27FC236}">
                <a16:creationId xmlns:a16="http://schemas.microsoft.com/office/drawing/2014/main" id="{F9472A26-47BF-B660-2018-7173DD0E182A}"/>
              </a:ext>
            </a:extLst>
          </p:cNvPr>
          <p:cNvSpPr txBox="1"/>
          <p:nvPr/>
        </p:nvSpPr>
        <p:spPr>
          <a:xfrm>
            <a:off x="9054918" y="1138613"/>
            <a:ext cx="3007179" cy="400110"/>
          </a:xfrm>
          <a:prstGeom prst="rect">
            <a:avLst/>
          </a:prstGeom>
          <a:noFill/>
        </p:spPr>
        <p:txBody>
          <a:bodyPr wrap="square" rtlCol="0">
            <a:spAutoFit/>
          </a:bodyPr>
          <a:lstStyle/>
          <a:p>
            <a:r>
              <a:rPr lang="en-US" sz="2000" b="1" dirty="0">
                <a:latin typeface="Montserrat SemiBold" panose="00000700000000000000" pitchFamily="2" charset="0"/>
              </a:rPr>
              <a:t>Intersection Crashes</a:t>
            </a:r>
            <a:endParaRPr lang="ta-IN" sz="2000" b="1">
              <a:latin typeface="Montserrat SemiBold" panose="00000700000000000000" pitchFamily="2" charset="0"/>
            </a:endParaRPr>
          </a:p>
        </p:txBody>
      </p:sp>
      <p:sp>
        <p:nvSpPr>
          <p:cNvPr id="28" name="Rectangle: Rounded Corners 27">
            <a:extLst>
              <a:ext uri="{FF2B5EF4-FFF2-40B4-BE49-F238E27FC236}">
                <a16:creationId xmlns:a16="http://schemas.microsoft.com/office/drawing/2014/main" id="{77221A1A-887B-7D4F-AF2D-A35DA5F4F07F}"/>
              </a:ext>
            </a:extLst>
          </p:cNvPr>
          <p:cNvSpPr/>
          <p:nvPr/>
        </p:nvSpPr>
        <p:spPr>
          <a:xfrm>
            <a:off x="104775" y="1069747"/>
            <a:ext cx="8787766"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9" name="TextBox 28">
            <a:extLst>
              <a:ext uri="{FF2B5EF4-FFF2-40B4-BE49-F238E27FC236}">
                <a16:creationId xmlns:a16="http://schemas.microsoft.com/office/drawing/2014/main" id="{C5259888-205A-F7DB-C1AA-3FEDF2AAE074}"/>
              </a:ext>
            </a:extLst>
          </p:cNvPr>
          <p:cNvSpPr txBox="1"/>
          <p:nvPr/>
        </p:nvSpPr>
        <p:spPr>
          <a:xfrm>
            <a:off x="190499" y="1145605"/>
            <a:ext cx="8626429" cy="461665"/>
          </a:xfrm>
          <a:prstGeom prst="rect">
            <a:avLst/>
          </a:prstGeom>
          <a:noFill/>
        </p:spPr>
        <p:txBody>
          <a:bodyPr wrap="square" rtlCol="0">
            <a:spAutoFit/>
          </a:bodyPr>
          <a:lstStyle/>
          <a:p>
            <a:r>
              <a:rPr lang="en-US" altLang="zh-CN" sz="2400" b="1" dirty="0">
                <a:latin typeface="Montserrat SemiBold" panose="00000700000000000000" pitchFamily="2" charset="0"/>
              </a:rPr>
              <a:t>Road type vs. Crash type</a:t>
            </a:r>
            <a:endParaRPr lang="ta-IN" sz="2400" b="1">
              <a:latin typeface="Montserrat SemiBold" panose="00000700000000000000" pitchFamily="2" charset="0"/>
            </a:endParaRPr>
          </a:p>
        </p:txBody>
      </p:sp>
      <p:sp>
        <p:nvSpPr>
          <p:cNvPr id="31" name="TextBox 30">
            <a:extLst>
              <a:ext uri="{FF2B5EF4-FFF2-40B4-BE49-F238E27FC236}">
                <a16:creationId xmlns:a16="http://schemas.microsoft.com/office/drawing/2014/main" id="{9C99E7DD-1191-E370-C4FD-814654AD73B7}"/>
              </a:ext>
            </a:extLst>
          </p:cNvPr>
          <p:cNvSpPr txBox="1"/>
          <p:nvPr/>
        </p:nvSpPr>
        <p:spPr>
          <a:xfrm>
            <a:off x="9054918" y="3014196"/>
            <a:ext cx="2921454" cy="400110"/>
          </a:xfrm>
          <a:prstGeom prst="rect">
            <a:avLst/>
          </a:prstGeom>
          <a:noFill/>
        </p:spPr>
        <p:txBody>
          <a:bodyPr wrap="square" rtlCol="0">
            <a:spAutoFit/>
          </a:bodyPr>
          <a:lstStyle/>
          <a:p>
            <a:r>
              <a:rPr lang="en-US" sz="2000" b="1" dirty="0">
                <a:latin typeface="Montserrat SemiBold" panose="00000700000000000000" pitchFamily="2" charset="0"/>
              </a:rPr>
              <a:t>Segment Crashes</a:t>
            </a:r>
            <a:endParaRPr lang="ta-IN" sz="2000" b="1" dirty="0">
              <a:latin typeface="Montserrat SemiBold" panose="00000700000000000000" pitchFamily="2" charset="0"/>
            </a:endParaRPr>
          </a:p>
        </p:txBody>
      </p:sp>
      <p:sp>
        <p:nvSpPr>
          <p:cNvPr id="32" name="Oval 31">
            <a:extLst>
              <a:ext uri="{FF2B5EF4-FFF2-40B4-BE49-F238E27FC236}">
                <a16:creationId xmlns:a16="http://schemas.microsoft.com/office/drawing/2014/main" id="{4945BD22-DF4A-3262-B52B-102DCC082BB6}"/>
              </a:ext>
            </a:extLst>
          </p:cNvPr>
          <p:cNvSpPr/>
          <p:nvPr/>
        </p:nvSpPr>
        <p:spPr>
          <a:xfrm>
            <a:off x="9134497" y="1593107"/>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33" name="Oval 32">
            <a:extLst>
              <a:ext uri="{FF2B5EF4-FFF2-40B4-BE49-F238E27FC236}">
                <a16:creationId xmlns:a16="http://schemas.microsoft.com/office/drawing/2014/main" id="{914021DF-CA01-CC41-9D7A-26FB2446E916}"/>
              </a:ext>
            </a:extLst>
          </p:cNvPr>
          <p:cNvSpPr/>
          <p:nvPr/>
        </p:nvSpPr>
        <p:spPr>
          <a:xfrm>
            <a:off x="9134497" y="2258075"/>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2</a:t>
            </a:r>
            <a:endParaRPr lang="ta-IN">
              <a:solidFill>
                <a:schemeClr val="tx1"/>
              </a:solidFill>
              <a:latin typeface="Museo Slab 1000" panose="02000000000000000000" pitchFamily="50" charset="0"/>
            </a:endParaRPr>
          </a:p>
        </p:txBody>
      </p:sp>
      <p:sp>
        <p:nvSpPr>
          <p:cNvPr id="34" name="TextBox 33">
            <a:extLst>
              <a:ext uri="{FF2B5EF4-FFF2-40B4-BE49-F238E27FC236}">
                <a16:creationId xmlns:a16="http://schemas.microsoft.com/office/drawing/2014/main" id="{F79104F2-FD4E-BB38-CA9C-A398F092D7A9}"/>
              </a:ext>
            </a:extLst>
          </p:cNvPr>
          <p:cNvSpPr txBox="1"/>
          <p:nvPr/>
        </p:nvSpPr>
        <p:spPr>
          <a:xfrm>
            <a:off x="9645128" y="2270883"/>
            <a:ext cx="2481875" cy="861774"/>
          </a:xfrm>
          <a:prstGeom prst="rect">
            <a:avLst/>
          </a:prstGeom>
          <a:noFill/>
        </p:spPr>
        <p:txBody>
          <a:bodyPr wrap="square" rtlCol="0">
            <a:spAutoFit/>
          </a:bodyPr>
          <a:lstStyle/>
          <a:p>
            <a:r>
              <a:rPr lang="en-US" dirty="0">
                <a:latin typeface="Montserrat regular" panose="00000500000000000000" pitchFamily="2" charset="0"/>
                <a:ea typeface="Tahoma" panose="020B0604030504040204" pitchFamily="34" charset="0"/>
                <a:cs typeface="Tahoma" panose="020B0604030504040204" pitchFamily="34" charset="0"/>
              </a:rPr>
              <a:t>Signalized: </a:t>
            </a:r>
            <a:br>
              <a:rPr lang="en-US" dirty="0">
                <a:latin typeface="Montserrat regular" panose="00000500000000000000" pitchFamily="2" charset="0"/>
                <a:ea typeface="Tahoma" panose="020B0604030504040204" pitchFamily="34" charset="0"/>
                <a:cs typeface="Tahoma" panose="020B0604030504040204" pitchFamily="34" charset="0"/>
              </a:rPr>
            </a:b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38% </a:t>
            </a:r>
            <a:r>
              <a:rPr lang="en-US" dirty="0">
                <a:latin typeface="Montserrat regular" panose="00000500000000000000" pitchFamily="2" charset="0"/>
                <a:ea typeface="Tahoma" panose="020B0604030504040204" pitchFamily="34" charset="0"/>
                <a:cs typeface="Tahoma" panose="020B0604030504040204" pitchFamily="34" charset="0"/>
              </a:rPr>
              <a:t>Left-Turn</a:t>
            </a:r>
          </a:p>
          <a:p>
            <a:endParaRPr lang="ta-IN" sz="1400" dirty="0"/>
          </a:p>
        </p:txBody>
      </p:sp>
      <p:sp>
        <p:nvSpPr>
          <p:cNvPr id="35" name="TextBox 34">
            <a:extLst>
              <a:ext uri="{FF2B5EF4-FFF2-40B4-BE49-F238E27FC236}">
                <a16:creationId xmlns:a16="http://schemas.microsoft.com/office/drawing/2014/main" id="{291CD35F-B3C6-0405-9098-4B8F6092869E}"/>
              </a:ext>
            </a:extLst>
          </p:cNvPr>
          <p:cNvSpPr txBox="1"/>
          <p:nvPr/>
        </p:nvSpPr>
        <p:spPr>
          <a:xfrm>
            <a:off x="9612880" y="1555047"/>
            <a:ext cx="2453937" cy="707886"/>
          </a:xfrm>
          <a:prstGeom prst="rect">
            <a:avLst/>
          </a:prstGeom>
          <a:noFill/>
        </p:spPr>
        <p:txBody>
          <a:bodyPr wrap="square" rtlCol="0">
            <a:spAutoFit/>
          </a:bodyPr>
          <a:lstStyle/>
          <a:p>
            <a:r>
              <a:rPr lang="en-US" sz="2000" dirty="0">
                <a:latin typeface="Montserrat regular" panose="00000500000000000000" pitchFamily="2" charset="0"/>
                <a:ea typeface="Tahoma" panose="020B0604030504040204" pitchFamily="34" charset="0"/>
                <a:cs typeface="Tahoma" panose="020B0604030504040204" pitchFamily="34" charset="0"/>
              </a:rPr>
              <a:t>Non-Signalized: </a:t>
            </a:r>
          </a:p>
          <a:p>
            <a:r>
              <a:rPr lang="en-US" sz="20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40% </a:t>
            </a:r>
            <a:r>
              <a:rPr lang="en-US" sz="2000" dirty="0">
                <a:latin typeface="Montserrat regular" panose="00000500000000000000" pitchFamily="2" charset="0"/>
                <a:ea typeface="Tahoma" panose="020B0604030504040204" pitchFamily="34" charset="0"/>
                <a:cs typeface="Tahoma" panose="020B0604030504040204" pitchFamily="34" charset="0"/>
              </a:rPr>
              <a:t>Left-Turn</a:t>
            </a:r>
          </a:p>
        </p:txBody>
      </p:sp>
      <p:sp>
        <p:nvSpPr>
          <p:cNvPr id="38" name="Oval 37">
            <a:extLst>
              <a:ext uri="{FF2B5EF4-FFF2-40B4-BE49-F238E27FC236}">
                <a16:creationId xmlns:a16="http://schemas.microsoft.com/office/drawing/2014/main" id="{D480CBA8-E449-918B-6673-59661A291478}"/>
              </a:ext>
            </a:extLst>
          </p:cNvPr>
          <p:cNvSpPr/>
          <p:nvPr/>
        </p:nvSpPr>
        <p:spPr>
          <a:xfrm>
            <a:off x="9166745" y="3477929"/>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dirty="0">
              <a:solidFill>
                <a:schemeClr val="tx1"/>
              </a:solidFill>
              <a:latin typeface="Museo Slab 1000" panose="02000000000000000000" pitchFamily="50" charset="0"/>
            </a:endParaRPr>
          </a:p>
        </p:txBody>
      </p:sp>
      <p:sp>
        <p:nvSpPr>
          <p:cNvPr id="39" name="Oval 38">
            <a:extLst>
              <a:ext uri="{FF2B5EF4-FFF2-40B4-BE49-F238E27FC236}">
                <a16:creationId xmlns:a16="http://schemas.microsoft.com/office/drawing/2014/main" id="{ABAA1426-0183-4B87-9CD1-2DBFD249587C}"/>
              </a:ext>
            </a:extLst>
          </p:cNvPr>
          <p:cNvSpPr/>
          <p:nvPr/>
        </p:nvSpPr>
        <p:spPr>
          <a:xfrm>
            <a:off x="9175693" y="4442246"/>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2</a:t>
            </a:r>
            <a:endParaRPr lang="ta-IN">
              <a:solidFill>
                <a:schemeClr val="tx1"/>
              </a:solidFill>
              <a:latin typeface="Museo Slab 1000" panose="02000000000000000000" pitchFamily="50" charset="0"/>
            </a:endParaRPr>
          </a:p>
        </p:txBody>
      </p:sp>
      <p:sp>
        <p:nvSpPr>
          <p:cNvPr id="40" name="TextBox 39">
            <a:extLst>
              <a:ext uri="{FF2B5EF4-FFF2-40B4-BE49-F238E27FC236}">
                <a16:creationId xmlns:a16="http://schemas.microsoft.com/office/drawing/2014/main" id="{05B7BF1E-C985-DD02-8047-77857C720E11}"/>
              </a:ext>
            </a:extLst>
          </p:cNvPr>
          <p:cNvSpPr txBox="1"/>
          <p:nvPr/>
        </p:nvSpPr>
        <p:spPr>
          <a:xfrm>
            <a:off x="9628410" y="4362573"/>
            <a:ext cx="2401029" cy="923330"/>
          </a:xfrm>
          <a:prstGeom prst="rect">
            <a:avLst/>
          </a:prstGeom>
          <a:noFill/>
        </p:spPr>
        <p:txBody>
          <a:bodyPr wrap="square" rtlCol="0">
            <a:spAutoFit/>
          </a:bodyPr>
          <a:lstStyle/>
          <a:p>
            <a:r>
              <a:rPr lang="en-US" dirty="0">
                <a:latin typeface="Montserrat regular" panose="00000500000000000000" pitchFamily="2" charset="0"/>
                <a:ea typeface="Tahoma" panose="020B0604030504040204" pitchFamily="34" charset="0"/>
                <a:cs typeface="Tahoma" panose="020B0604030504040204" pitchFamily="34" charset="0"/>
              </a:rPr>
              <a:t>4-Lane Divided: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38%</a:t>
            </a:r>
            <a:r>
              <a:rPr lang="en-US" dirty="0">
                <a:latin typeface="Montserrat regular" panose="00000500000000000000" pitchFamily="2" charset="0"/>
                <a:ea typeface="Tahoma" panose="020B0604030504040204" pitchFamily="34" charset="0"/>
                <a:cs typeface="Tahoma" panose="020B0604030504040204" pitchFamily="34" charset="0"/>
              </a:rPr>
              <a:t> Rear-End,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16%</a:t>
            </a:r>
            <a:r>
              <a:rPr lang="en-US" dirty="0">
                <a:latin typeface="Montserrat regular" panose="00000500000000000000" pitchFamily="2" charset="0"/>
                <a:ea typeface="Tahoma" panose="020B0604030504040204" pitchFamily="34" charset="0"/>
                <a:cs typeface="Tahoma" panose="020B0604030504040204" pitchFamily="34" charset="0"/>
              </a:rPr>
              <a:t> Off-Road</a:t>
            </a:r>
          </a:p>
        </p:txBody>
      </p:sp>
      <p:sp>
        <p:nvSpPr>
          <p:cNvPr id="41" name="TextBox 40">
            <a:extLst>
              <a:ext uri="{FF2B5EF4-FFF2-40B4-BE49-F238E27FC236}">
                <a16:creationId xmlns:a16="http://schemas.microsoft.com/office/drawing/2014/main" id="{45C1F2E2-27C2-7F3F-12F9-30EA154C14CF}"/>
              </a:ext>
            </a:extLst>
          </p:cNvPr>
          <p:cNvSpPr txBox="1"/>
          <p:nvPr/>
        </p:nvSpPr>
        <p:spPr>
          <a:xfrm>
            <a:off x="9653487" y="3414306"/>
            <a:ext cx="2442097" cy="1200329"/>
          </a:xfrm>
          <a:prstGeom prst="rect">
            <a:avLst/>
          </a:prstGeom>
          <a:noFill/>
        </p:spPr>
        <p:txBody>
          <a:bodyPr wrap="square" rtlCol="0">
            <a:spAutoFit/>
          </a:bodyPr>
          <a:lstStyle/>
          <a:p>
            <a:r>
              <a:rPr lang="en-US" dirty="0">
                <a:latin typeface="Montserrat regular" panose="00000500000000000000" pitchFamily="2" charset="0"/>
                <a:ea typeface="Tahoma" panose="020B0604030504040204" pitchFamily="34" charset="0"/>
                <a:cs typeface="Tahoma" panose="020B0604030504040204" pitchFamily="34" charset="0"/>
              </a:rPr>
              <a:t>2-Lane Undivided: </a:t>
            </a:r>
            <a:br>
              <a:rPr lang="en-US" dirty="0">
                <a:latin typeface="Montserrat regular" panose="00000500000000000000" pitchFamily="2" charset="0"/>
                <a:ea typeface="Tahoma" panose="020B0604030504040204" pitchFamily="34" charset="0"/>
                <a:cs typeface="Tahoma" panose="020B0604030504040204" pitchFamily="34" charset="0"/>
              </a:rPr>
            </a:b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21%</a:t>
            </a:r>
            <a:r>
              <a:rPr lang="en-US" dirty="0">
                <a:latin typeface="Montserrat regular" panose="00000500000000000000" pitchFamily="2" charset="0"/>
                <a:ea typeface="Tahoma" panose="020B0604030504040204" pitchFamily="34" charset="0"/>
                <a:cs typeface="Tahoma" panose="020B0604030504040204" pitchFamily="34" charset="0"/>
              </a:rPr>
              <a:t> Rear-End,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17%</a:t>
            </a:r>
            <a:r>
              <a:rPr lang="en-US" dirty="0">
                <a:latin typeface="Montserrat regular" panose="00000500000000000000" pitchFamily="2" charset="0"/>
                <a:ea typeface="Tahoma" panose="020B0604030504040204" pitchFamily="34" charset="0"/>
                <a:cs typeface="Tahoma" panose="020B0604030504040204" pitchFamily="34" charset="0"/>
              </a:rPr>
              <a:t> Off-Road</a:t>
            </a:r>
          </a:p>
          <a:p>
            <a:endParaRPr lang="ta-IN" dirty="0"/>
          </a:p>
        </p:txBody>
      </p:sp>
      <p:sp>
        <p:nvSpPr>
          <p:cNvPr id="42" name="Oval 41">
            <a:extLst>
              <a:ext uri="{FF2B5EF4-FFF2-40B4-BE49-F238E27FC236}">
                <a16:creationId xmlns:a16="http://schemas.microsoft.com/office/drawing/2014/main" id="{F82798DD-F971-C81D-0F3B-D8057FFD92DC}"/>
              </a:ext>
            </a:extLst>
          </p:cNvPr>
          <p:cNvSpPr/>
          <p:nvPr/>
        </p:nvSpPr>
        <p:spPr>
          <a:xfrm>
            <a:off x="9151215" y="5412869"/>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3</a:t>
            </a:r>
            <a:endParaRPr lang="ta-IN" dirty="0">
              <a:solidFill>
                <a:schemeClr val="tx1"/>
              </a:solidFill>
              <a:latin typeface="Museo Slab 1000" panose="02000000000000000000" pitchFamily="50" charset="0"/>
            </a:endParaRPr>
          </a:p>
        </p:txBody>
      </p:sp>
      <p:sp>
        <p:nvSpPr>
          <p:cNvPr id="44" name="TextBox 43">
            <a:extLst>
              <a:ext uri="{FF2B5EF4-FFF2-40B4-BE49-F238E27FC236}">
                <a16:creationId xmlns:a16="http://schemas.microsoft.com/office/drawing/2014/main" id="{F1F8445B-B7F4-E7E2-A3F2-7831E1F7EB49}"/>
              </a:ext>
            </a:extLst>
          </p:cNvPr>
          <p:cNvSpPr txBox="1"/>
          <p:nvPr/>
        </p:nvSpPr>
        <p:spPr>
          <a:xfrm>
            <a:off x="9613489" y="5346402"/>
            <a:ext cx="2513514" cy="1138773"/>
          </a:xfrm>
          <a:prstGeom prst="rect">
            <a:avLst/>
          </a:prstGeom>
          <a:noFill/>
        </p:spPr>
        <p:txBody>
          <a:bodyPr wrap="square" rtlCol="0">
            <a:spAutoFit/>
          </a:bodyPr>
          <a:lstStyle/>
          <a:p>
            <a:r>
              <a:rPr lang="en-US" dirty="0">
                <a:latin typeface="Montserrat regular" panose="00000500000000000000" pitchFamily="2" charset="0"/>
                <a:ea typeface="Tahoma" panose="020B0604030504040204" pitchFamily="34" charset="0"/>
                <a:cs typeface="Tahoma" panose="020B0604030504040204" pitchFamily="34" charset="0"/>
              </a:rPr>
              <a:t>4-Lane Undivided: </a:t>
            </a:r>
            <a:br>
              <a:rPr lang="en-US" dirty="0">
                <a:latin typeface="Montserrat regular" panose="00000500000000000000" pitchFamily="2" charset="0"/>
                <a:ea typeface="Tahoma" panose="020B0604030504040204" pitchFamily="34" charset="0"/>
                <a:cs typeface="Tahoma" panose="020B0604030504040204" pitchFamily="34" charset="0"/>
              </a:rPr>
            </a:b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32% </a:t>
            </a:r>
            <a:r>
              <a:rPr lang="en-US" dirty="0">
                <a:latin typeface="Montserrat regular" panose="00000500000000000000" pitchFamily="2" charset="0"/>
                <a:ea typeface="Tahoma" panose="020B0604030504040204" pitchFamily="34" charset="0"/>
                <a:cs typeface="Tahoma" panose="020B0604030504040204" pitchFamily="34" charset="0"/>
              </a:rPr>
              <a:t>Off-Road, </a:t>
            </a:r>
            <a:br>
              <a:rPr lang="en-US" dirty="0">
                <a:latin typeface="Montserrat regular" panose="00000500000000000000" pitchFamily="2" charset="0"/>
                <a:ea typeface="Tahoma" panose="020B0604030504040204" pitchFamily="34" charset="0"/>
                <a:cs typeface="Tahoma" panose="020B0604030504040204" pitchFamily="34" charset="0"/>
              </a:rPr>
            </a:b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17%</a:t>
            </a:r>
            <a:r>
              <a:rPr lang="en-US" dirty="0">
                <a:latin typeface="Montserrat regular" panose="00000500000000000000" pitchFamily="2" charset="0"/>
                <a:ea typeface="Tahoma" panose="020B0604030504040204" pitchFamily="34" charset="0"/>
                <a:cs typeface="Tahoma" panose="020B0604030504040204" pitchFamily="34" charset="0"/>
              </a:rPr>
              <a:t> Rear-End</a:t>
            </a:r>
          </a:p>
          <a:p>
            <a:endParaRPr lang="ta-IN" sz="1400" dirty="0"/>
          </a:p>
        </p:txBody>
      </p:sp>
      <p:sp>
        <p:nvSpPr>
          <p:cNvPr id="3" name="TextBox 2">
            <a:extLst>
              <a:ext uri="{FF2B5EF4-FFF2-40B4-BE49-F238E27FC236}">
                <a16:creationId xmlns:a16="http://schemas.microsoft.com/office/drawing/2014/main" id="{35B927CC-3558-2B3A-EEC3-6D0F6C3AD5DB}"/>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pic>
        <p:nvPicPr>
          <p:cNvPr id="7" name="Picture 6">
            <a:extLst>
              <a:ext uri="{FF2B5EF4-FFF2-40B4-BE49-F238E27FC236}">
                <a16:creationId xmlns:a16="http://schemas.microsoft.com/office/drawing/2014/main" id="{F05EA5FF-66DD-1DD7-1A70-4FBA80C68BEA}"/>
              </a:ext>
            </a:extLst>
          </p:cNvPr>
          <p:cNvPicPr>
            <a:picLocks noChangeAspect="1"/>
          </p:cNvPicPr>
          <p:nvPr/>
        </p:nvPicPr>
        <p:blipFill>
          <a:blip r:embed="rId7"/>
          <a:stretch>
            <a:fillRect/>
          </a:stretch>
        </p:blipFill>
        <p:spPr>
          <a:xfrm>
            <a:off x="209923" y="1607270"/>
            <a:ext cx="8351776" cy="4639875"/>
          </a:xfrm>
          <a:prstGeom prst="rect">
            <a:avLst/>
          </a:prstGeom>
        </p:spPr>
      </p:pic>
    </p:spTree>
    <p:extLst>
      <p:ext uri="{BB962C8B-B14F-4D97-AF65-F5344CB8AC3E}">
        <p14:creationId xmlns:p14="http://schemas.microsoft.com/office/powerpoint/2010/main" val="259693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EC26-E1A6-B231-12E7-766A9DDA79A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935CDC2-D83E-6B38-1513-8F1252D7911A}"/>
              </a:ext>
            </a:extLst>
          </p:cNvPr>
          <p:cNvGrpSpPr/>
          <p:nvPr/>
        </p:nvGrpSpPr>
        <p:grpSpPr>
          <a:xfrm>
            <a:off x="0" y="0"/>
            <a:ext cx="6502400" cy="6874300"/>
            <a:chOff x="0" y="0"/>
            <a:chExt cx="6502400" cy="6874300"/>
          </a:xfrm>
        </p:grpSpPr>
        <p:sp>
          <p:nvSpPr>
            <p:cNvPr id="5" name="Rectangle 4">
              <a:extLst>
                <a:ext uri="{FF2B5EF4-FFF2-40B4-BE49-F238E27FC236}">
                  <a16:creationId xmlns:a16="http://schemas.microsoft.com/office/drawing/2014/main" id="{18559C94-8964-2126-9D1C-807869AC6579}"/>
                </a:ext>
              </a:extLst>
            </p:cNvPr>
            <p:cNvSpPr/>
            <p:nvPr/>
          </p:nvSpPr>
          <p:spPr>
            <a:xfrm>
              <a:off x="0" y="0"/>
              <a:ext cx="6502400" cy="6874300"/>
            </a:xfrm>
            <a:prstGeom prst="rect">
              <a:avLst/>
            </a:prstGeom>
            <a:pattFill prst="pct80">
              <a:fgClr>
                <a:srgbClr val="0098DE"/>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6" name="Group 5">
              <a:extLst>
                <a:ext uri="{FF2B5EF4-FFF2-40B4-BE49-F238E27FC236}">
                  <a16:creationId xmlns:a16="http://schemas.microsoft.com/office/drawing/2014/main" id="{8B9B38FC-445B-467E-3878-679AF130963C}"/>
                </a:ext>
              </a:extLst>
            </p:cNvPr>
            <p:cNvGrpSpPr/>
            <p:nvPr/>
          </p:nvGrpSpPr>
          <p:grpSpPr>
            <a:xfrm>
              <a:off x="23002" y="0"/>
              <a:ext cx="6479397" cy="6874300"/>
              <a:chOff x="-91333" y="-52389"/>
              <a:chExt cx="12283333" cy="6910389"/>
            </a:xfrm>
          </p:grpSpPr>
          <p:grpSp>
            <p:nvGrpSpPr>
              <p:cNvPr id="13" name="Group 12">
                <a:extLst>
                  <a:ext uri="{FF2B5EF4-FFF2-40B4-BE49-F238E27FC236}">
                    <a16:creationId xmlns:a16="http://schemas.microsoft.com/office/drawing/2014/main" id="{B2A53DE7-FB72-E3C9-7238-2A2C476D5289}"/>
                  </a:ext>
                </a:extLst>
              </p:cNvPr>
              <p:cNvGrpSpPr/>
              <p:nvPr/>
            </p:nvGrpSpPr>
            <p:grpSpPr>
              <a:xfrm>
                <a:off x="0" y="-52388"/>
                <a:ext cx="12192000" cy="6910388"/>
                <a:chOff x="0" y="-52388"/>
                <a:chExt cx="12192000" cy="6910388"/>
              </a:xfrm>
            </p:grpSpPr>
            <p:cxnSp>
              <p:nvCxnSpPr>
                <p:cNvPr id="17" name="Straight Connector 16">
                  <a:extLst>
                    <a:ext uri="{FF2B5EF4-FFF2-40B4-BE49-F238E27FC236}">
                      <a16:creationId xmlns:a16="http://schemas.microsoft.com/office/drawing/2014/main" id="{3B45E697-6EED-6C07-09F7-F34FF3C497ED}"/>
                    </a:ext>
                  </a:extLst>
                </p:cNvPr>
                <p:cNvCxnSpPr>
                  <a:cxnSpLocks/>
                </p:cNvCxnSpPr>
                <p:nvPr/>
              </p:nvCxnSpPr>
              <p:spPr>
                <a:xfrm>
                  <a:off x="0" y="0"/>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28471-4E33-33E2-B850-611747888007}"/>
                    </a:ext>
                  </a:extLst>
                </p:cNvPr>
                <p:cNvCxnSpPr>
                  <a:cxnSpLocks/>
                </p:cNvCxnSpPr>
                <p:nvPr/>
              </p:nvCxnSpPr>
              <p:spPr>
                <a:xfrm flipV="1">
                  <a:off x="12172950" y="-52388"/>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0BBDD4A-F38C-81CF-4468-23A8BCAC1676}"/>
                  </a:ext>
                </a:extLst>
              </p:cNvPr>
              <p:cNvGrpSpPr/>
              <p:nvPr/>
            </p:nvGrpSpPr>
            <p:grpSpPr>
              <a:xfrm rot="10800000">
                <a:off x="-91333" y="-52389"/>
                <a:ext cx="12283333" cy="6910388"/>
                <a:chOff x="0" y="547687"/>
                <a:chExt cx="12283333" cy="6910388"/>
              </a:xfrm>
            </p:grpSpPr>
            <p:cxnSp>
              <p:nvCxnSpPr>
                <p:cNvPr id="15" name="Straight Connector 14">
                  <a:extLst>
                    <a:ext uri="{FF2B5EF4-FFF2-40B4-BE49-F238E27FC236}">
                      <a16:creationId xmlns:a16="http://schemas.microsoft.com/office/drawing/2014/main" id="{1C4517B0-1D3A-2707-B764-1423281F8DEE}"/>
                    </a:ext>
                  </a:extLst>
                </p:cNvPr>
                <p:cNvCxnSpPr>
                  <a:cxnSpLocks/>
                </p:cNvCxnSpPr>
                <p:nvPr/>
              </p:nvCxnSpPr>
              <p:spPr>
                <a:xfrm>
                  <a:off x="0" y="600075"/>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4094EB-0DDE-8CC6-3F12-A134F5EB65C8}"/>
                    </a:ext>
                  </a:extLst>
                </p:cNvPr>
                <p:cNvCxnSpPr>
                  <a:cxnSpLocks/>
                </p:cNvCxnSpPr>
                <p:nvPr/>
              </p:nvCxnSpPr>
              <p:spPr>
                <a:xfrm flipV="1">
                  <a:off x="12264283" y="547687"/>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0003794C-07E0-AD14-F070-5AA4F5095DC5}"/>
                </a:ext>
              </a:extLst>
            </p:cNvPr>
            <p:cNvGrpSpPr/>
            <p:nvPr/>
          </p:nvGrpSpPr>
          <p:grpSpPr>
            <a:xfrm>
              <a:off x="164148" y="118029"/>
              <a:ext cx="2835276" cy="708965"/>
              <a:chOff x="8140700" y="117920"/>
              <a:chExt cx="3233423" cy="808523"/>
            </a:xfrm>
          </p:grpSpPr>
          <p:pic>
            <p:nvPicPr>
              <p:cNvPr id="10" name="Picture 9" descr="A black square with a yellow logo&#10;&#10;AI-generated content may be incorrect.">
                <a:extLst>
                  <a:ext uri="{FF2B5EF4-FFF2-40B4-BE49-F238E27FC236}">
                    <a16:creationId xmlns:a16="http://schemas.microsoft.com/office/drawing/2014/main" id="{A83E8A71-0033-519F-B5B1-0C63228132A1}"/>
                  </a:ext>
                </a:extLst>
              </p:cNvPr>
              <p:cNvPicPr>
                <a:picLocks noChangeAspect="1"/>
              </p:cNvPicPr>
              <p:nvPr/>
            </p:nvPicPr>
            <p:blipFill>
              <a:blip r:embed="rId2">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1" name="Picture 10" descr="A black and white logo with yellow sun and blue waves&#10;&#10;AI-generated content may be incorrect.">
                <a:extLst>
                  <a:ext uri="{FF2B5EF4-FFF2-40B4-BE49-F238E27FC236}">
                    <a16:creationId xmlns:a16="http://schemas.microsoft.com/office/drawing/2014/main" id="{1FB97A97-E432-93EA-F1A7-D1F5D931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2" name="Picture 11">
                <a:extLst>
                  <a:ext uri="{FF2B5EF4-FFF2-40B4-BE49-F238E27FC236}">
                    <a16:creationId xmlns:a16="http://schemas.microsoft.com/office/drawing/2014/main" id="{7748B7CE-FC1D-9430-BA7B-A1CA4547F2A9}"/>
                  </a:ext>
                </a:extLst>
              </p:cNvPr>
              <p:cNvPicPr>
                <a:picLocks noChangeAspect="1"/>
              </p:cNvPicPr>
              <p:nvPr/>
            </p:nvPicPr>
            <p:blipFill>
              <a:blip r:embed="rId4">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8" name="Straight Connector 7">
              <a:extLst>
                <a:ext uri="{FF2B5EF4-FFF2-40B4-BE49-F238E27FC236}">
                  <a16:creationId xmlns:a16="http://schemas.microsoft.com/office/drawing/2014/main" id="{189B57A1-4D6E-78E7-BBE5-569869DDE22E}"/>
                </a:ext>
              </a:extLst>
            </p:cNvPr>
            <p:cNvCxnSpPr>
              <a:cxnSpLocks/>
            </p:cNvCxnSpPr>
            <p:nvPr/>
          </p:nvCxnSpPr>
          <p:spPr>
            <a:xfrm>
              <a:off x="164148" y="6620313"/>
              <a:ext cx="621392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20EF2BB-DD95-143F-9333-9C3AD067B62D}"/>
              </a:ext>
            </a:extLst>
          </p:cNvPr>
          <p:cNvSpPr>
            <a:spLocks noGrp="1"/>
          </p:cNvSpPr>
          <p:nvPr>
            <p:ph type="title"/>
          </p:nvPr>
        </p:nvSpPr>
        <p:spPr>
          <a:xfrm>
            <a:off x="631260" y="1099773"/>
            <a:ext cx="5180260" cy="4658454"/>
          </a:xfrm>
        </p:spPr>
        <p:txBody>
          <a:bodyPr>
            <a:normAutofit fontScale="90000"/>
          </a:bodyPr>
          <a:lstStyle/>
          <a:p>
            <a:pPr algn="ctr"/>
            <a:r>
              <a:rPr lang="en-US" sz="5900" b="1" cap="all" dirty="0">
                <a:solidFill>
                  <a:srgbClr val="FFCB08"/>
                </a:solidFill>
                <a:latin typeface="Avenir Next LT Pro" panose="020B0504020202020204" pitchFamily="34" charset="0"/>
                <a:cs typeface="Times New Roman" panose="02020603050405020304" pitchFamily="18" charset="0"/>
              </a:rPr>
              <a:t>Crash COMPARISON</a:t>
            </a:r>
            <a:r>
              <a:rPr lang="en-US" sz="5900" b="1" cap="all" dirty="0">
                <a:solidFill>
                  <a:schemeClr val="bg1"/>
                </a:solidFill>
                <a:latin typeface="Avenir Next LT Pro" panose="020B0504020202020204" pitchFamily="34" charset="0"/>
                <a:cs typeface="Times New Roman" panose="02020603050405020304" pitchFamily="18" charset="0"/>
              </a:rPr>
              <a:t> </a:t>
            </a:r>
            <a:br>
              <a:rPr lang="en-US" sz="5900" b="1" cap="all" dirty="0">
                <a:solidFill>
                  <a:schemeClr val="bg1"/>
                </a:solidFill>
                <a:latin typeface="Avenir Next LT Pro" panose="020B0504020202020204" pitchFamily="34" charset="0"/>
                <a:cs typeface="Times New Roman" panose="02020603050405020304" pitchFamily="18" charset="0"/>
              </a:rPr>
            </a:br>
            <a:r>
              <a:rPr lang="en-US" sz="5900" b="1" cap="all" dirty="0">
                <a:solidFill>
                  <a:schemeClr val="bg1"/>
                </a:solidFill>
                <a:latin typeface="Avenir Next LT Pro" panose="020B0504020202020204" pitchFamily="34" charset="0"/>
                <a:cs typeface="Times New Roman" panose="02020603050405020304" pitchFamily="18" charset="0"/>
              </a:rPr>
              <a:t>2015-2019</a:t>
            </a:r>
            <a:br>
              <a:rPr lang="en-US" sz="5900" b="1" cap="all" dirty="0">
                <a:solidFill>
                  <a:schemeClr val="bg1"/>
                </a:solidFill>
                <a:latin typeface="Avenir Next LT Pro" panose="020B0504020202020204" pitchFamily="34" charset="0"/>
                <a:cs typeface="Times New Roman" panose="02020603050405020304" pitchFamily="18" charset="0"/>
              </a:rPr>
            </a:br>
            <a:r>
              <a:rPr lang="en-US" sz="5900" b="1" cap="all" dirty="0">
                <a:solidFill>
                  <a:schemeClr val="bg1"/>
                </a:solidFill>
                <a:latin typeface="Avenir Next LT Pro" panose="020B0504020202020204" pitchFamily="34" charset="0"/>
                <a:cs typeface="Times New Roman" panose="02020603050405020304" pitchFamily="18" charset="0"/>
              </a:rPr>
              <a:t>vs</a:t>
            </a:r>
            <a:br>
              <a:rPr lang="en-US" sz="5900" b="1" cap="all" dirty="0">
                <a:solidFill>
                  <a:schemeClr val="bg1"/>
                </a:solidFill>
                <a:latin typeface="Avenir Next LT Pro" panose="020B0504020202020204" pitchFamily="34" charset="0"/>
                <a:cs typeface="Times New Roman" panose="02020603050405020304" pitchFamily="18" charset="0"/>
              </a:rPr>
            </a:br>
            <a:r>
              <a:rPr lang="en-US" sz="5900" b="1" cap="all" dirty="0">
                <a:solidFill>
                  <a:schemeClr val="bg1"/>
                </a:solidFill>
                <a:latin typeface="Avenir Next LT Pro" panose="020B0504020202020204" pitchFamily="34" charset="0"/>
                <a:cs typeface="Times New Roman" panose="02020603050405020304" pitchFamily="18" charset="0"/>
              </a:rPr>
              <a:t>2020-2024</a:t>
            </a:r>
            <a:br>
              <a:rPr lang="en-US" sz="4800" b="1" dirty="0">
                <a:solidFill>
                  <a:schemeClr val="accent1">
                    <a:lumMod val="75000"/>
                  </a:schemeClr>
                </a:solidFill>
                <a:latin typeface="Times New Roman" panose="02020603050405020304" pitchFamily="18" charset="0"/>
                <a:cs typeface="Times New Roman" panose="02020603050405020304" pitchFamily="18" charset="0"/>
              </a:rPr>
            </a:br>
            <a:endParaRPr lang="en-US" sz="4800" dirty="0">
              <a:solidFill>
                <a:schemeClr val="accent1">
                  <a:lumMod val="75000"/>
                </a:schemeClr>
              </a:solidFill>
            </a:endParaRPr>
          </a:p>
        </p:txBody>
      </p:sp>
      <p:pic>
        <p:nvPicPr>
          <p:cNvPr id="3" name="Picture 2" descr="A map of a city&#10;&#10;AI-generated content may be incorrect.">
            <a:extLst>
              <a:ext uri="{FF2B5EF4-FFF2-40B4-BE49-F238E27FC236}">
                <a16:creationId xmlns:a16="http://schemas.microsoft.com/office/drawing/2014/main" id="{8E45083D-4EA5-B10D-02F1-6F3AB5966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0"/>
            <a:ext cx="5689600" cy="6874300"/>
          </a:xfrm>
          <a:prstGeom prst="rect">
            <a:avLst/>
          </a:prstGeom>
        </p:spPr>
      </p:pic>
    </p:spTree>
    <p:extLst>
      <p:ext uri="{BB962C8B-B14F-4D97-AF65-F5344CB8AC3E}">
        <p14:creationId xmlns:p14="http://schemas.microsoft.com/office/powerpoint/2010/main" val="32832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5979-B12A-1245-A1C4-97D9CCD12F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6C7C8F-F70F-0B34-AD59-F0B9464E65BB}"/>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AC403C8C-C372-7C66-138E-E533F4DB006C}"/>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E230D4CC-4C8D-E925-D67C-6A510D026B59}"/>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89448030-999C-ED91-78C8-CEF61517D4D9}"/>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73C4DE2-4AA7-0A44-ECA8-3F9E3469F0F3}"/>
              </a:ext>
            </a:extLst>
          </p:cNvPr>
          <p:cNvSpPr txBox="1">
            <a:spLocks/>
          </p:cNvSpPr>
          <p:nvPr/>
        </p:nvSpPr>
        <p:spPr>
          <a:xfrm>
            <a:off x="104775" y="214572"/>
            <a:ext cx="9070918" cy="584775"/>
          </a:xfrm>
          <a:prstGeom prst="rect">
            <a:avLst/>
          </a:prstGeom>
          <a:noFill/>
        </p:spPr>
        <p:txBody>
          <a:bodyPr wrap="square" rtlCol="0">
            <a:spAutoFit/>
          </a:bodyPr>
          <a:lstStyle/>
          <a:p>
            <a:r>
              <a:rPr lang="en-US" altLang="zh-CN" sz="3200" b="1" cap="all" dirty="0">
                <a:solidFill>
                  <a:schemeClr val="bg1"/>
                </a:solidFill>
                <a:latin typeface="Avenir Next LT Pro" panose="020B0504020202020204" pitchFamily="34" charset="0"/>
                <a:cs typeface="Times New Roman" panose="02020603050405020304" pitchFamily="18" charset="0"/>
              </a:rPr>
              <a:t>Data Comparison: type of crash</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9023D4D2-6946-7F66-A42D-EE9A3F1E1BDA}"/>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7B23509-4837-445F-5D26-5DFE633CC50F}"/>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1FC5584B-BC8A-8A75-F8C3-79B90F9F48A2}"/>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A11365DC-0D31-4626-637A-65C85960C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6F80856B-5B10-20B5-110F-C3C53640163F}"/>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7" name="Rectangle: Rounded Corners 6">
            <a:extLst>
              <a:ext uri="{FF2B5EF4-FFF2-40B4-BE49-F238E27FC236}">
                <a16:creationId xmlns:a16="http://schemas.microsoft.com/office/drawing/2014/main" id="{A802E5FC-D922-1354-04F9-0DB7EBB9314F}"/>
              </a:ext>
            </a:extLst>
          </p:cNvPr>
          <p:cNvSpPr/>
          <p:nvPr/>
        </p:nvSpPr>
        <p:spPr>
          <a:xfrm>
            <a:off x="104774" y="1069747"/>
            <a:ext cx="11982451"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3" name="TextBox 22">
            <a:extLst>
              <a:ext uri="{FF2B5EF4-FFF2-40B4-BE49-F238E27FC236}">
                <a16:creationId xmlns:a16="http://schemas.microsoft.com/office/drawing/2014/main" id="{CCE33268-FA11-485D-9456-94C945AD0951}"/>
              </a:ext>
            </a:extLst>
          </p:cNvPr>
          <p:cNvSpPr txBox="1"/>
          <p:nvPr/>
        </p:nvSpPr>
        <p:spPr>
          <a:xfrm>
            <a:off x="190499" y="1145605"/>
            <a:ext cx="11896726" cy="707886"/>
          </a:xfrm>
          <a:prstGeom prst="rect">
            <a:avLst/>
          </a:prstGeom>
          <a:noFill/>
        </p:spPr>
        <p:txBody>
          <a:bodyPr wrap="square" rtlCol="0">
            <a:spAutoFit/>
          </a:bodyPr>
          <a:lstStyle/>
          <a:p>
            <a:r>
              <a:rPr lang="en-US" sz="2000" b="1" dirty="0">
                <a:latin typeface="Montserrat SemiBold" panose="00000700000000000000" pitchFamily="2" charset="0"/>
              </a:rPr>
              <a:t>Comparison in KA Crash Rate per Million Vehicle Miles Traveled (MVMT) by Type of Crash</a:t>
            </a:r>
          </a:p>
          <a:p>
            <a:endParaRPr lang="ta-IN" sz="2000" b="1">
              <a:latin typeface="Montserrat SemiBold" panose="00000700000000000000" pitchFamily="2" charset="0"/>
            </a:endParaRPr>
          </a:p>
        </p:txBody>
      </p:sp>
      <p:graphicFrame>
        <p:nvGraphicFramePr>
          <p:cNvPr id="10" name="Table 9">
            <a:extLst>
              <a:ext uri="{FF2B5EF4-FFF2-40B4-BE49-F238E27FC236}">
                <a16:creationId xmlns:a16="http://schemas.microsoft.com/office/drawing/2014/main" id="{549B34CC-1D1B-61EE-2A59-F8B9E42C407E}"/>
              </a:ext>
            </a:extLst>
          </p:cNvPr>
          <p:cNvGraphicFramePr>
            <a:graphicFrameLocks noGrp="1"/>
          </p:cNvGraphicFramePr>
          <p:nvPr>
            <p:extLst>
              <p:ext uri="{D42A27DB-BD31-4B8C-83A1-F6EECF244321}">
                <p14:modId xmlns:p14="http://schemas.microsoft.com/office/powerpoint/2010/main" val="98585012"/>
              </p:ext>
            </p:extLst>
          </p:nvPr>
        </p:nvGraphicFramePr>
        <p:xfrm>
          <a:off x="250953" y="1593653"/>
          <a:ext cx="11693398" cy="4589390"/>
        </p:xfrm>
        <a:graphic>
          <a:graphicData uri="http://schemas.openxmlformats.org/drawingml/2006/table">
            <a:tbl>
              <a:tblPr firstRow="1" bandRow="1">
                <a:tableStyleId>{5C22544A-7EE6-4342-B048-85BDC9FD1C3A}</a:tableStyleId>
              </a:tblPr>
              <a:tblGrid>
                <a:gridCol w="2225547">
                  <a:extLst>
                    <a:ext uri="{9D8B030D-6E8A-4147-A177-3AD203B41FA5}">
                      <a16:colId xmlns:a16="http://schemas.microsoft.com/office/drawing/2014/main" val="466003235"/>
                    </a:ext>
                  </a:extLst>
                </a:gridCol>
                <a:gridCol w="1228725">
                  <a:extLst>
                    <a:ext uri="{9D8B030D-6E8A-4147-A177-3AD203B41FA5}">
                      <a16:colId xmlns:a16="http://schemas.microsoft.com/office/drawing/2014/main" val="2021702940"/>
                    </a:ext>
                  </a:extLst>
                </a:gridCol>
                <a:gridCol w="1181100">
                  <a:extLst>
                    <a:ext uri="{9D8B030D-6E8A-4147-A177-3AD203B41FA5}">
                      <a16:colId xmlns:a16="http://schemas.microsoft.com/office/drawing/2014/main" val="2719680383"/>
                    </a:ext>
                  </a:extLst>
                </a:gridCol>
                <a:gridCol w="1247775">
                  <a:extLst>
                    <a:ext uri="{9D8B030D-6E8A-4147-A177-3AD203B41FA5}">
                      <a16:colId xmlns:a16="http://schemas.microsoft.com/office/drawing/2014/main" val="173478065"/>
                    </a:ext>
                  </a:extLst>
                </a:gridCol>
                <a:gridCol w="5810251">
                  <a:extLst>
                    <a:ext uri="{9D8B030D-6E8A-4147-A177-3AD203B41FA5}">
                      <a16:colId xmlns:a16="http://schemas.microsoft.com/office/drawing/2014/main" val="1134052124"/>
                    </a:ext>
                  </a:extLst>
                </a:gridCol>
              </a:tblGrid>
              <a:tr h="629237">
                <a:tc>
                  <a:txBody>
                    <a:bodyPr/>
                    <a:lstStyle/>
                    <a:p>
                      <a:r>
                        <a:rPr lang="en-US" sz="1800" dirty="0"/>
                        <a:t>Crash Type</a:t>
                      </a:r>
                    </a:p>
                  </a:txBody>
                  <a:tcPr>
                    <a:solidFill>
                      <a:srgbClr val="FFC800"/>
                    </a:solidFill>
                  </a:tcPr>
                </a:tc>
                <a:tc>
                  <a:txBody>
                    <a:bodyPr/>
                    <a:lstStyle/>
                    <a:p>
                      <a:r>
                        <a:rPr lang="en-US" sz="1800" dirty="0"/>
                        <a:t>2015-2019</a:t>
                      </a:r>
                    </a:p>
                  </a:txBody>
                  <a:tcPr>
                    <a:solidFill>
                      <a:srgbClr val="FFC800"/>
                    </a:solidFill>
                  </a:tcPr>
                </a:tc>
                <a:tc>
                  <a:txBody>
                    <a:bodyPr/>
                    <a:lstStyle/>
                    <a:p>
                      <a:r>
                        <a:rPr lang="en-US" sz="1800" dirty="0"/>
                        <a:t>2020-2024</a:t>
                      </a:r>
                    </a:p>
                  </a:txBody>
                  <a:tcPr>
                    <a:solidFill>
                      <a:srgbClr val="FFC800"/>
                    </a:solidFill>
                  </a:tcPr>
                </a:tc>
                <a:tc>
                  <a:txBody>
                    <a:bodyPr/>
                    <a:lstStyle/>
                    <a:p>
                      <a:r>
                        <a:rPr lang="en-US" sz="1800" dirty="0"/>
                        <a:t>Percentage Change</a:t>
                      </a:r>
                    </a:p>
                  </a:txBody>
                  <a:tcPr>
                    <a:solidFill>
                      <a:srgbClr val="FFC800"/>
                    </a:solidFill>
                  </a:tcPr>
                </a:tc>
                <a:tc>
                  <a:txBody>
                    <a:bodyPr/>
                    <a:lstStyle/>
                    <a:p>
                      <a:r>
                        <a:rPr lang="en-US" sz="1800" dirty="0"/>
                        <a:t>Key Observations</a:t>
                      </a:r>
                    </a:p>
                  </a:txBody>
                  <a:tcPr>
                    <a:solidFill>
                      <a:srgbClr val="FFC800"/>
                    </a:solidFill>
                  </a:tcPr>
                </a:tc>
                <a:extLst>
                  <a:ext uri="{0D108BD9-81ED-4DB2-BD59-A6C34878D82A}">
                    <a16:rowId xmlns:a16="http://schemas.microsoft.com/office/drawing/2014/main" val="1032533002"/>
                  </a:ext>
                </a:extLst>
              </a:tr>
              <a:tr h="1151652">
                <a:tc>
                  <a:txBody>
                    <a:bodyPr/>
                    <a:lstStyle/>
                    <a:p>
                      <a:r>
                        <a:rPr lang="en-US" sz="2000" dirty="0"/>
                        <a:t>Off-road/Rollover</a:t>
                      </a:r>
                    </a:p>
                  </a:txBody>
                  <a:tcPr>
                    <a:solidFill>
                      <a:srgbClr val="FAE082"/>
                    </a:solidFill>
                  </a:tcPr>
                </a:tc>
                <a:tc>
                  <a:txBody>
                    <a:bodyPr/>
                    <a:lstStyle/>
                    <a:p>
                      <a:pPr algn="ctr"/>
                      <a:r>
                        <a:rPr lang="en-US" sz="2000" dirty="0"/>
                        <a:t>55</a:t>
                      </a:r>
                    </a:p>
                  </a:txBody>
                  <a:tcPr>
                    <a:solidFill>
                      <a:srgbClr val="FAE082"/>
                    </a:solidFill>
                  </a:tcPr>
                </a:tc>
                <a:tc>
                  <a:txBody>
                    <a:bodyPr/>
                    <a:lstStyle/>
                    <a:p>
                      <a:pPr algn="ctr"/>
                      <a:r>
                        <a:rPr lang="en-US" sz="2000" dirty="0"/>
                        <a:t>51.2</a:t>
                      </a:r>
                    </a:p>
                  </a:txBody>
                  <a:tcPr>
                    <a:solidFill>
                      <a:srgbClr val="FAE08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-6.9%</a:t>
                      </a:r>
                    </a:p>
                  </a:txBody>
                  <a:tcPr>
                    <a:solidFill>
                      <a:schemeClr val="accent6">
                        <a:lumMod val="40000"/>
                        <a:lumOff val="60000"/>
                      </a:schemeClr>
                    </a:solidFill>
                  </a:tcPr>
                </a:tc>
                <a:tc>
                  <a:txBody>
                    <a:bodyPr/>
                    <a:lstStyle/>
                    <a:p>
                      <a:r>
                        <a:rPr lang="en-US" sz="2000" kern="1200" dirty="0">
                          <a:solidFill>
                            <a:schemeClr val="dk1"/>
                          </a:solidFill>
                          <a:effectLst/>
                          <a:latin typeface="+mn-lt"/>
                          <a:ea typeface="+mn-ea"/>
                          <a:cs typeface="+mn-cs"/>
                        </a:rPr>
                        <a:t>Decrease: Addition of RMS to two-lane roads likely contributed to the decline.</a:t>
                      </a:r>
                      <a:endParaRPr lang="en-US" sz="1800" dirty="0"/>
                    </a:p>
                  </a:txBody>
                  <a:tcPr>
                    <a:solidFill>
                      <a:srgbClr val="FAE082"/>
                    </a:solidFill>
                  </a:tcPr>
                </a:tc>
                <a:extLst>
                  <a:ext uri="{0D108BD9-81ED-4DB2-BD59-A6C34878D82A}">
                    <a16:rowId xmlns:a16="http://schemas.microsoft.com/office/drawing/2014/main" val="1873308417"/>
                  </a:ext>
                </a:extLst>
              </a:tr>
              <a:tr h="816937">
                <a:tc>
                  <a:txBody>
                    <a:bodyPr/>
                    <a:lstStyle/>
                    <a:p>
                      <a:r>
                        <a:rPr lang="en-US" sz="2000" dirty="0"/>
                        <a:t>Left-Turn/Angle</a:t>
                      </a:r>
                    </a:p>
                  </a:txBody>
                  <a:tcPr>
                    <a:solidFill>
                      <a:srgbClr val="FDF2CB"/>
                    </a:solidFill>
                  </a:tcPr>
                </a:tc>
                <a:tc>
                  <a:txBody>
                    <a:bodyPr/>
                    <a:lstStyle/>
                    <a:p>
                      <a:pPr algn="ctr"/>
                      <a:r>
                        <a:rPr lang="en-US" sz="2000" dirty="0"/>
                        <a:t>49.9</a:t>
                      </a:r>
                    </a:p>
                  </a:txBody>
                  <a:tcPr>
                    <a:solidFill>
                      <a:srgbClr val="FDF2CB"/>
                    </a:solidFill>
                  </a:tcPr>
                </a:tc>
                <a:tc>
                  <a:txBody>
                    <a:bodyPr/>
                    <a:lstStyle/>
                    <a:p>
                      <a:pPr algn="ctr"/>
                      <a:r>
                        <a:rPr lang="en-US" sz="2000" dirty="0"/>
                        <a:t>54.6</a:t>
                      </a:r>
                    </a:p>
                  </a:txBody>
                  <a:tcPr>
                    <a:solidFill>
                      <a:srgbClr val="FDF2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9.4%</a:t>
                      </a:r>
                    </a:p>
                  </a:txBody>
                  <a:tcPr>
                    <a:solidFill>
                      <a:schemeClr val="accent2">
                        <a:lumMod val="60000"/>
                        <a:lumOff val="40000"/>
                      </a:schemeClr>
                    </a:solidFill>
                  </a:tcPr>
                </a:tc>
                <a:tc>
                  <a:txBody>
                    <a:bodyPr/>
                    <a:lstStyle/>
                    <a:p>
                      <a:r>
                        <a:rPr lang="en-US" sz="2000" kern="1200" dirty="0">
                          <a:solidFill>
                            <a:schemeClr val="dk1"/>
                          </a:solidFill>
                          <a:effectLst/>
                          <a:latin typeface="+mn-lt"/>
                          <a:ea typeface="+mn-ea"/>
                          <a:cs typeface="+mn-cs"/>
                        </a:rPr>
                        <a:t>Increase: Underscores persistent risks at intersections and high-conflict locations.</a:t>
                      </a:r>
                    </a:p>
                  </a:txBody>
                  <a:tcPr>
                    <a:solidFill>
                      <a:srgbClr val="FDF2CB"/>
                    </a:solidFill>
                  </a:tcPr>
                </a:tc>
                <a:extLst>
                  <a:ext uri="{0D108BD9-81ED-4DB2-BD59-A6C34878D82A}">
                    <a16:rowId xmlns:a16="http://schemas.microsoft.com/office/drawing/2014/main" val="2772035488"/>
                  </a:ext>
                </a:extLst>
              </a:tr>
              <a:tr h="832275">
                <a:tc>
                  <a:txBody>
                    <a:bodyPr/>
                    <a:lstStyle/>
                    <a:p>
                      <a:r>
                        <a:rPr lang="en-US" sz="2000" dirty="0"/>
                        <a:t>Rear-End</a:t>
                      </a:r>
                    </a:p>
                  </a:txBody>
                  <a:tcPr>
                    <a:solidFill>
                      <a:srgbClr val="FAE082"/>
                    </a:solidFill>
                  </a:tcPr>
                </a:tc>
                <a:tc>
                  <a:txBody>
                    <a:bodyPr/>
                    <a:lstStyle/>
                    <a:p>
                      <a:pPr algn="ctr"/>
                      <a:r>
                        <a:rPr lang="en-US" sz="2000" dirty="0"/>
                        <a:t>34.8</a:t>
                      </a:r>
                    </a:p>
                  </a:txBody>
                  <a:tcPr>
                    <a:solidFill>
                      <a:srgbClr val="FAE082"/>
                    </a:solidFill>
                  </a:tcPr>
                </a:tc>
                <a:tc>
                  <a:txBody>
                    <a:bodyPr/>
                    <a:lstStyle/>
                    <a:p>
                      <a:pPr algn="ctr"/>
                      <a:r>
                        <a:rPr lang="en-US" sz="2000" dirty="0"/>
                        <a:t>27.1</a:t>
                      </a:r>
                    </a:p>
                  </a:txBody>
                  <a:tcPr>
                    <a:solidFill>
                      <a:srgbClr val="FAE08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-22.1%</a:t>
                      </a:r>
                    </a:p>
                  </a:txBody>
                  <a:tcPr>
                    <a:solidFill>
                      <a:schemeClr val="accent6">
                        <a:lumMod val="40000"/>
                        <a:lumOff val="60000"/>
                      </a:schemeClr>
                    </a:solidFill>
                  </a:tcPr>
                </a:tc>
                <a:tc>
                  <a:txBody>
                    <a:bodyPr/>
                    <a:lstStyle/>
                    <a:p>
                      <a:pPr marL="0" algn="l" defTabSz="914400" rtl="0" eaLnBrk="1" latinLnBrk="0" hangingPunct="1"/>
                      <a:r>
                        <a:rPr lang="en-US" sz="2000" kern="1200" dirty="0">
                          <a:solidFill>
                            <a:schemeClr val="dk1"/>
                          </a:solidFill>
                          <a:effectLst/>
                          <a:latin typeface="+mn-lt"/>
                          <a:ea typeface="+mn-ea"/>
                          <a:cs typeface="+mn-cs"/>
                        </a:rPr>
                        <a:t>Decrease: Remains significant.</a:t>
                      </a:r>
                    </a:p>
                  </a:txBody>
                  <a:tcPr>
                    <a:solidFill>
                      <a:srgbClr val="FAE082"/>
                    </a:solidFill>
                  </a:tcPr>
                </a:tc>
                <a:extLst>
                  <a:ext uri="{0D108BD9-81ED-4DB2-BD59-A6C34878D82A}">
                    <a16:rowId xmlns:a16="http://schemas.microsoft.com/office/drawing/2014/main" val="722167462"/>
                  </a:ext>
                </a:extLst>
              </a:tr>
              <a:tr h="1148446">
                <a:tc>
                  <a:txBody>
                    <a:bodyPr/>
                    <a:lstStyle/>
                    <a:p>
                      <a:r>
                        <a:rPr lang="en-US" sz="2000" dirty="0"/>
                        <a:t>Pedestrian/Bicycle</a:t>
                      </a:r>
                    </a:p>
                  </a:txBody>
                  <a:tcPr>
                    <a:solidFill>
                      <a:srgbClr val="FDF2CB"/>
                    </a:solidFill>
                  </a:tcPr>
                </a:tc>
                <a:tc>
                  <a:txBody>
                    <a:bodyPr/>
                    <a:lstStyle/>
                    <a:p>
                      <a:pPr algn="ctr"/>
                      <a:r>
                        <a:rPr lang="en-US" sz="2000" dirty="0"/>
                        <a:t>19.3</a:t>
                      </a:r>
                    </a:p>
                  </a:txBody>
                  <a:tcPr>
                    <a:solidFill>
                      <a:srgbClr val="FDF2CB"/>
                    </a:solidFill>
                  </a:tcPr>
                </a:tc>
                <a:tc>
                  <a:txBody>
                    <a:bodyPr/>
                    <a:lstStyle/>
                    <a:p>
                      <a:pPr algn="ctr"/>
                      <a:r>
                        <a:rPr lang="en-US" sz="2000" dirty="0"/>
                        <a:t>20.4</a:t>
                      </a:r>
                    </a:p>
                  </a:txBody>
                  <a:tcPr>
                    <a:solidFill>
                      <a:srgbClr val="FDF2CB"/>
                    </a:solidFill>
                  </a:tcPr>
                </a:tc>
                <a:tc>
                  <a:txBody>
                    <a:bodyPr/>
                    <a:lstStyle/>
                    <a:p>
                      <a:pPr algn="ctr"/>
                      <a:r>
                        <a:rPr lang="en-US" sz="2000" kern="1200" dirty="0">
                          <a:solidFill>
                            <a:schemeClr val="dk1"/>
                          </a:solidFill>
                          <a:effectLst/>
                          <a:latin typeface="+mn-lt"/>
                          <a:ea typeface="+mn-ea"/>
                          <a:cs typeface="+mn-cs"/>
                        </a:rPr>
                        <a:t>5.70%</a:t>
                      </a:r>
                    </a:p>
                  </a:txBody>
                  <a:tcPr>
                    <a:solidFill>
                      <a:schemeClr val="accent2">
                        <a:lumMod val="40000"/>
                        <a:lumOff val="60000"/>
                      </a:schemeClr>
                    </a:solidFill>
                  </a:tcPr>
                </a:tc>
                <a:tc>
                  <a:txBody>
                    <a:bodyPr/>
                    <a:lstStyle/>
                    <a:p>
                      <a:r>
                        <a:rPr lang="en-US" sz="2000" kern="1200" dirty="0">
                          <a:solidFill>
                            <a:schemeClr val="dk1"/>
                          </a:solidFill>
                          <a:effectLst/>
                          <a:latin typeface="+mn-lt"/>
                          <a:ea typeface="+mn-ea"/>
                          <a:cs typeface="+mn-cs"/>
                        </a:rPr>
                        <a:t>Slight Increase: May reflect growing interaction complexity on shared roadways and multilane facilities.</a:t>
                      </a:r>
                    </a:p>
                  </a:txBody>
                  <a:tcPr>
                    <a:solidFill>
                      <a:srgbClr val="FDF2CB"/>
                    </a:solidFill>
                  </a:tcPr>
                </a:tc>
                <a:extLst>
                  <a:ext uri="{0D108BD9-81ED-4DB2-BD59-A6C34878D82A}">
                    <a16:rowId xmlns:a16="http://schemas.microsoft.com/office/drawing/2014/main" val="2893074474"/>
                  </a:ext>
                </a:extLst>
              </a:tr>
            </a:tbl>
          </a:graphicData>
        </a:graphic>
      </p:graphicFrame>
      <p:sp>
        <p:nvSpPr>
          <p:cNvPr id="3" name="TextBox 2">
            <a:extLst>
              <a:ext uri="{FF2B5EF4-FFF2-40B4-BE49-F238E27FC236}">
                <a16:creationId xmlns:a16="http://schemas.microsoft.com/office/drawing/2014/main" id="{BC82434A-5152-1836-8D8D-F1CB74A34C8E}"/>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94425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E1B09-7EB8-CD0C-C86A-2DCC63FAC1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061B1C-1C67-D4D6-6E72-B99D0304F277}"/>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AC43BCCF-A9CE-237F-58AF-33B6926C34F8}"/>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47B627AE-EF4A-20AA-6044-32E1A770168B}"/>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4628D4FE-B0BF-BF4C-4EF4-987AF4815BCE}"/>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50A41A3-332E-9D27-2EB6-A7E03C096511}"/>
              </a:ext>
            </a:extLst>
          </p:cNvPr>
          <p:cNvSpPr txBox="1">
            <a:spLocks/>
          </p:cNvSpPr>
          <p:nvPr/>
        </p:nvSpPr>
        <p:spPr>
          <a:xfrm>
            <a:off x="104774" y="214572"/>
            <a:ext cx="9267825" cy="584775"/>
          </a:xfrm>
          <a:prstGeom prst="rect">
            <a:avLst/>
          </a:prstGeom>
          <a:noFill/>
        </p:spPr>
        <p:txBody>
          <a:bodyPr wrap="square" rtlCol="0">
            <a:spAutoFit/>
          </a:bodyPr>
          <a:lstStyle/>
          <a:p>
            <a:r>
              <a:rPr lang="en-US" altLang="zh-CN" sz="3200" b="1" cap="all" dirty="0">
                <a:solidFill>
                  <a:schemeClr val="bg1"/>
                </a:solidFill>
                <a:latin typeface="Avenir Next LT Pro" panose="020B0504020202020204" pitchFamily="34" charset="0"/>
                <a:cs typeface="Times New Roman" panose="02020603050405020304" pitchFamily="18" charset="0"/>
              </a:rPr>
              <a:t>Data Comparison: lighting conditions</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3394C2A3-25E2-A733-B83D-A405A7A0208C}"/>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3919A72-8CE8-8FF7-2229-690C0A7AF6A5}"/>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A48D2EC9-AA6A-6444-C7DA-47796D326E87}"/>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DB9C6754-7204-4F60-B449-1887F8A49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9A2871A6-56C1-1898-ABE6-F1A3F46EFC0E}"/>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7" name="Rectangle: Rounded Corners 6">
            <a:extLst>
              <a:ext uri="{FF2B5EF4-FFF2-40B4-BE49-F238E27FC236}">
                <a16:creationId xmlns:a16="http://schemas.microsoft.com/office/drawing/2014/main" id="{640AEBA1-CCD8-4D4A-42A3-C42356A2BBE9}"/>
              </a:ext>
            </a:extLst>
          </p:cNvPr>
          <p:cNvSpPr/>
          <p:nvPr/>
        </p:nvSpPr>
        <p:spPr>
          <a:xfrm>
            <a:off x="104774" y="1069747"/>
            <a:ext cx="11982451"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3" name="TextBox 22">
            <a:extLst>
              <a:ext uri="{FF2B5EF4-FFF2-40B4-BE49-F238E27FC236}">
                <a16:creationId xmlns:a16="http://schemas.microsoft.com/office/drawing/2014/main" id="{10433FA3-DEC2-A28B-805A-833E2C7A4C96}"/>
              </a:ext>
            </a:extLst>
          </p:cNvPr>
          <p:cNvSpPr txBox="1"/>
          <p:nvPr/>
        </p:nvSpPr>
        <p:spPr>
          <a:xfrm>
            <a:off x="190499" y="1145605"/>
            <a:ext cx="12525376" cy="692497"/>
          </a:xfrm>
          <a:prstGeom prst="rect">
            <a:avLst/>
          </a:prstGeom>
          <a:noFill/>
        </p:spPr>
        <p:txBody>
          <a:bodyPr wrap="square" rtlCol="0">
            <a:spAutoFit/>
          </a:bodyPr>
          <a:lstStyle/>
          <a:p>
            <a:r>
              <a:rPr lang="en-US" sz="1900" b="1" dirty="0">
                <a:latin typeface="Montserrat SemiBold" panose="00000700000000000000" pitchFamily="2" charset="0"/>
              </a:rPr>
              <a:t>Comparison in KA Crash Rate per Million Vehicle Miles Traveled (MVMT) by Lighting Conditions</a:t>
            </a:r>
          </a:p>
          <a:p>
            <a:endParaRPr lang="ta-IN" sz="2000" b="1">
              <a:latin typeface="Montserrat SemiBold" panose="00000700000000000000" pitchFamily="2" charset="0"/>
            </a:endParaRPr>
          </a:p>
        </p:txBody>
      </p:sp>
      <p:graphicFrame>
        <p:nvGraphicFramePr>
          <p:cNvPr id="3" name="Table 2">
            <a:extLst>
              <a:ext uri="{FF2B5EF4-FFF2-40B4-BE49-F238E27FC236}">
                <a16:creationId xmlns:a16="http://schemas.microsoft.com/office/drawing/2014/main" id="{4B8D1208-513E-CEC4-2C97-C17A67890474}"/>
              </a:ext>
            </a:extLst>
          </p:cNvPr>
          <p:cNvGraphicFramePr>
            <a:graphicFrameLocks noGrp="1"/>
          </p:cNvGraphicFramePr>
          <p:nvPr>
            <p:extLst>
              <p:ext uri="{D42A27DB-BD31-4B8C-83A1-F6EECF244321}">
                <p14:modId xmlns:p14="http://schemas.microsoft.com/office/powerpoint/2010/main" val="4043056332"/>
              </p:ext>
            </p:extLst>
          </p:nvPr>
        </p:nvGraphicFramePr>
        <p:xfrm>
          <a:off x="250953" y="1593653"/>
          <a:ext cx="11693398" cy="4550166"/>
        </p:xfrm>
        <a:graphic>
          <a:graphicData uri="http://schemas.openxmlformats.org/drawingml/2006/table">
            <a:tbl>
              <a:tblPr firstRow="1" bandRow="1">
                <a:tableStyleId>{5C22544A-7EE6-4342-B048-85BDC9FD1C3A}</a:tableStyleId>
              </a:tblPr>
              <a:tblGrid>
                <a:gridCol w="2225547">
                  <a:extLst>
                    <a:ext uri="{9D8B030D-6E8A-4147-A177-3AD203B41FA5}">
                      <a16:colId xmlns:a16="http://schemas.microsoft.com/office/drawing/2014/main" val="466003235"/>
                    </a:ext>
                  </a:extLst>
                </a:gridCol>
                <a:gridCol w="1228725">
                  <a:extLst>
                    <a:ext uri="{9D8B030D-6E8A-4147-A177-3AD203B41FA5}">
                      <a16:colId xmlns:a16="http://schemas.microsoft.com/office/drawing/2014/main" val="2021702940"/>
                    </a:ext>
                  </a:extLst>
                </a:gridCol>
                <a:gridCol w="1181100">
                  <a:extLst>
                    <a:ext uri="{9D8B030D-6E8A-4147-A177-3AD203B41FA5}">
                      <a16:colId xmlns:a16="http://schemas.microsoft.com/office/drawing/2014/main" val="2719680383"/>
                    </a:ext>
                  </a:extLst>
                </a:gridCol>
                <a:gridCol w="1247775">
                  <a:extLst>
                    <a:ext uri="{9D8B030D-6E8A-4147-A177-3AD203B41FA5}">
                      <a16:colId xmlns:a16="http://schemas.microsoft.com/office/drawing/2014/main" val="173478065"/>
                    </a:ext>
                  </a:extLst>
                </a:gridCol>
                <a:gridCol w="5810251">
                  <a:extLst>
                    <a:ext uri="{9D8B030D-6E8A-4147-A177-3AD203B41FA5}">
                      <a16:colId xmlns:a16="http://schemas.microsoft.com/office/drawing/2014/main" val="1134052124"/>
                    </a:ext>
                  </a:extLst>
                </a:gridCol>
              </a:tblGrid>
              <a:tr h="615161">
                <a:tc>
                  <a:txBody>
                    <a:bodyPr/>
                    <a:lstStyle/>
                    <a:p>
                      <a:r>
                        <a:rPr lang="en-US" sz="1800" dirty="0"/>
                        <a:t>Lighting Conditions</a:t>
                      </a:r>
                    </a:p>
                  </a:txBody>
                  <a:tcPr>
                    <a:solidFill>
                      <a:srgbClr val="FFC800"/>
                    </a:solidFill>
                  </a:tcPr>
                </a:tc>
                <a:tc>
                  <a:txBody>
                    <a:bodyPr/>
                    <a:lstStyle/>
                    <a:p>
                      <a:r>
                        <a:rPr lang="en-US" sz="1800" dirty="0"/>
                        <a:t>2015-2019</a:t>
                      </a:r>
                    </a:p>
                  </a:txBody>
                  <a:tcPr>
                    <a:solidFill>
                      <a:srgbClr val="FFC800"/>
                    </a:solidFill>
                  </a:tcPr>
                </a:tc>
                <a:tc>
                  <a:txBody>
                    <a:bodyPr/>
                    <a:lstStyle/>
                    <a:p>
                      <a:r>
                        <a:rPr lang="en-US" sz="1800" dirty="0"/>
                        <a:t>2020-2024</a:t>
                      </a:r>
                    </a:p>
                  </a:txBody>
                  <a:tcPr>
                    <a:solidFill>
                      <a:srgbClr val="FFC800"/>
                    </a:solidFill>
                  </a:tcPr>
                </a:tc>
                <a:tc>
                  <a:txBody>
                    <a:bodyPr/>
                    <a:lstStyle/>
                    <a:p>
                      <a:r>
                        <a:rPr lang="en-US" sz="1800" dirty="0"/>
                        <a:t>Percentage Change</a:t>
                      </a:r>
                    </a:p>
                  </a:txBody>
                  <a:tcPr>
                    <a:solidFill>
                      <a:srgbClr val="FFC800"/>
                    </a:solidFill>
                  </a:tcPr>
                </a:tc>
                <a:tc>
                  <a:txBody>
                    <a:bodyPr/>
                    <a:lstStyle/>
                    <a:p>
                      <a:r>
                        <a:rPr lang="en-US" sz="1800" dirty="0"/>
                        <a:t>Key Observations</a:t>
                      </a:r>
                    </a:p>
                  </a:txBody>
                  <a:tcPr>
                    <a:solidFill>
                      <a:srgbClr val="FFC800"/>
                    </a:solidFill>
                  </a:tcPr>
                </a:tc>
                <a:extLst>
                  <a:ext uri="{0D108BD9-81ED-4DB2-BD59-A6C34878D82A}">
                    <a16:rowId xmlns:a16="http://schemas.microsoft.com/office/drawing/2014/main" val="1032533002"/>
                  </a:ext>
                </a:extLst>
              </a:tr>
              <a:tr h="1106817">
                <a:tc>
                  <a:txBody>
                    <a:bodyPr/>
                    <a:lstStyle/>
                    <a:p>
                      <a:r>
                        <a:rPr lang="en-US" sz="2000" dirty="0"/>
                        <a:t>Daylight</a:t>
                      </a:r>
                    </a:p>
                  </a:txBody>
                  <a:tcPr>
                    <a:solidFill>
                      <a:srgbClr val="FAE082"/>
                    </a:solidFill>
                  </a:tcPr>
                </a:tc>
                <a:tc>
                  <a:txBody>
                    <a:bodyPr/>
                    <a:lstStyle/>
                    <a:p>
                      <a:pPr algn="ctr"/>
                      <a:r>
                        <a:rPr lang="en-US" sz="2000" dirty="0"/>
                        <a:t>108.5</a:t>
                      </a:r>
                    </a:p>
                  </a:txBody>
                  <a:tcPr>
                    <a:solidFill>
                      <a:srgbClr val="FAE082"/>
                    </a:solidFill>
                  </a:tcPr>
                </a:tc>
                <a:tc>
                  <a:txBody>
                    <a:bodyPr/>
                    <a:lstStyle/>
                    <a:p>
                      <a:pPr algn="ctr"/>
                      <a:r>
                        <a:rPr lang="en-US" sz="2000" dirty="0"/>
                        <a:t>115.6</a:t>
                      </a:r>
                    </a:p>
                  </a:txBody>
                  <a:tcPr>
                    <a:solidFill>
                      <a:srgbClr val="FAE08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+6.6%</a:t>
                      </a:r>
                    </a:p>
                  </a:txBody>
                  <a:tcPr>
                    <a:solidFill>
                      <a:schemeClr val="accent2">
                        <a:lumMod val="60000"/>
                        <a:lumOff val="40000"/>
                      </a:schemeClr>
                    </a:solidFill>
                  </a:tcPr>
                </a:tc>
                <a:tc>
                  <a:txBody>
                    <a:bodyPr/>
                    <a:lstStyle/>
                    <a:p>
                      <a:r>
                        <a:rPr lang="en-US" sz="1800" kern="1200" dirty="0">
                          <a:solidFill>
                            <a:schemeClr val="dk1"/>
                          </a:solidFill>
                          <a:effectLst/>
                          <a:latin typeface="+mn-lt"/>
                          <a:ea typeface="+mn-ea"/>
                          <a:cs typeface="+mn-cs"/>
                        </a:rPr>
                        <a:t>Increase: Indicates upward trend in crash severity or frequency during the most active traffic hours.</a:t>
                      </a:r>
                      <a:endParaRPr lang="en-US" sz="1800" dirty="0"/>
                    </a:p>
                  </a:txBody>
                  <a:tcPr>
                    <a:solidFill>
                      <a:srgbClr val="FAE082"/>
                    </a:solidFill>
                  </a:tcPr>
                </a:tc>
                <a:extLst>
                  <a:ext uri="{0D108BD9-81ED-4DB2-BD59-A6C34878D82A}">
                    <a16:rowId xmlns:a16="http://schemas.microsoft.com/office/drawing/2014/main" val="1873308417"/>
                  </a:ext>
                </a:extLst>
              </a:tr>
              <a:tr h="785133">
                <a:tc>
                  <a:txBody>
                    <a:bodyPr/>
                    <a:lstStyle/>
                    <a:p>
                      <a:r>
                        <a:rPr lang="en-US" sz="2000" dirty="0"/>
                        <a:t>Dark-Lighted</a:t>
                      </a:r>
                    </a:p>
                  </a:txBody>
                  <a:tcPr>
                    <a:solidFill>
                      <a:srgbClr val="FDF2CB"/>
                    </a:solidFill>
                  </a:tcPr>
                </a:tc>
                <a:tc>
                  <a:txBody>
                    <a:bodyPr/>
                    <a:lstStyle/>
                    <a:p>
                      <a:pPr algn="ctr"/>
                      <a:r>
                        <a:rPr lang="en-US" sz="2000" dirty="0"/>
                        <a:t>45.4</a:t>
                      </a:r>
                    </a:p>
                  </a:txBody>
                  <a:tcPr>
                    <a:solidFill>
                      <a:srgbClr val="FDF2CB"/>
                    </a:solidFill>
                  </a:tcPr>
                </a:tc>
                <a:tc>
                  <a:txBody>
                    <a:bodyPr/>
                    <a:lstStyle/>
                    <a:p>
                      <a:pPr algn="ctr"/>
                      <a:r>
                        <a:rPr lang="en-US" sz="2000" dirty="0"/>
                        <a:t>33.2</a:t>
                      </a:r>
                    </a:p>
                  </a:txBody>
                  <a:tcPr>
                    <a:solidFill>
                      <a:srgbClr val="FDF2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−26.9%</a:t>
                      </a:r>
                      <a:endParaRPr lang="en-US" sz="2000" kern="1200" dirty="0">
                        <a:solidFill>
                          <a:schemeClr val="dk1"/>
                        </a:solidFill>
                        <a:effectLst/>
                        <a:latin typeface="+mn-lt"/>
                        <a:ea typeface="+mn-ea"/>
                        <a:cs typeface="+mn-cs"/>
                      </a:endParaRPr>
                    </a:p>
                  </a:txBody>
                  <a:tcPr>
                    <a:solidFill>
                      <a:schemeClr val="accent6">
                        <a:lumMod val="40000"/>
                        <a:lumOff val="60000"/>
                      </a:schemeClr>
                    </a:solidFill>
                  </a:tcPr>
                </a:tc>
                <a:tc>
                  <a:txBody>
                    <a:bodyPr/>
                    <a:lstStyle/>
                    <a:p>
                      <a:r>
                        <a:rPr lang="en-US" sz="1800" kern="1200" dirty="0">
                          <a:solidFill>
                            <a:schemeClr val="dk1"/>
                          </a:solidFill>
                          <a:effectLst/>
                          <a:latin typeface="+mn-lt"/>
                          <a:ea typeface="+mn-ea"/>
                          <a:cs typeface="+mn-cs"/>
                        </a:rPr>
                        <a:t>Decrease: Suggests a potential improvement in nighttime roadway safety where artificial lighting is present.</a:t>
                      </a:r>
                      <a:endParaRPr lang="en-US" sz="1800" kern="1200" dirty="0">
                        <a:solidFill>
                          <a:schemeClr val="dk1"/>
                        </a:solidFill>
                        <a:latin typeface="+mn-lt"/>
                        <a:ea typeface="+mn-ea"/>
                        <a:cs typeface="+mn-cs"/>
                      </a:endParaRPr>
                    </a:p>
                  </a:txBody>
                  <a:tcPr>
                    <a:solidFill>
                      <a:srgbClr val="FDF2CB"/>
                    </a:solidFill>
                  </a:tcPr>
                </a:tc>
                <a:extLst>
                  <a:ext uri="{0D108BD9-81ED-4DB2-BD59-A6C34878D82A}">
                    <a16:rowId xmlns:a16="http://schemas.microsoft.com/office/drawing/2014/main" val="2772035488"/>
                  </a:ext>
                </a:extLst>
              </a:tr>
              <a:tr h="878801">
                <a:tc>
                  <a:txBody>
                    <a:bodyPr/>
                    <a:lstStyle/>
                    <a:p>
                      <a:r>
                        <a:rPr lang="en-US" sz="2000" dirty="0"/>
                        <a:t>Dark-Not Lighted </a:t>
                      </a:r>
                    </a:p>
                  </a:txBody>
                  <a:tcPr>
                    <a:solidFill>
                      <a:srgbClr val="FAE082"/>
                    </a:solidFill>
                  </a:tcPr>
                </a:tc>
                <a:tc>
                  <a:txBody>
                    <a:bodyPr/>
                    <a:lstStyle/>
                    <a:p>
                      <a:pPr algn="ctr"/>
                      <a:r>
                        <a:rPr lang="en-US" sz="2000" dirty="0"/>
                        <a:t>18.5</a:t>
                      </a:r>
                    </a:p>
                  </a:txBody>
                  <a:tcPr>
                    <a:solidFill>
                      <a:srgbClr val="FAE082"/>
                    </a:solidFill>
                  </a:tcPr>
                </a:tc>
                <a:tc>
                  <a:txBody>
                    <a:bodyPr/>
                    <a:lstStyle/>
                    <a:p>
                      <a:pPr algn="ctr"/>
                      <a:r>
                        <a:rPr lang="en-US" sz="2000" dirty="0"/>
                        <a:t>14.9</a:t>
                      </a:r>
                    </a:p>
                  </a:txBody>
                  <a:tcPr>
                    <a:solidFill>
                      <a:srgbClr val="FAE08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−19.5%</a:t>
                      </a:r>
                      <a:endParaRPr lang="en-US" sz="2000" kern="1200" dirty="0">
                        <a:solidFill>
                          <a:schemeClr val="dk1"/>
                        </a:solidFill>
                        <a:effectLst/>
                        <a:latin typeface="+mn-lt"/>
                        <a:ea typeface="+mn-ea"/>
                        <a:cs typeface="+mn-cs"/>
                      </a:endParaRPr>
                    </a:p>
                  </a:txBody>
                  <a:tcPr>
                    <a:solidFill>
                      <a:schemeClr val="accent6">
                        <a:lumMod val="40000"/>
                        <a:lumOff val="60000"/>
                      </a:schemeClr>
                    </a:solidFill>
                  </a:tcPr>
                </a:tc>
                <a:tc>
                  <a:txBody>
                    <a:bodyPr/>
                    <a:lstStyle/>
                    <a:p>
                      <a:r>
                        <a:rPr lang="en-US" sz="1800" dirty="0"/>
                        <a:t>Decrease: D</a:t>
                      </a:r>
                      <a:r>
                        <a:rPr lang="en-US" sz="1800" kern="1200" dirty="0">
                          <a:solidFill>
                            <a:schemeClr val="dk1"/>
                          </a:solidFill>
                          <a:effectLst/>
                          <a:latin typeface="+mn-lt"/>
                          <a:ea typeface="+mn-ea"/>
                          <a:cs typeface="+mn-cs"/>
                        </a:rPr>
                        <a:t>ownward trend may result from rural road safety improvements, such as upgraded signage, delineation enhancements, and traffic calming efforts in unlit zones.</a:t>
                      </a:r>
                      <a:endParaRPr lang="en-US" sz="1800" dirty="0"/>
                    </a:p>
                  </a:txBody>
                  <a:tcPr>
                    <a:solidFill>
                      <a:srgbClr val="FAE082"/>
                    </a:solidFill>
                  </a:tcPr>
                </a:tc>
                <a:extLst>
                  <a:ext uri="{0D108BD9-81ED-4DB2-BD59-A6C34878D82A}">
                    <a16:rowId xmlns:a16="http://schemas.microsoft.com/office/drawing/2014/main" val="722167462"/>
                  </a:ext>
                </a:extLst>
              </a:tr>
              <a:tr h="1103736">
                <a:tc>
                  <a:txBody>
                    <a:bodyPr/>
                    <a:lstStyle/>
                    <a:p>
                      <a:r>
                        <a:rPr lang="en-US" sz="2000" dirty="0"/>
                        <a:t>Dusk/Dusk</a:t>
                      </a:r>
                    </a:p>
                  </a:txBody>
                  <a:tcPr>
                    <a:solidFill>
                      <a:srgbClr val="FDF2CB"/>
                    </a:solidFill>
                  </a:tcPr>
                </a:tc>
                <a:tc>
                  <a:txBody>
                    <a:bodyPr/>
                    <a:lstStyle/>
                    <a:p>
                      <a:pPr algn="ctr"/>
                      <a:r>
                        <a:rPr lang="en-US" sz="2000" dirty="0"/>
                        <a:t>14.4</a:t>
                      </a:r>
                    </a:p>
                  </a:txBody>
                  <a:tcPr>
                    <a:solidFill>
                      <a:srgbClr val="FDF2CB"/>
                    </a:solidFill>
                  </a:tcPr>
                </a:tc>
                <a:tc>
                  <a:txBody>
                    <a:bodyPr/>
                    <a:lstStyle/>
                    <a:p>
                      <a:pPr algn="ctr"/>
                      <a:r>
                        <a:rPr lang="en-US" sz="2000" dirty="0"/>
                        <a:t>15.8</a:t>
                      </a:r>
                    </a:p>
                  </a:txBody>
                  <a:tcPr>
                    <a:solidFill>
                      <a:srgbClr val="FDF2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+9.7%</a:t>
                      </a:r>
                      <a:endParaRPr lang="en-US" sz="2000" kern="1200" dirty="0">
                        <a:solidFill>
                          <a:schemeClr val="dk1"/>
                        </a:solidFill>
                        <a:effectLst/>
                        <a:latin typeface="+mn-lt"/>
                        <a:ea typeface="+mn-ea"/>
                        <a:cs typeface="+mn-cs"/>
                      </a:endParaRPr>
                    </a:p>
                  </a:txBody>
                  <a:tcPr>
                    <a:solidFill>
                      <a:schemeClr val="accent2">
                        <a:lumMod val="40000"/>
                        <a:lumOff val="60000"/>
                      </a:schemeClr>
                    </a:solidFill>
                  </a:tcPr>
                </a:tc>
                <a:tc>
                  <a:txBody>
                    <a:bodyPr/>
                    <a:lstStyle/>
                    <a:p>
                      <a:r>
                        <a:rPr lang="en-US" sz="1800" dirty="0"/>
                        <a:t>Increase: T</a:t>
                      </a:r>
                      <a:r>
                        <a:rPr lang="en-US" sz="1800" kern="1200" dirty="0">
                          <a:solidFill>
                            <a:schemeClr val="dk1"/>
                          </a:solidFill>
                          <a:effectLst/>
                          <a:latin typeface="+mn-lt"/>
                          <a:ea typeface="+mn-ea"/>
                          <a:cs typeface="+mn-cs"/>
                        </a:rPr>
                        <a:t>ransitional lighting and potential for visual misjudgment during these periods may contribute to this slight increase.</a:t>
                      </a:r>
                      <a:endParaRPr lang="en-US" sz="1800" dirty="0"/>
                    </a:p>
                  </a:txBody>
                  <a:tcPr>
                    <a:solidFill>
                      <a:srgbClr val="FDF2CB"/>
                    </a:solidFill>
                  </a:tcPr>
                </a:tc>
                <a:extLst>
                  <a:ext uri="{0D108BD9-81ED-4DB2-BD59-A6C34878D82A}">
                    <a16:rowId xmlns:a16="http://schemas.microsoft.com/office/drawing/2014/main" val="2893074474"/>
                  </a:ext>
                </a:extLst>
              </a:tr>
            </a:tbl>
          </a:graphicData>
        </a:graphic>
      </p:graphicFrame>
      <p:sp>
        <p:nvSpPr>
          <p:cNvPr id="4" name="TextBox 3">
            <a:extLst>
              <a:ext uri="{FF2B5EF4-FFF2-40B4-BE49-F238E27FC236}">
                <a16:creationId xmlns:a16="http://schemas.microsoft.com/office/drawing/2014/main" id="{F43E4A36-D111-8906-F0FB-F23F9D0BED7F}"/>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352168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0F7F-090F-400A-E633-9D76D3C8A4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E396BE-85DD-FA9C-6906-3A18126E929B}"/>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3EA53A27-34A4-EDEE-E276-F0C367F320E0}"/>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11DDA1E3-FFE0-1B10-1731-DE130A755171}"/>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32C79F3D-4DB0-78B2-293F-642D47B5886C}"/>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286F75C-76C1-0568-B828-8C80D28856D6}"/>
              </a:ext>
            </a:extLst>
          </p:cNvPr>
          <p:cNvSpPr txBox="1">
            <a:spLocks/>
          </p:cNvSpPr>
          <p:nvPr/>
        </p:nvSpPr>
        <p:spPr>
          <a:xfrm>
            <a:off x="104775" y="214572"/>
            <a:ext cx="9070918" cy="584775"/>
          </a:xfrm>
          <a:prstGeom prst="rect">
            <a:avLst/>
          </a:prstGeom>
          <a:noFill/>
        </p:spPr>
        <p:txBody>
          <a:bodyPr wrap="square" rtlCol="0">
            <a:spAutoFit/>
          </a:bodyPr>
          <a:lstStyle/>
          <a:p>
            <a:r>
              <a:rPr lang="en-US" altLang="zh-CN" sz="3200" b="1" cap="all" dirty="0">
                <a:solidFill>
                  <a:schemeClr val="bg1"/>
                </a:solidFill>
                <a:latin typeface="Avenir Next LT Pro" panose="020B0504020202020204" pitchFamily="34" charset="0"/>
                <a:cs typeface="Times New Roman" panose="02020603050405020304" pitchFamily="18" charset="0"/>
              </a:rPr>
              <a:t>Data Comparison: Intersection types</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19DC0850-7EC6-060C-342F-633BDA5D669E}"/>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FF5C2BD-D443-D871-333F-6AED21D1A1E0}"/>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5D95EE42-065D-CAA8-58EB-60AD516C1CE5}"/>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E2CBEC6C-8FEA-3E86-04B3-1046D1807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03EAA067-D7FB-F8C1-8445-648D97D452FB}"/>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7" name="Rectangle: Rounded Corners 6">
            <a:extLst>
              <a:ext uri="{FF2B5EF4-FFF2-40B4-BE49-F238E27FC236}">
                <a16:creationId xmlns:a16="http://schemas.microsoft.com/office/drawing/2014/main" id="{6A855B83-843D-7D94-2CA1-14CFB6002572}"/>
              </a:ext>
            </a:extLst>
          </p:cNvPr>
          <p:cNvSpPr/>
          <p:nvPr/>
        </p:nvSpPr>
        <p:spPr>
          <a:xfrm>
            <a:off x="104774" y="1069747"/>
            <a:ext cx="11982451"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3" name="TextBox 22">
            <a:extLst>
              <a:ext uri="{FF2B5EF4-FFF2-40B4-BE49-F238E27FC236}">
                <a16:creationId xmlns:a16="http://schemas.microsoft.com/office/drawing/2014/main" id="{A03A4B85-E743-7C43-DC06-729B9255D0CC}"/>
              </a:ext>
            </a:extLst>
          </p:cNvPr>
          <p:cNvSpPr txBox="1"/>
          <p:nvPr/>
        </p:nvSpPr>
        <p:spPr>
          <a:xfrm>
            <a:off x="190499" y="1145605"/>
            <a:ext cx="11753851" cy="677108"/>
          </a:xfrm>
          <a:prstGeom prst="rect">
            <a:avLst/>
          </a:prstGeom>
          <a:noFill/>
        </p:spPr>
        <p:txBody>
          <a:bodyPr wrap="square" rtlCol="0">
            <a:spAutoFit/>
          </a:bodyPr>
          <a:lstStyle/>
          <a:p>
            <a:r>
              <a:rPr lang="en-US" b="1" dirty="0">
                <a:latin typeface="Montserrat SemiBold" panose="00000700000000000000" pitchFamily="2" charset="0"/>
              </a:rPr>
              <a:t>Comparison in KA Crash Rate per Million Vehicle Miles Traveled (MVMT) by Intersection Types</a:t>
            </a:r>
          </a:p>
          <a:p>
            <a:endParaRPr lang="ta-IN" sz="1900" b="1">
              <a:latin typeface="Montserrat SemiBold" panose="00000700000000000000" pitchFamily="2" charset="0"/>
            </a:endParaRPr>
          </a:p>
        </p:txBody>
      </p:sp>
      <p:sp>
        <p:nvSpPr>
          <p:cNvPr id="4" name="TextBox 3">
            <a:extLst>
              <a:ext uri="{FF2B5EF4-FFF2-40B4-BE49-F238E27FC236}">
                <a16:creationId xmlns:a16="http://schemas.microsoft.com/office/drawing/2014/main" id="{EB602C2A-2A1C-CBB7-03EB-A19CF5E4C03A}"/>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graphicFrame>
        <p:nvGraphicFramePr>
          <p:cNvPr id="9" name="Table 8">
            <a:extLst>
              <a:ext uri="{FF2B5EF4-FFF2-40B4-BE49-F238E27FC236}">
                <a16:creationId xmlns:a16="http://schemas.microsoft.com/office/drawing/2014/main" id="{5824B3EC-5590-9B4E-CB22-045AE1F80CA3}"/>
              </a:ext>
            </a:extLst>
          </p:cNvPr>
          <p:cNvGraphicFramePr>
            <a:graphicFrameLocks noGrp="1"/>
          </p:cNvGraphicFramePr>
          <p:nvPr>
            <p:extLst>
              <p:ext uri="{D42A27DB-BD31-4B8C-83A1-F6EECF244321}">
                <p14:modId xmlns:p14="http://schemas.microsoft.com/office/powerpoint/2010/main" val="2364588894"/>
              </p:ext>
            </p:extLst>
          </p:nvPr>
        </p:nvGraphicFramePr>
        <p:xfrm>
          <a:off x="250954" y="1593651"/>
          <a:ext cx="11573903" cy="4118744"/>
        </p:xfrm>
        <a:graphic>
          <a:graphicData uri="http://schemas.openxmlformats.org/drawingml/2006/table">
            <a:tbl>
              <a:tblPr firstRow="1" bandRow="1">
                <a:tableStyleId>{5C22544A-7EE6-4342-B048-85BDC9FD1C3A}</a:tableStyleId>
              </a:tblPr>
              <a:tblGrid>
                <a:gridCol w="2202804">
                  <a:extLst>
                    <a:ext uri="{9D8B030D-6E8A-4147-A177-3AD203B41FA5}">
                      <a16:colId xmlns:a16="http://schemas.microsoft.com/office/drawing/2014/main" val="466003235"/>
                    </a:ext>
                  </a:extLst>
                </a:gridCol>
                <a:gridCol w="1216169">
                  <a:extLst>
                    <a:ext uri="{9D8B030D-6E8A-4147-A177-3AD203B41FA5}">
                      <a16:colId xmlns:a16="http://schemas.microsoft.com/office/drawing/2014/main" val="2021702940"/>
                    </a:ext>
                  </a:extLst>
                </a:gridCol>
                <a:gridCol w="1169031">
                  <a:extLst>
                    <a:ext uri="{9D8B030D-6E8A-4147-A177-3AD203B41FA5}">
                      <a16:colId xmlns:a16="http://schemas.microsoft.com/office/drawing/2014/main" val="2719680383"/>
                    </a:ext>
                  </a:extLst>
                </a:gridCol>
                <a:gridCol w="1235024">
                  <a:extLst>
                    <a:ext uri="{9D8B030D-6E8A-4147-A177-3AD203B41FA5}">
                      <a16:colId xmlns:a16="http://schemas.microsoft.com/office/drawing/2014/main" val="173478065"/>
                    </a:ext>
                  </a:extLst>
                </a:gridCol>
                <a:gridCol w="5750875">
                  <a:extLst>
                    <a:ext uri="{9D8B030D-6E8A-4147-A177-3AD203B41FA5}">
                      <a16:colId xmlns:a16="http://schemas.microsoft.com/office/drawing/2014/main" val="1134052124"/>
                    </a:ext>
                  </a:extLst>
                </a:gridCol>
              </a:tblGrid>
              <a:tr h="1168833">
                <a:tc>
                  <a:txBody>
                    <a:bodyPr/>
                    <a:lstStyle/>
                    <a:p>
                      <a:r>
                        <a:rPr lang="en-US" sz="1800" dirty="0"/>
                        <a:t>Intersection Type</a:t>
                      </a:r>
                    </a:p>
                  </a:txBody>
                  <a:tcPr>
                    <a:solidFill>
                      <a:srgbClr val="FFC800"/>
                    </a:solidFill>
                  </a:tcPr>
                </a:tc>
                <a:tc>
                  <a:txBody>
                    <a:bodyPr/>
                    <a:lstStyle/>
                    <a:p>
                      <a:r>
                        <a:rPr lang="en-US" sz="1800" dirty="0"/>
                        <a:t>2015-2019</a:t>
                      </a:r>
                    </a:p>
                  </a:txBody>
                  <a:tcPr>
                    <a:solidFill>
                      <a:srgbClr val="FFC800"/>
                    </a:solidFill>
                  </a:tcPr>
                </a:tc>
                <a:tc>
                  <a:txBody>
                    <a:bodyPr/>
                    <a:lstStyle/>
                    <a:p>
                      <a:r>
                        <a:rPr lang="en-US" sz="1800" dirty="0"/>
                        <a:t>2020-2024</a:t>
                      </a:r>
                    </a:p>
                  </a:txBody>
                  <a:tcPr>
                    <a:solidFill>
                      <a:srgbClr val="FFC800"/>
                    </a:solidFill>
                  </a:tcPr>
                </a:tc>
                <a:tc>
                  <a:txBody>
                    <a:bodyPr/>
                    <a:lstStyle/>
                    <a:p>
                      <a:r>
                        <a:rPr lang="en-US" sz="1800" dirty="0"/>
                        <a:t>Percentage Change</a:t>
                      </a:r>
                    </a:p>
                  </a:txBody>
                  <a:tcPr>
                    <a:solidFill>
                      <a:srgbClr val="FFC800"/>
                    </a:solidFill>
                  </a:tcPr>
                </a:tc>
                <a:tc>
                  <a:txBody>
                    <a:bodyPr/>
                    <a:lstStyle/>
                    <a:p>
                      <a:r>
                        <a:rPr lang="en-US" sz="1800" dirty="0"/>
                        <a:t>Key Observations</a:t>
                      </a:r>
                    </a:p>
                  </a:txBody>
                  <a:tcPr>
                    <a:solidFill>
                      <a:srgbClr val="FFC800"/>
                    </a:solidFill>
                  </a:tcPr>
                </a:tc>
                <a:extLst>
                  <a:ext uri="{0D108BD9-81ED-4DB2-BD59-A6C34878D82A}">
                    <a16:rowId xmlns:a16="http://schemas.microsoft.com/office/drawing/2014/main" val="1032533002"/>
                  </a:ext>
                </a:extLst>
              </a:tr>
              <a:tr h="1280150">
                <a:tc>
                  <a:txBody>
                    <a:bodyPr/>
                    <a:lstStyle/>
                    <a:p>
                      <a:pPr algn="l"/>
                      <a:r>
                        <a:rPr lang="en-US" sz="2000" dirty="0"/>
                        <a:t>Non-Signalized</a:t>
                      </a:r>
                    </a:p>
                  </a:txBody>
                  <a:tcPr>
                    <a:solidFill>
                      <a:srgbClr val="FAE082"/>
                    </a:solidFill>
                  </a:tcPr>
                </a:tc>
                <a:tc>
                  <a:txBody>
                    <a:bodyPr/>
                    <a:lstStyle/>
                    <a:p>
                      <a:pPr algn="ctr"/>
                      <a:r>
                        <a:rPr lang="en-US" sz="2000" dirty="0"/>
                        <a:t>90.7</a:t>
                      </a:r>
                    </a:p>
                  </a:txBody>
                  <a:tcPr>
                    <a:solidFill>
                      <a:srgbClr val="FAE082"/>
                    </a:solidFill>
                  </a:tcPr>
                </a:tc>
                <a:tc>
                  <a:txBody>
                    <a:bodyPr/>
                    <a:lstStyle/>
                    <a:p>
                      <a:pPr algn="ctr"/>
                      <a:r>
                        <a:rPr lang="en-US" sz="2000" dirty="0"/>
                        <a:t>98.0</a:t>
                      </a:r>
                    </a:p>
                  </a:txBody>
                  <a:tcPr>
                    <a:solidFill>
                      <a:srgbClr val="FAE08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8.0%</a:t>
                      </a:r>
                    </a:p>
                  </a:txBody>
                  <a:tcPr>
                    <a:solidFill>
                      <a:schemeClr val="accent6">
                        <a:lumMod val="40000"/>
                        <a:lumOff val="60000"/>
                      </a:schemeClr>
                    </a:solidFill>
                  </a:tcPr>
                </a:tc>
                <a:tc>
                  <a:txBody>
                    <a:bodyPr/>
                    <a:lstStyle/>
                    <a:p>
                      <a:pPr algn="l"/>
                      <a:r>
                        <a:rPr lang="en-US" sz="1800" kern="1200" dirty="0">
                          <a:solidFill>
                            <a:schemeClr val="dk1"/>
                          </a:solidFill>
                          <a:effectLst/>
                          <a:latin typeface="+mn-lt"/>
                          <a:ea typeface="+mn-ea"/>
                          <a:cs typeface="+mn-cs"/>
                        </a:rPr>
                        <a:t>Decrease: Increase in crash rate suggests persistent operational and safety challenges at non-signalized intersections.</a:t>
                      </a:r>
                      <a:endParaRPr lang="en-US" sz="1800" dirty="0"/>
                    </a:p>
                  </a:txBody>
                  <a:tcPr>
                    <a:solidFill>
                      <a:srgbClr val="FAD95B"/>
                    </a:solidFill>
                  </a:tcPr>
                </a:tc>
                <a:extLst>
                  <a:ext uri="{0D108BD9-81ED-4DB2-BD59-A6C34878D82A}">
                    <a16:rowId xmlns:a16="http://schemas.microsoft.com/office/drawing/2014/main" val="1873308417"/>
                  </a:ext>
                </a:extLst>
              </a:tr>
              <a:tr h="1669761">
                <a:tc>
                  <a:txBody>
                    <a:bodyPr/>
                    <a:lstStyle/>
                    <a:p>
                      <a:pPr algn="l"/>
                      <a:r>
                        <a:rPr lang="en-US" sz="2000" dirty="0"/>
                        <a:t>Signalized Intersection</a:t>
                      </a:r>
                    </a:p>
                  </a:txBody>
                  <a:tcPr>
                    <a:solidFill>
                      <a:srgbClr val="FDF2CB"/>
                    </a:solidFill>
                  </a:tcPr>
                </a:tc>
                <a:tc>
                  <a:txBody>
                    <a:bodyPr/>
                    <a:lstStyle/>
                    <a:p>
                      <a:pPr algn="ctr"/>
                      <a:r>
                        <a:rPr lang="en-US" sz="2000" dirty="0"/>
                        <a:t>44.9</a:t>
                      </a:r>
                    </a:p>
                  </a:txBody>
                  <a:tcPr>
                    <a:solidFill>
                      <a:srgbClr val="FDF2CB"/>
                    </a:solidFill>
                  </a:tcPr>
                </a:tc>
                <a:tc>
                  <a:txBody>
                    <a:bodyPr/>
                    <a:lstStyle/>
                    <a:p>
                      <a:pPr algn="ctr"/>
                      <a:r>
                        <a:rPr lang="en-US" sz="2000" dirty="0"/>
                        <a:t>38.0</a:t>
                      </a:r>
                    </a:p>
                  </a:txBody>
                  <a:tcPr>
                    <a:solidFill>
                      <a:srgbClr val="FDF2C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−15.4%</a:t>
                      </a:r>
                    </a:p>
                  </a:txBody>
                  <a:tcPr>
                    <a:solidFill>
                      <a:schemeClr val="accent2">
                        <a:lumMod val="40000"/>
                        <a:lumOff val="60000"/>
                      </a:schemeClr>
                    </a:solidFill>
                  </a:tcPr>
                </a:tc>
                <a:tc>
                  <a:txBody>
                    <a:bodyPr/>
                    <a:lstStyle/>
                    <a:p>
                      <a:pPr algn="l"/>
                      <a:r>
                        <a:rPr lang="en-US" sz="1800" dirty="0"/>
                        <a:t>Decrease: S</a:t>
                      </a:r>
                      <a:r>
                        <a:rPr lang="en-US" sz="1800" kern="1200" dirty="0">
                          <a:solidFill>
                            <a:schemeClr val="dk1"/>
                          </a:solidFill>
                          <a:effectLst/>
                          <a:latin typeface="+mn-lt"/>
                          <a:ea typeface="+mn-ea"/>
                          <a:cs typeface="+mn-cs"/>
                        </a:rPr>
                        <a:t>uggests potential safety gains through signal timing improvements, enforcement, or infrastructure upgrades. </a:t>
                      </a:r>
                      <a:endParaRPr lang="en-US" sz="1800" dirty="0"/>
                    </a:p>
                  </a:txBody>
                  <a:tcPr>
                    <a:solidFill>
                      <a:srgbClr val="FDF2CB"/>
                    </a:solidFill>
                  </a:tcPr>
                </a:tc>
                <a:extLst>
                  <a:ext uri="{0D108BD9-81ED-4DB2-BD59-A6C34878D82A}">
                    <a16:rowId xmlns:a16="http://schemas.microsoft.com/office/drawing/2014/main" val="621920896"/>
                  </a:ext>
                </a:extLst>
              </a:tr>
            </a:tbl>
          </a:graphicData>
        </a:graphic>
      </p:graphicFrame>
    </p:spTree>
    <p:extLst>
      <p:ext uri="{BB962C8B-B14F-4D97-AF65-F5344CB8AC3E}">
        <p14:creationId xmlns:p14="http://schemas.microsoft.com/office/powerpoint/2010/main" val="115710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33A56-2072-5B20-6D8E-EC13E6AFC9FB}"/>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B93EF34-40F2-72F7-5D14-8110869E7744}"/>
              </a:ext>
            </a:extLst>
          </p:cNvPr>
          <p:cNvSpPr/>
          <p:nvPr/>
        </p:nvSpPr>
        <p:spPr>
          <a:xfrm>
            <a:off x="104775" y="1069747"/>
            <a:ext cx="5838825"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TextBox 8">
            <a:extLst>
              <a:ext uri="{FF2B5EF4-FFF2-40B4-BE49-F238E27FC236}">
                <a16:creationId xmlns:a16="http://schemas.microsoft.com/office/drawing/2014/main" id="{F2427CBE-780D-F204-6513-AD2D82554733}"/>
              </a:ext>
            </a:extLst>
          </p:cNvPr>
          <p:cNvSpPr txBox="1"/>
          <p:nvPr/>
        </p:nvSpPr>
        <p:spPr>
          <a:xfrm>
            <a:off x="190499" y="1145605"/>
            <a:ext cx="8626429" cy="461665"/>
          </a:xfrm>
          <a:prstGeom prst="rect">
            <a:avLst/>
          </a:prstGeom>
          <a:noFill/>
        </p:spPr>
        <p:txBody>
          <a:bodyPr wrap="square" rtlCol="0">
            <a:spAutoFit/>
          </a:bodyPr>
          <a:lstStyle/>
          <a:p>
            <a:r>
              <a:rPr lang="en-US" sz="2400" b="1" dirty="0">
                <a:latin typeface="Montserrat SemiBold" panose="00000700000000000000" pitchFamily="2" charset="0"/>
              </a:rPr>
              <a:t>THE SAFE SYSTEM APPROACH</a:t>
            </a:r>
            <a:endParaRPr lang="ta-IN" sz="2400" b="1">
              <a:latin typeface="Montserrat SemiBold" panose="00000700000000000000" pitchFamily="2" charset="0"/>
            </a:endParaRPr>
          </a:p>
        </p:txBody>
      </p:sp>
      <p:sp>
        <p:nvSpPr>
          <p:cNvPr id="2" name="Rectangle 1">
            <a:extLst>
              <a:ext uri="{FF2B5EF4-FFF2-40B4-BE49-F238E27FC236}">
                <a16:creationId xmlns:a16="http://schemas.microsoft.com/office/drawing/2014/main" id="{BBB2F39D-5456-D6A6-17F2-3FED35ED2720}"/>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6332F546-A45C-7FDB-16E3-41FEB60DC47F}"/>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B680A2CF-414C-A76C-6ECE-764F9CA55F80}"/>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7A14CB5F-9C22-00A8-2D50-721724663F3C}"/>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50F5CEC-18BB-A3B0-EF3E-236EC8F22BDB}"/>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
        <p:nvSpPr>
          <p:cNvPr id="24" name="TextBox 23">
            <a:extLst>
              <a:ext uri="{FF2B5EF4-FFF2-40B4-BE49-F238E27FC236}">
                <a16:creationId xmlns:a16="http://schemas.microsoft.com/office/drawing/2014/main" id="{7C5A5A38-DAA1-8F1C-A139-B05CC4CB59B0}"/>
              </a:ext>
            </a:extLst>
          </p:cNvPr>
          <p:cNvSpPr txBox="1">
            <a:spLocks/>
          </p:cNvSpPr>
          <p:nvPr/>
        </p:nvSpPr>
        <p:spPr>
          <a:xfrm>
            <a:off x="104775" y="214572"/>
            <a:ext cx="9070918" cy="584775"/>
          </a:xfrm>
          <a:prstGeom prst="rect">
            <a:avLst/>
          </a:prstGeom>
          <a:noFill/>
        </p:spPr>
        <p:txBody>
          <a:bodyPr wrap="square" rtlCol="0">
            <a:spAutoFit/>
          </a:bodyPr>
          <a:lstStyle/>
          <a:p>
            <a:r>
              <a:rPr lang="en-US" sz="3200" b="1" dirty="0">
                <a:solidFill>
                  <a:schemeClr val="bg1"/>
                </a:solidFill>
                <a:latin typeface="Avenir Next LT Pro" panose="020B0504020202020204" pitchFamily="34" charset="0"/>
                <a:cs typeface="Times New Roman" panose="02020603050405020304" pitchFamily="18" charset="0"/>
              </a:rPr>
              <a:t>WHAT IS VISION ZERO &amp; SS4A? </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9B3BB35D-B773-AD4D-E7DE-628D963AE493}"/>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FA3547F-B518-1B99-7582-FF969E893E82}"/>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FAA0F848-CACD-8585-BF10-9C81F985B0BD}"/>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C489AFD5-EC3A-A727-E1C9-DF4E70B24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91EDD341-D8DE-6467-D093-A462BF194A5B}"/>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pic>
        <p:nvPicPr>
          <p:cNvPr id="4" name="Picture 3">
            <a:extLst>
              <a:ext uri="{FF2B5EF4-FFF2-40B4-BE49-F238E27FC236}">
                <a16:creationId xmlns:a16="http://schemas.microsoft.com/office/drawing/2014/main" id="{2EDAE8FB-F94B-6199-015A-5F67A481FACE}"/>
              </a:ext>
            </a:extLst>
          </p:cNvPr>
          <p:cNvPicPr>
            <a:picLocks noChangeAspect="1"/>
          </p:cNvPicPr>
          <p:nvPr/>
        </p:nvPicPr>
        <p:blipFill>
          <a:blip r:embed="rId7"/>
          <a:srcRect l="4599" t="8038" r="1506" b="2204"/>
          <a:stretch>
            <a:fillRect/>
          </a:stretch>
        </p:blipFill>
        <p:spPr>
          <a:xfrm>
            <a:off x="643765" y="1607270"/>
            <a:ext cx="4760844" cy="4639497"/>
          </a:xfrm>
          <a:prstGeom prst="rect">
            <a:avLst/>
          </a:prstGeom>
        </p:spPr>
      </p:pic>
      <p:sp>
        <p:nvSpPr>
          <p:cNvPr id="10" name="Rectangle: Rounded Corners 9">
            <a:extLst>
              <a:ext uri="{FF2B5EF4-FFF2-40B4-BE49-F238E27FC236}">
                <a16:creationId xmlns:a16="http://schemas.microsoft.com/office/drawing/2014/main" id="{7903E6F3-D669-91D3-E208-9709C84BA452}"/>
              </a:ext>
            </a:extLst>
          </p:cNvPr>
          <p:cNvSpPr/>
          <p:nvPr/>
        </p:nvSpPr>
        <p:spPr>
          <a:xfrm>
            <a:off x="6096000" y="1069747"/>
            <a:ext cx="5991225" cy="2538156"/>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15" name="Rectangle: Rounded Corners 14">
            <a:extLst>
              <a:ext uri="{FF2B5EF4-FFF2-40B4-BE49-F238E27FC236}">
                <a16:creationId xmlns:a16="http://schemas.microsoft.com/office/drawing/2014/main" id="{35DA8568-3E29-B933-DF09-6FE52290C475}"/>
              </a:ext>
            </a:extLst>
          </p:cNvPr>
          <p:cNvSpPr/>
          <p:nvPr/>
        </p:nvSpPr>
        <p:spPr>
          <a:xfrm>
            <a:off x="6096000" y="3754265"/>
            <a:ext cx="5991225" cy="2538156"/>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3" name="TextBox 2">
            <a:extLst>
              <a:ext uri="{FF2B5EF4-FFF2-40B4-BE49-F238E27FC236}">
                <a16:creationId xmlns:a16="http://schemas.microsoft.com/office/drawing/2014/main" id="{B6E0C2E4-678F-180F-84E3-21F5CD548386}"/>
              </a:ext>
            </a:extLst>
          </p:cNvPr>
          <p:cNvSpPr txBox="1"/>
          <p:nvPr/>
        </p:nvSpPr>
        <p:spPr>
          <a:xfrm>
            <a:off x="6172200" y="1313511"/>
            <a:ext cx="5838823" cy="2779031"/>
          </a:xfrm>
          <a:prstGeom prst="rect">
            <a:avLst/>
          </a:prstGeom>
          <a:noFill/>
        </p:spPr>
        <p:txBody>
          <a:bodyPr wrap="square">
            <a:spAutoFit/>
          </a:bodyPr>
          <a:lstStyle/>
          <a:p>
            <a:pPr marL="0" marR="0">
              <a:lnSpc>
                <a:spcPct val="115000"/>
              </a:lnSpc>
              <a:spcBef>
                <a:spcPts val="0"/>
              </a:spcBef>
              <a:spcAft>
                <a:spcPts val="800"/>
              </a:spcAft>
            </a:pPr>
            <a:r>
              <a:rPr lang="en-US" sz="2400" b="1" kern="100" dirty="0">
                <a:solidFill>
                  <a:srgbClr val="0098DE"/>
                </a:solidFill>
                <a:latin typeface="Montserrat" panose="00000500000000000000" pitchFamily="2" charset="0"/>
                <a:ea typeface="DengXian" panose="02010600030101010101" pitchFamily="2" charset="-122"/>
                <a:cs typeface="Times New Roman" panose="02020603050405020304" pitchFamily="18" charset="0"/>
              </a:rPr>
              <a:t>Vision Zero </a:t>
            </a:r>
            <a:r>
              <a:rPr lang="en-US" sz="2400" kern="100" dirty="0">
                <a:latin typeface="Montserrat" panose="00000500000000000000" pitchFamily="2" charset="0"/>
                <a:ea typeface="DengXian" panose="02010600030101010101" pitchFamily="2" charset="-122"/>
                <a:cs typeface="Times New Roman" panose="02020603050405020304" pitchFamily="18" charset="0"/>
              </a:rPr>
              <a:t>is a holistic approach to road safety to achieve zero traffic fatalities and serious injuries. This approach can be called the Safe System Approach.</a:t>
            </a:r>
          </a:p>
          <a:p>
            <a:pPr marL="0" marR="0">
              <a:lnSpc>
                <a:spcPct val="115000"/>
              </a:lnSpc>
              <a:spcBef>
                <a:spcPts val="0"/>
              </a:spcBef>
              <a:spcAft>
                <a:spcPts val="800"/>
              </a:spcAft>
            </a:pPr>
            <a:endParaRPr lang="en-US" sz="2800" b="1" kern="100" dirty="0">
              <a:latin typeface="Avenir Next LT Pro" panose="020B0504020202020204" pitchFamily="34" charset="0"/>
              <a:ea typeface="DengXian" panose="02010600030101010101" pitchFamily="2" charset="-122"/>
              <a:cs typeface="Times New Roman" panose="02020603050405020304" pitchFamily="18" charset="0"/>
            </a:endParaRPr>
          </a:p>
        </p:txBody>
      </p:sp>
      <p:sp>
        <p:nvSpPr>
          <p:cNvPr id="16" name="TextBox 15">
            <a:extLst>
              <a:ext uri="{FF2B5EF4-FFF2-40B4-BE49-F238E27FC236}">
                <a16:creationId xmlns:a16="http://schemas.microsoft.com/office/drawing/2014/main" id="{75A6F498-3F90-0A6A-1ADC-637B6F398077}"/>
              </a:ext>
            </a:extLst>
          </p:cNvPr>
          <p:cNvSpPr txBox="1"/>
          <p:nvPr/>
        </p:nvSpPr>
        <p:spPr>
          <a:xfrm>
            <a:off x="6172199" y="3947651"/>
            <a:ext cx="5838823" cy="2185855"/>
          </a:xfrm>
          <a:prstGeom prst="rect">
            <a:avLst/>
          </a:prstGeom>
          <a:noFill/>
        </p:spPr>
        <p:txBody>
          <a:bodyPr wrap="square">
            <a:spAutoFit/>
          </a:bodyPr>
          <a:lstStyle/>
          <a:p>
            <a:pPr>
              <a:lnSpc>
                <a:spcPct val="115000"/>
              </a:lnSpc>
              <a:spcAft>
                <a:spcPts val="800"/>
              </a:spcAft>
            </a:pPr>
            <a:r>
              <a:rPr lang="en-US" sz="2400" b="1" kern="100" dirty="0">
                <a:solidFill>
                  <a:srgbClr val="0098DE"/>
                </a:solidFill>
                <a:latin typeface="Montserrat" panose="00000500000000000000" pitchFamily="2" charset="0"/>
                <a:ea typeface="DengXian" panose="02010600030101010101" pitchFamily="2" charset="-122"/>
                <a:cs typeface="Times New Roman" panose="02020603050405020304" pitchFamily="18" charset="0"/>
              </a:rPr>
              <a:t>Safe Streets for All (SS4A) </a:t>
            </a:r>
            <a:r>
              <a:rPr lang="en-US" sz="2400" kern="100" dirty="0">
                <a:latin typeface="Montserrat" panose="00000500000000000000" pitchFamily="2" charset="0"/>
                <a:ea typeface="DengXian" panose="02010600030101010101" pitchFamily="2" charset="-122"/>
                <a:cs typeface="Times New Roman" panose="02020603050405020304" pitchFamily="18" charset="0"/>
              </a:rPr>
              <a:t>federal funding program to fund regional, local, and Tribal initiatives through grants to prevent roadway fatalities and serious injuries.</a:t>
            </a:r>
          </a:p>
        </p:txBody>
      </p:sp>
    </p:spTree>
    <p:extLst>
      <p:ext uri="{BB962C8B-B14F-4D97-AF65-F5344CB8AC3E}">
        <p14:creationId xmlns:p14="http://schemas.microsoft.com/office/powerpoint/2010/main" val="1605902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4D03A3-A292-E186-E358-75058239E5FD}"/>
              </a:ext>
            </a:extLst>
          </p:cNvPr>
          <p:cNvGrpSpPr/>
          <p:nvPr/>
        </p:nvGrpSpPr>
        <p:grpSpPr>
          <a:xfrm>
            <a:off x="0" y="0"/>
            <a:ext cx="6502400" cy="6874300"/>
            <a:chOff x="0" y="0"/>
            <a:chExt cx="6502400" cy="6874300"/>
          </a:xfrm>
        </p:grpSpPr>
        <p:sp>
          <p:nvSpPr>
            <p:cNvPr id="5" name="Rectangle 4">
              <a:extLst>
                <a:ext uri="{FF2B5EF4-FFF2-40B4-BE49-F238E27FC236}">
                  <a16:creationId xmlns:a16="http://schemas.microsoft.com/office/drawing/2014/main" id="{7D12333F-D823-0C0A-2016-730F00AC258A}"/>
                </a:ext>
              </a:extLst>
            </p:cNvPr>
            <p:cNvSpPr/>
            <p:nvPr/>
          </p:nvSpPr>
          <p:spPr>
            <a:xfrm>
              <a:off x="0" y="0"/>
              <a:ext cx="6502400" cy="6874300"/>
            </a:xfrm>
            <a:prstGeom prst="rect">
              <a:avLst/>
            </a:prstGeom>
            <a:pattFill prst="pct80">
              <a:fgClr>
                <a:srgbClr val="0098DE"/>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6" name="Group 5">
              <a:extLst>
                <a:ext uri="{FF2B5EF4-FFF2-40B4-BE49-F238E27FC236}">
                  <a16:creationId xmlns:a16="http://schemas.microsoft.com/office/drawing/2014/main" id="{6B432F8D-FF85-14EA-DA6C-21D2116EFA1E}"/>
                </a:ext>
              </a:extLst>
            </p:cNvPr>
            <p:cNvGrpSpPr/>
            <p:nvPr/>
          </p:nvGrpSpPr>
          <p:grpSpPr>
            <a:xfrm>
              <a:off x="23002" y="0"/>
              <a:ext cx="6479397" cy="6874300"/>
              <a:chOff x="-91333" y="-52389"/>
              <a:chExt cx="12283333" cy="6910389"/>
            </a:xfrm>
          </p:grpSpPr>
          <p:grpSp>
            <p:nvGrpSpPr>
              <p:cNvPr id="13" name="Group 12">
                <a:extLst>
                  <a:ext uri="{FF2B5EF4-FFF2-40B4-BE49-F238E27FC236}">
                    <a16:creationId xmlns:a16="http://schemas.microsoft.com/office/drawing/2014/main" id="{EB08296E-DAF6-9328-129B-50F0F4503F61}"/>
                  </a:ext>
                </a:extLst>
              </p:cNvPr>
              <p:cNvGrpSpPr/>
              <p:nvPr/>
            </p:nvGrpSpPr>
            <p:grpSpPr>
              <a:xfrm>
                <a:off x="0" y="-52388"/>
                <a:ext cx="12192000" cy="6910388"/>
                <a:chOff x="0" y="-52388"/>
                <a:chExt cx="12192000" cy="6910388"/>
              </a:xfrm>
            </p:grpSpPr>
            <p:cxnSp>
              <p:nvCxnSpPr>
                <p:cNvPr id="17" name="Straight Connector 16">
                  <a:extLst>
                    <a:ext uri="{FF2B5EF4-FFF2-40B4-BE49-F238E27FC236}">
                      <a16:creationId xmlns:a16="http://schemas.microsoft.com/office/drawing/2014/main" id="{4BD51049-52DF-D660-DA78-A4770756F43A}"/>
                    </a:ext>
                  </a:extLst>
                </p:cNvPr>
                <p:cNvCxnSpPr>
                  <a:cxnSpLocks/>
                </p:cNvCxnSpPr>
                <p:nvPr/>
              </p:nvCxnSpPr>
              <p:spPr>
                <a:xfrm>
                  <a:off x="0" y="0"/>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83AA20-9A85-5C5B-E17F-064FB1A36E4F}"/>
                    </a:ext>
                  </a:extLst>
                </p:cNvPr>
                <p:cNvCxnSpPr>
                  <a:cxnSpLocks/>
                </p:cNvCxnSpPr>
                <p:nvPr/>
              </p:nvCxnSpPr>
              <p:spPr>
                <a:xfrm flipV="1">
                  <a:off x="12172950" y="-52388"/>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61412BA-EBE3-E32F-DE67-D59493B0FB7A}"/>
                  </a:ext>
                </a:extLst>
              </p:cNvPr>
              <p:cNvGrpSpPr/>
              <p:nvPr/>
            </p:nvGrpSpPr>
            <p:grpSpPr>
              <a:xfrm rot="10800000">
                <a:off x="-91333" y="-52389"/>
                <a:ext cx="12283333" cy="6910388"/>
                <a:chOff x="0" y="547687"/>
                <a:chExt cx="12283333" cy="6910388"/>
              </a:xfrm>
            </p:grpSpPr>
            <p:cxnSp>
              <p:nvCxnSpPr>
                <p:cNvPr id="15" name="Straight Connector 14">
                  <a:extLst>
                    <a:ext uri="{FF2B5EF4-FFF2-40B4-BE49-F238E27FC236}">
                      <a16:creationId xmlns:a16="http://schemas.microsoft.com/office/drawing/2014/main" id="{E53E4017-CDE0-97A5-EA79-25473A253E97}"/>
                    </a:ext>
                  </a:extLst>
                </p:cNvPr>
                <p:cNvCxnSpPr>
                  <a:cxnSpLocks/>
                </p:cNvCxnSpPr>
                <p:nvPr/>
              </p:nvCxnSpPr>
              <p:spPr>
                <a:xfrm>
                  <a:off x="0" y="600075"/>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0F9186-2185-EF5E-E43A-13809CCABF79}"/>
                    </a:ext>
                  </a:extLst>
                </p:cNvPr>
                <p:cNvCxnSpPr>
                  <a:cxnSpLocks/>
                </p:cNvCxnSpPr>
                <p:nvPr/>
              </p:nvCxnSpPr>
              <p:spPr>
                <a:xfrm flipV="1">
                  <a:off x="12264283" y="547687"/>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30D09EAD-F945-0A18-BC42-89580AF197EB}"/>
                </a:ext>
              </a:extLst>
            </p:cNvPr>
            <p:cNvGrpSpPr/>
            <p:nvPr/>
          </p:nvGrpSpPr>
          <p:grpSpPr>
            <a:xfrm>
              <a:off x="164148" y="118029"/>
              <a:ext cx="2835276" cy="708965"/>
              <a:chOff x="8140700" y="117920"/>
              <a:chExt cx="3233423" cy="808523"/>
            </a:xfrm>
          </p:grpSpPr>
          <p:pic>
            <p:nvPicPr>
              <p:cNvPr id="10" name="Picture 9" descr="A black square with a yellow logo&#10;&#10;AI-generated content may be incorrect.">
                <a:extLst>
                  <a:ext uri="{FF2B5EF4-FFF2-40B4-BE49-F238E27FC236}">
                    <a16:creationId xmlns:a16="http://schemas.microsoft.com/office/drawing/2014/main" id="{475C089F-9AE6-3E8C-296E-48D851AB29B3}"/>
                  </a:ext>
                </a:extLst>
              </p:cNvPr>
              <p:cNvPicPr>
                <a:picLocks noChangeAspect="1"/>
              </p:cNvPicPr>
              <p:nvPr/>
            </p:nvPicPr>
            <p:blipFill>
              <a:blip r:embed="rId2">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1" name="Picture 10" descr="A black and white logo with yellow sun and blue waves&#10;&#10;AI-generated content may be incorrect.">
                <a:extLst>
                  <a:ext uri="{FF2B5EF4-FFF2-40B4-BE49-F238E27FC236}">
                    <a16:creationId xmlns:a16="http://schemas.microsoft.com/office/drawing/2014/main" id="{5B8BF7DC-A719-6DC8-9800-A12167CC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2" name="Picture 11">
                <a:extLst>
                  <a:ext uri="{FF2B5EF4-FFF2-40B4-BE49-F238E27FC236}">
                    <a16:creationId xmlns:a16="http://schemas.microsoft.com/office/drawing/2014/main" id="{639BDB21-1633-F4C0-897A-C5A38AAC5EF6}"/>
                  </a:ext>
                </a:extLst>
              </p:cNvPr>
              <p:cNvPicPr>
                <a:picLocks noChangeAspect="1"/>
              </p:cNvPicPr>
              <p:nvPr/>
            </p:nvPicPr>
            <p:blipFill>
              <a:blip r:embed="rId4">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8" name="Straight Connector 7">
              <a:extLst>
                <a:ext uri="{FF2B5EF4-FFF2-40B4-BE49-F238E27FC236}">
                  <a16:creationId xmlns:a16="http://schemas.microsoft.com/office/drawing/2014/main" id="{828165C0-E1C4-7342-E001-789C0946CD02}"/>
                </a:ext>
              </a:extLst>
            </p:cNvPr>
            <p:cNvCxnSpPr>
              <a:cxnSpLocks/>
            </p:cNvCxnSpPr>
            <p:nvPr/>
          </p:nvCxnSpPr>
          <p:spPr>
            <a:xfrm>
              <a:off x="164148" y="6620313"/>
              <a:ext cx="621392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1640525-CC49-BC96-0B13-39AA32443C44}"/>
              </a:ext>
            </a:extLst>
          </p:cNvPr>
          <p:cNvSpPr>
            <a:spLocks noGrp="1"/>
          </p:cNvSpPr>
          <p:nvPr>
            <p:ph type="title"/>
          </p:nvPr>
        </p:nvSpPr>
        <p:spPr>
          <a:xfrm>
            <a:off x="671900" y="2659157"/>
            <a:ext cx="5180260" cy="2852737"/>
          </a:xfrm>
        </p:spPr>
        <p:txBody>
          <a:bodyPr>
            <a:normAutofit fontScale="90000"/>
          </a:bodyPr>
          <a:lstStyle/>
          <a:p>
            <a:pPr algn="ctr"/>
            <a:r>
              <a:rPr lang="en-US" sz="5900" b="1" cap="all" dirty="0">
                <a:solidFill>
                  <a:srgbClr val="FFCB08"/>
                </a:solidFill>
                <a:latin typeface="Avenir Next LT Pro" panose="020B0504020202020204" pitchFamily="34" charset="0"/>
                <a:cs typeface="Times New Roman" panose="02020603050405020304" pitchFamily="18" charset="0"/>
              </a:rPr>
              <a:t>In Depth Crash Analysis </a:t>
            </a:r>
            <a:br>
              <a:rPr lang="en-US" sz="5900" b="1" cap="all" dirty="0">
                <a:solidFill>
                  <a:schemeClr val="bg1"/>
                </a:solidFill>
                <a:latin typeface="Avenir Next LT Pro" panose="020B0504020202020204" pitchFamily="34" charset="0"/>
                <a:cs typeface="Times New Roman" panose="02020603050405020304" pitchFamily="18" charset="0"/>
              </a:rPr>
            </a:br>
            <a:r>
              <a:rPr lang="en-US" sz="5900" b="1" cap="all" dirty="0">
                <a:solidFill>
                  <a:schemeClr val="bg1"/>
                </a:solidFill>
                <a:latin typeface="Avenir Next LT Pro" panose="020B0504020202020204" pitchFamily="34" charset="0"/>
                <a:cs typeface="Times New Roman" panose="02020603050405020304" pitchFamily="18" charset="0"/>
              </a:rPr>
              <a:t>5 years (2020-2024)</a:t>
            </a:r>
            <a:br>
              <a:rPr lang="en-US" sz="4800" b="1" dirty="0">
                <a:solidFill>
                  <a:schemeClr val="accent1">
                    <a:lumMod val="75000"/>
                  </a:schemeClr>
                </a:solidFill>
                <a:latin typeface="Times New Roman" panose="02020603050405020304" pitchFamily="18" charset="0"/>
                <a:cs typeface="Times New Roman" panose="02020603050405020304" pitchFamily="18" charset="0"/>
              </a:rPr>
            </a:br>
            <a:endParaRPr lang="en-US" sz="4800" dirty="0">
              <a:solidFill>
                <a:schemeClr val="accent1">
                  <a:lumMod val="75000"/>
                </a:schemeClr>
              </a:solidFill>
            </a:endParaRPr>
          </a:p>
        </p:txBody>
      </p:sp>
      <p:pic>
        <p:nvPicPr>
          <p:cNvPr id="3" name="Picture 2" descr="A map of a city&#10;&#10;AI-generated content may be incorrect.">
            <a:extLst>
              <a:ext uri="{FF2B5EF4-FFF2-40B4-BE49-F238E27FC236}">
                <a16:creationId xmlns:a16="http://schemas.microsoft.com/office/drawing/2014/main" id="{1217A266-2173-4D11-53C5-FAABD5890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0"/>
            <a:ext cx="5689600" cy="6874300"/>
          </a:xfrm>
          <a:prstGeom prst="rect">
            <a:avLst/>
          </a:prstGeom>
        </p:spPr>
      </p:pic>
    </p:spTree>
    <p:extLst>
      <p:ext uri="{BB962C8B-B14F-4D97-AF65-F5344CB8AC3E}">
        <p14:creationId xmlns:p14="http://schemas.microsoft.com/office/powerpoint/2010/main" val="348937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A6249-C898-09B0-AA1E-AAF02EAD46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2598D5-62AC-6F71-2C57-99455090B0AE}"/>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30EE68CB-8FB7-E7D4-456C-9B06052FE5BC}"/>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8585DD43-2771-16CB-C3EC-E5045F46AE09}"/>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36C12054-CD85-C77C-38BB-FBBD9523CF73}"/>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6B9F3D5-D30C-E97D-AE3C-1EE6BF9DA8A4}"/>
              </a:ext>
            </a:extLst>
          </p:cNvPr>
          <p:cNvSpPr txBox="1">
            <a:spLocks/>
          </p:cNvSpPr>
          <p:nvPr/>
        </p:nvSpPr>
        <p:spPr>
          <a:xfrm>
            <a:off x="104775" y="214572"/>
            <a:ext cx="9070918" cy="553998"/>
          </a:xfrm>
          <a:prstGeom prst="rect">
            <a:avLst/>
          </a:prstGeom>
          <a:noFill/>
        </p:spPr>
        <p:txBody>
          <a:bodyPr wrap="square" rtlCol="0">
            <a:spAutoFit/>
          </a:bodyPr>
          <a:lstStyle/>
          <a:p>
            <a:r>
              <a:rPr lang="en-US" sz="3000" b="1" cap="all" dirty="0">
                <a:solidFill>
                  <a:schemeClr val="bg1"/>
                </a:solidFill>
                <a:latin typeface="Avenir Next LT Pro" panose="020B0504020202020204" pitchFamily="34" charset="0"/>
                <a:cs typeface="Times New Roman" panose="02020603050405020304" pitchFamily="18" charset="0"/>
              </a:rPr>
              <a:t>KA Crash Patterns: 5-YEAR DATA</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5CD21BED-6870-B97D-6065-EB75BA034B5F}"/>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800322D-42ED-C252-7CD5-290C63D24BE4}"/>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01280662-F824-1788-25FD-6636291C272F}"/>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5314E911-06EE-49F0-471D-9E3F32F96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59AB6D27-1506-997B-9AF3-E3990268590D}"/>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7" name="Rectangle: Rounded Corners 6">
            <a:extLst>
              <a:ext uri="{FF2B5EF4-FFF2-40B4-BE49-F238E27FC236}">
                <a16:creationId xmlns:a16="http://schemas.microsoft.com/office/drawing/2014/main" id="{5C9F0E28-D8A1-5847-5E6E-7111B6D683EB}"/>
              </a:ext>
            </a:extLst>
          </p:cNvPr>
          <p:cNvSpPr/>
          <p:nvPr/>
        </p:nvSpPr>
        <p:spPr>
          <a:xfrm>
            <a:off x="104774" y="1069747"/>
            <a:ext cx="11982451"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Oval 8">
            <a:extLst>
              <a:ext uri="{FF2B5EF4-FFF2-40B4-BE49-F238E27FC236}">
                <a16:creationId xmlns:a16="http://schemas.microsoft.com/office/drawing/2014/main" id="{BC31BAE3-CF4D-1067-3CD9-F745E826E06E}"/>
              </a:ext>
            </a:extLst>
          </p:cNvPr>
          <p:cNvSpPr/>
          <p:nvPr/>
        </p:nvSpPr>
        <p:spPr>
          <a:xfrm>
            <a:off x="1377274" y="1968796"/>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15" name="TextBox 14">
            <a:extLst>
              <a:ext uri="{FF2B5EF4-FFF2-40B4-BE49-F238E27FC236}">
                <a16:creationId xmlns:a16="http://schemas.microsoft.com/office/drawing/2014/main" id="{08EC11BD-5B78-14EF-4DB2-2AC7F0D08087}"/>
              </a:ext>
            </a:extLst>
          </p:cNvPr>
          <p:cNvSpPr txBox="1"/>
          <p:nvPr/>
        </p:nvSpPr>
        <p:spPr>
          <a:xfrm>
            <a:off x="1608106" y="1886369"/>
            <a:ext cx="7980934" cy="646331"/>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Off road/rollover KA crashes were overwhelmingly concentrated on roadway segments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(84.3%)</a:t>
            </a:r>
          </a:p>
        </p:txBody>
      </p:sp>
      <p:sp>
        <p:nvSpPr>
          <p:cNvPr id="4" name="TextBox 3">
            <a:extLst>
              <a:ext uri="{FF2B5EF4-FFF2-40B4-BE49-F238E27FC236}">
                <a16:creationId xmlns:a16="http://schemas.microsoft.com/office/drawing/2014/main" id="{ACF78C72-84DA-D8DC-AE27-FBC846B53240}"/>
              </a:ext>
            </a:extLst>
          </p:cNvPr>
          <p:cNvSpPr txBox="1"/>
          <p:nvPr/>
        </p:nvSpPr>
        <p:spPr>
          <a:xfrm>
            <a:off x="104773" y="1145605"/>
            <a:ext cx="8288949" cy="461665"/>
          </a:xfrm>
          <a:prstGeom prst="rect">
            <a:avLst/>
          </a:prstGeom>
          <a:noFill/>
        </p:spPr>
        <p:txBody>
          <a:bodyPr wrap="square" rtlCol="0">
            <a:spAutoFit/>
          </a:bodyPr>
          <a:lstStyle/>
          <a:p>
            <a:r>
              <a:rPr lang="en-US" sz="2400" b="1" dirty="0">
                <a:latin typeface="Montserrat SemiBold" panose="00000700000000000000" pitchFamily="2" charset="0"/>
              </a:rPr>
              <a:t>Key Takeaways: Off-Road/Rollover Crashes</a:t>
            </a:r>
            <a:endParaRPr lang="ta-IN" sz="2400" b="1">
              <a:latin typeface="Montserrat SemiBold" panose="00000700000000000000" pitchFamily="2" charset="0"/>
            </a:endParaRPr>
          </a:p>
        </p:txBody>
      </p:sp>
      <p:sp>
        <p:nvSpPr>
          <p:cNvPr id="17" name="Oval 16">
            <a:extLst>
              <a:ext uri="{FF2B5EF4-FFF2-40B4-BE49-F238E27FC236}">
                <a16:creationId xmlns:a16="http://schemas.microsoft.com/office/drawing/2014/main" id="{8D66689E-ED77-713E-03A8-6BB89A24C8B5}"/>
              </a:ext>
            </a:extLst>
          </p:cNvPr>
          <p:cNvSpPr/>
          <p:nvPr/>
        </p:nvSpPr>
        <p:spPr>
          <a:xfrm>
            <a:off x="9589040" y="1739952"/>
            <a:ext cx="752676" cy="752676"/>
          </a:xfrm>
          <a:prstGeom prst="ellipse">
            <a:avLst/>
          </a:prstGeom>
          <a:solidFill>
            <a:srgbClr val="FAD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21" name="Oval 20">
            <a:extLst>
              <a:ext uri="{FF2B5EF4-FFF2-40B4-BE49-F238E27FC236}">
                <a16:creationId xmlns:a16="http://schemas.microsoft.com/office/drawing/2014/main" id="{31EFE216-45DA-40B7-5BD1-B41075985B0D}"/>
              </a:ext>
            </a:extLst>
          </p:cNvPr>
          <p:cNvSpPr/>
          <p:nvPr/>
        </p:nvSpPr>
        <p:spPr>
          <a:xfrm>
            <a:off x="1377274" y="3055464"/>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2</a:t>
            </a:r>
            <a:endParaRPr lang="ta-IN">
              <a:solidFill>
                <a:schemeClr val="tx1"/>
              </a:solidFill>
              <a:latin typeface="Museo Slab 1000" panose="02000000000000000000" pitchFamily="50" charset="0"/>
            </a:endParaRPr>
          </a:p>
        </p:txBody>
      </p:sp>
      <p:sp>
        <p:nvSpPr>
          <p:cNvPr id="22" name="TextBox 21">
            <a:extLst>
              <a:ext uri="{FF2B5EF4-FFF2-40B4-BE49-F238E27FC236}">
                <a16:creationId xmlns:a16="http://schemas.microsoft.com/office/drawing/2014/main" id="{8B0540AC-0852-EDA4-0FC5-E5627E39B7E3}"/>
              </a:ext>
            </a:extLst>
          </p:cNvPr>
          <p:cNvSpPr txBox="1"/>
          <p:nvPr/>
        </p:nvSpPr>
        <p:spPr>
          <a:xfrm>
            <a:off x="1608106" y="2973037"/>
            <a:ext cx="7980934" cy="646331"/>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Rural areas accounted for two-thirds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(65.8%)</a:t>
            </a:r>
            <a:r>
              <a:rPr lang="en-US" dirty="0">
                <a:latin typeface="Montserrat regular" panose="00000500000000000000" pitchFamily="2" charset="0"/>
                <a:ea typeface="Tahoma" panose="020B0604030504040204" pitchFamily="34" charset="0"/>
                <a:cs typeface="Tahoma" panose="020B0604030504040204" pitchFamily="34" charset="0"/>
              </a:rPr>
              <a:t>, of total off road/rollover crashes.</a:t>
            </a:r>
          </a:p>
        </p:txBody>
      </p:sp>
      <p:sp>
        <p:nvSpPr>
          <p:cNvPr id="25" name="Oval 24">
            <a:extLst>
              <a:ext uri="{FF2B5EF4-FFF2-40B4-BE49-F238E27FC236}">
                <a16:creationId xmlns:a16="http://schemas.microsoft.com/office/drawing/2014/main" id="{70BDDB01-555D-8004-9FFD-D1D775245D72}"/>
              </a:ext>
            </a:extLst>
          </p:cNvPr>
          <p:cNvSpPr/>
          <p:nvPr/>
        </p:nvSpPr>
        <p:spPr>
          <a:xfrm>
            <a:off x="9589040" y="2826218"/>
            <a:ext cx="752676" cy="752676"/>
          </a:xfrm>
          <a:prstGeom prst="ellipse">
            <a:avLst/>
          </a:prstGeom>
          <a:solidFill>
            <a:srgbClr val="FAD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27" name="Oval 26">
            <a:extLst>
              <a:ext uri="{FF2B5EF4-FFF2-40B4-BE49-F238E27FC236}">
                <a16:creationId xmlns:a16="http://schemas.microsoft.com/office/drawing/2014/main" id="{BBF64A79-F5EB-8322-FCB1-8D12049D8E03}"/>
              </a:ext>
            </a:extLst>
          </p:cNvPr>
          <p:cNvSpPr/>
          <p:nvPr/>
        </p:nvSpPr>
        <p:spPr>
          <a:xfrm>
            <a:off x="1377274" y="4170391"/>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3</a:t>
            </a:r>
            <a:endParaRPr lang="ta-IN">
              <a:solidFill>
                <a:schemeClr val="tx1"/>
              </a:solidFill>
              <a:latin typeface="Museo Slab 1000" panose="02000000000000000000" pitchFamily="50" charset="0"/>
            </a:endParaRPr>
          </a:p>
        </p:txBody>
      </p:sp>
      <p:sp>
        <p:nvSpPr>
          <p:cNvPr id="29" name="TextBox 28">
            <a:extLst>
              <a:ext uri="{FF2B5EF4-FFF2-40B4-BE49-F238E27FC236}">
                <a16:creationId xmlns:a16="http://schemas.microsoft.com/office/drawing/2014/main" id="{B2360E34-EB46-7DD7-A483-E6EF39EA25BC}"/>
              </a:ext>
            </a:extLst>
          </p:cNvPr>
          <p:cNvSpPr txBox="1"/>
          <p:nvPr/>
        </p:nvSpPr>
        <p:spPr>
          <a:xfrm>
            <a:off x="1608106" y="4087964"/>
            <a:ext cx="7980934" cy="646331"/>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A notable portion of KA crashes occurred under dark–not lighted conditions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(26.7%)</a:t>
            </a:r>
          </a:p>
        </p:txBody>
      </p:sp>
      <p:sp>
        <p:nvSpPr>
          <p:cNvPr id="30" name="Oval 29">
            <a:extLst>
              <a:ext uri="{FF2B5EF4-FFF2-40B4-BE49-F238E27FC236}">
                <a16:creationId xmlns:a16="http://schemas.microsoft.com/office/drawing/2014/main" id="{904AE445-1D0A-D85B-3BEB-FCCF8B38F2CD}"/>
              </a:ext>
            </a:extLst>
          </p:cNvPr>
          <p:cNvSpPr/>
          <p:nvPr/>
        </p:nvSpPr>
        <p:spPr>
          <a:xfrm>
            <a:off x="9589040" y="3966663"/>
            <a:ext cx="752676" cy="752676"/>
          </a:xfrm>
          <a:prstGeom prst="ellipse">
            <a:avLst/>
          </a:prstGeom>
          <a:solidFill>
            <a:srgbClr val="FAD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31" name="Oval 30">
            <a:extLst>
              <a:ext uri="{FF2B5EF4-FFF2-40B4-BE49-F238E27FC236}">
                <a16:creationId xmlns:a16="http://schemas.microsoft.com/office/drawing/2014/main" id="{D9082578-D339-F30D-4484-DD9882344ED6}"/>
              </a:ext>
            </a:extLst>
          </p:cNvPr>
          <p:cNvSpPr/>
          <p:nvPr/>
        </p:nvSpPr>
        <p:spPr>
          <a:xfrm>
            <a:off x="1377274" y="5219447"/>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4</a:t>
            </a:r>
            <a:endParaRPr lang="ta-IN">
              <a:solidFill>
                <a:schemeClr val="tx1"/>
              </a:solidFill>
              <a:latin typeface="Museo Slab 1000" panose="02000000000000000000" pitchFamily="50" charset="0"/>
            </a:endParaRPr>
          </a:p>
        </p:txBody>
      </p:sp>
      <p:sp>
        <p:nvSpPr>
          <p:cNvPr id="32" name="TextBox 31">
            <a:extLst>
              <a:ext uri="{FF2B5EF4-FFF2-40B4-BE49-F238E27FC236}">
                <a16:creationId xmlns:a16="http://schemas.microsoft.com/office/drawing/2014/main" id="{8452C9AA-B264-C48A-D81D-2AA4DEE0BA0F}"/>
              </a:ext>
            </a:extLst>
          </p:cNvPr>
          <p:cNvSpPr txBox="1"/>
          <p:nvPr/>
        </p:nvSpPr>
        <p:spPr>
          <a:xfrm>
            <a:off x="1608106" y="5137020"/>
            <a:ext cx="7980934" cy="646331"/>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Higher crash frequencies among younger drivers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(ages 15–29) </a:t>
            </a:r>
            <a:r>
              <a:rPr lang="en-US" dirty="0">
                <a:latin typeface="Montserrat regular" panose="00000500000000000000" pitchFamily="2" charset="0"/>
                <a:ea typeface="Tahoma" panose="020B0604030504040204" pitchFamily="34" charset="0"/>
                <a:cs typeface="Tahoma" panose="020B0604030504040204" pitchFamily="34" charset="0"/>
              </a:rPr>
              <a:t>and old drivers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(age ≥70)</a:t>
            </a:r>
          </a:p>
        </p:txBody>
      </p:sp>
      <p:sp>
        <p:nvSpPr>
          <p:cNvPr id="33" name="Oval 32">
            <a:extLst>
              <a:ext uri="{FF2B5EF4-FFF2-40B4-BE49-F238E27FC236}">
                <a16:creationId xmlns:a16="http://schemas.microsoft.com/office/drawing/2014/main" id="{F40E5D32-A1A4-FC22-ADCB-51F8BF3995AF}"/>
              </a:ext>
            </a:extLst>
          </p:cNvPr>
          <p:cNvSpPr/>
          <p:nvPr/>
        </p:nvSpPr>
        <p:spPr>
          <a:xfrm>
            <a:off x="9589040" y="5015104"/>
            <a:ext cx="752676" cy="752676"/>
          </a:xfrm>
          <a:prstGeom prst="ellipse">
            <a:avLst/>
          </a:prstGeom>
          <a:solidFill>
            <a:srgbClr val="FAD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35" name="Picture 34" descr="A black silhouette of two cars&#10;&#10;AI-generated content may be incorrect.">
            <a:extLst>
              <a:ext uri="{FF2B5EF4-FFF2-40B4-BE49-F238E27FC236}">
                <a16:creationId xmlns:a16="http://schemas.microsoft.com/office/drawing/2014/main" id="{9EBE1C50-7D79-141D-7217-6FC4F2886E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9040" y="1659509"/>
            <a:ext cx="752676" cy="752676"/>
          </a:xfrm>
          <a:prstGeom prst="rect">
            <a:avLst/>
          </a:prstGeom>
        </p:spPr>
      </p:pic>
      <p:pic>
        <p:nvPicPr>
          <p:cNvPr id="37" name="Picture 36" descr="A black and white logo&#10;&#10;AI-generated content may be incorrect.">
            <a:extLst>
              <a:ext uri="{FF2B5EF4-FFF2-40B4-BE49-F238E27FC236}">
                <a16:creationId xmlns:a16="http://schemas.microsoft.com/office/drawing/2014/main" id="{7496346A-4DC9-E0BB-45A9-20B84BCD8E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4813" y="4872683"/>
            <a:ext cx="981130" cy="981130"/>
          </a:xfrm>
          <a:prstGeom prst="rect">
            <a:avLst/>
          </a:prstGeom>
        </p:spPr>
      </p:pic>
      <p:pic>
        <p:nvPicPr>
          <p:cNvPr id="39" name="Picture 38" descr="A black background with a black square&#10;&#10;AI-generated content may be incorrect.">
            <a:extLst>
              <a:ext uri="{FF2B5EF4-FFF2-40B4-BE49-F238E27FC236}">
                <a16:creationId xmlns:a16="http://schemas.microsoft.com/office/drawing/2014/main" id="{AA825670-766C-CAA2-791D-2F48F8B19E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0431" y="4087594"/>
            <a:ext cx="509894" cy="509894"/>
          </a:xfrm>
          <a:prstGeom prst="rect">
            <a:avLst/>
          </a:prstGeom>
        </p:spPr>
      </p:pic>
      <p:pic>
        <p:nvPicPr>
          <p:cNvPr id="41" name="Picture 40" descr="A house and trees in a field&#10;&#10;AI-generated content may be incorrect.">
            <a:extLst>
              <a:ext uri="{FF2B5EF4-FFF2-40B4-BE49-F238E27FC236}">
                <a16:creationId xmlns:a16="http://schemas.microsoft.com/office/drawing/2014/main" id="{1F36C717-2A63-E04C-A78F-B709BA65B3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04054" y="2895739"/>
            <a:ext cx="722648" cy="632316"/>
          </a:xfrm>
          <a:prstGeom prst="rect">
            <a:avLst/>
          </a:prstGeom>
        </p:spPr>
      </p:pic>
      <p:sp>
        <p:nvSpPr>
          <p:cNvPr id="3" name="TextBox 2">
            <a:extLst>
              <a:ext uri="{FF2B5EF4-FFF2-40B4-BE49-F238E27FC236}">
                <a16:creationId xmlns:a16="http://schemas.microsoft.com/office/drawing/2014/main" id="{5285684C-246C-BD52-F21A-05098D0E034F}"/>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384234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64392-AA83-7596-665F-F7FEAF3D5CC4}"/>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B9A5EAAD-CF00-5C10-49A6-5FBE7E0F0990}"/>
              </a:ext>
            </a:extLst>
          </p:cNvPr>
          <p:cNvGrpSpPr/>
          <p:nvPr/>
        </p:nvGrpSpPr>
        <p:grpSpPr>
          <a:xfrm>
            <a:off x="104774" y="1069747"/>
            <a:ext cx="11982451" cy="5242046"/>
            <a:chOff x="104774" y="1069747"/>
            <a:chExt cx="11982451" cy="5605228"/>
          </a:xfrm>
        </p:grpSpPr>
        <p:sp>
          <p:nvSpPr>
            <p:cNvPr id="3" name="Rectangle: Rounded Corners 2">
              <a:extLst>
                <a:ext uri="{FF2B5EF4-FFF2-40B4-BE49-F238E27FC236}">
                  <a16:creationId xmlns:a16="http://schemas.microsoft.com/office/drawing/2014/main" id="{F9891176-E62F-C050-B869-D1AD087B650B}"/>
                </a:ext>
              </a:extLst>
            </p:cNvPr>
            <p:cNvSpPr/>
            <p:nvPr/>
          </p:nvSpPr>
          <p:spPr>
            <a:xfrm>
              <a:off x="104774" y="1069747"/>
              <a:ext cx="11982451" cy="1797730"/>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13" name="Rectangle: Rounded Corners 12">
              <a:extLst>
                <a:ext uri="{FF2B5EF4-FFF2-40B4-BE49-F238E27FC236}">
                  <a16:creationId xmlns:a16="http://schemas.microsoft.com/office/drawing/2014/main" id="{94DDBEDE-D035-91B8-AB04-6C0D24811F83}"/>
                </a:ext>
              </a:extLst>
            </p:cNvPr>
            <p:cNvSpPr/>
            <p:nvPr/>
          </p:nvSpPr>
          <p:spPr>
            <a:xfrm>
              <a:off x="104774" y="2975569"/>
              <a:ext cx="11982451" cy="1797730"/>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17" name="Rectangle: Rounded Corners 16">
              <a:extLst>
                <a:ext uri="{FF2B5EF4-FFF2-40B4-BE49-F238E27FC236}">
                  <a16:creationId xmlns:a16="http://schemas.microsoft.com/office/drawing/2014/main" id="{52CCB8B1-835C-6A7D-3D60-9CC6CF99361B}"/>
                </a:ext>
              </a:extLst>
            </p:cNvPr>
            <p:cNvSpPr/>
            <p:nvPr/>
          </p:nvSpPr>
          <p:spPr>
            <a:xfrm>
              <a:off x="104774" y="4877245"/>
              <a:ext cx="11982451" cy="1797730"/>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grpSp>
      <p:sp>
        <p:nvSpPr>
          <p:cNvPr id="2" name="Rectangle 1">
            <a:extLst>
              <a:ext uri="{FF2B5EF4-FFF2-40B4-BE49-F238E27FC236}">
                <a16:creationId xmlns:a16="http://schemas.microsoft.com/office/drawing/2014/main" id="{63191E79-FC69-B04D-812E-DB93CA4F8F10}"/>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35B43BC9-FCBA-F967-5814-099C7A55C534}"/>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0579AED4-44E8-10E4-28CE-B3E4E042E775}"/>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B71AEC73-F100-ABE7-BA5A-A33D8D92855F}"/>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AF3E99-7A0C-A94F-114D-AE9113D7BC11}"/>
              </a:ext>
            </a:extLst>
          </p:cNvPr>
          <p:cNvSpPr txBox="1">
            <a:spLocks/>
          </p:cNvSpPr>
          <p:nvPr/>
        </p:nvSpPr>
        <p:spPr>
          <a:xfrm>
            <a:off x="104775" y="214572"/>
            <a:ext cx="9070918"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KA crashes: 5-year data by CRASH TYPE</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FC1AF264-7FFE-49F7-DA73-268EED2AF6B9}"/>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CAE9916-E538-48A4-1DDD-FC6886E6D52E}"/>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45C7E026-37A3-DDF3-6969-9C5F048F3C84}"/>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DAFD840F-0B6E-2B18-111B-28BA3FFFA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F3D0F6A2-7610-9AF4-9919-5D4B688169CC}"/>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4" name="TextBox 3">
            <a:extLst>
              <a:ext uri="{FF2B5EF4-FFF2-40B4-BE49-F238E27FC236}">
                <a16:creationId xmlns:a16="http://schemas.microsoft.com/office/drawing/2014/main" id="{9777BA29-18CA-68D9-8E26-9E876BEC27E2}"/>
              </a:ext>
            </a:extLst>
          </p:cNvPr>
          <p:cNvSpPr txBox="1"/>
          <p:nvPr/>
        </p:nvSpPr>
        <p:spPr>
          <a:xfrm>
            <a:off x="190500" y="1108318"/>
            <a:ext cx="4221480" cy="461665"/>
          </a:xfrm>
          <a:prstGeom prst="rect">
            <a:avLst/>
          </a:prstGeom>
          <a:noFill/>
        </p:spPr>
        <p:txBody>
          <a:bodyPr wrap="square" rtlCol="0">
            <a:spAutoFit/>
          </a:bodyPr>
          <a:lstStyle/>
          <a:p>
            <a:r>
              <a:rPr lang="en-US" sz="2400" b="1" dirty="0">
                <a:latin typeface="Montserrat SemiBold" panose="00000700000000000000" pitchFamily="2" charset="0"/>
              </a:rPr>
              <a:t>Left-Turn/Angle Crashes:</a:t>
            </a:r>
            <a:endParaRPr lang="ta-IN" sz="2400" b="1">
              <a:latin typeface="Montserrat SemiBold" panose="00000700000000000000" pitchFamily="2" charset="0"/>
            </a:endParaRPr>
          </a:p>
        </p:txBody>
      </p:sp>
      <p:sp>
        <p:nvSpPr>
          <p:cNvPr id="26" name="TextBox 25">
            <a:extLst>
              <a:ext uri="{FF2B5EF4-FFF2-40B4-BE49-F238E27FC236}">
                <a16:creationId xmlns:a16="http://schemas.microsoft.com/office/drawing/2014/main" id="{24667C51-CC58-C79A-A38B-23DA97986A68}"/>
              </a:ext>
            </a:extLst>
          </p:cNvPr>
          <p:cNvSpPr txBox="1"/>
          <p:nvPr/>
        </p:nvSpPr>
        <p:spPr>
          <a:xfrm>
            <a:off x="179678" y="1547386"/>
            <a:ext cx="90722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83.4% </a:t>
            </a:r>
            <a:r>
              <a:rPr lang="en-US" dirty="0">
                <a:latin typeface="Montserrat regular" panose="00000500000000000000" pitchFamily="2" charset="0"/>
                <a:ea typeface="Tahoma" panose="020B0604030504040204" pitchFamily="34" charset="0"/>
                <a:cs typeface="Tahoma" panose="020B0604030504040204" pitchFamily="34" charset="0"/>
              </a:rPr>
              <a:t>of all LT/ANG KA occur at intersections </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Stop sign control account for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(40.2%) </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Of segments LT/ANG,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53.8%</a:t>
            </a:r>
            <a:r>
              <a:rPr lang="en-US" dirty="0">
                <a:latin typeface="Montserrat regular" panose="00000500000000000000" pitchFamily="2" charset="0"/>
                <a:ea typeface="Tahoma" panose="020B0604030504040204" pitchFamily="34" charset="0"/>
                <a:cs typeface="Tahoma" panose="020B0604030504040204" pitchFamily="34" charset="0"/>
              </a:rPr>
              <a:t> occurred on 2-lane undivided roadways</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Majority of left turn crashes are in urban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(57.2%) </a:t>
            </a:r>
            <a:r>
              <a:rPr lang="en-US" dirty="0">
                <a:latin typeface="Montserrat regular" panose="00000500000000000000" pitchFamily="2" charset="0"/>
                <a:ea typeface="Tahoma" panose="020B0604030504040204" pitchFamily="34" charset="0"/>
                <a:cs typeface="Tahoma" panose="020B0604030504040204" pitchFamily="34" charset="0"/>
              </a:rPr>
              <a:t>vs. rural</a:t>
            </a:r>
            <a:endPar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27ECD8E2-B124-D7FE-9F01-C6327A321999}"/>
              </a:ext>
            </a:extLst>
          </p:cNvPr>
          <p:cNvSpPr txBox="1"/>
          <p:nvPr/>
        </p:nvSpPr>
        <p:spPr>
          <a:xfrm>
            <a:off x="256503" y="2829428"/>
            <a:ext cx="4221480" cy="461665"/>
          </a:xfrm>
          <a:prstGeom prst="rect">
            <a:avLst/>
          </a:prstGeom>
          <a:noFill/>
        </p:spPr>
        <p:txBody>
          <a:bodyPr wrap="square" rtlCol="0">
            <a:spAutoFit/>
          </a:bodyPr>
          <a:lstStyle/>
          <a:p>
            <a:r>
              <a:rPr lang="en-US" sz="2400" b="1" dirty="0">
                <a:latin typeface="Montserrat SemiBold" panose="00000700000000000000" pitchFamily="2" charset="0"/>
              </a:rPr>
              <a:t>Pedestrian/Bike Crashes: </a:t>
            </a:r>
          </a:p>
        </p:txBody>
      </p:sp>
      <p:sp>
        <p:nvSpPr>
          <p:cNvPr id="27" name="TextBox 26">
            <a:extLst>
              <a:ext uri="{FF2B5EF4-FFF2-40B4-BE49-F238E27FC236}">
                <a16:creationId xmlns:a16="http://schemas.microsoft.com/office/drawing/2014/main" id="{4340F2D2-699F-1A17-D315-C78F77E737A6}"/>
              </a:ext>
            </a:extLst>
          </p:cNvPr>
          <p:cNvSpPr txBox="1"/>
          <p:nvPr/>
        </p:nvSpPr>
        <p:spPr>
          <a:xfrm>
            <a:off x="104774" y="3138892"/>
            <a:ext cx="1182182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71.2%</a:t>
            </a:r>
            <a:r>
              <a:rPr lang="en-US" dirty="0">
                <a:latin typeface="Montserrat regular" panose="00000500000000000000" pitchFamily="2" charset="0"/>
                <a:ea typeface="Tahoma" panose="020B0604030504040204" pitchFamily="34" charset="0"/>
                <a:cs typeface="Tahoma" panose="020B0604030504040204" pitchFamily="34" charset="0"/>
              </a:rPr>
              <a:t> occurred on segments vs. intersections: with a majority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(58.4%) </a:t>
            </a:r>
            <a:r>
              <a:rPr lang="en-US" dirty="0">
                <a:latin typeface="Montserrat regular" panose="00000500000000000000" pitchFamily="2" charset="0"/>
                <a:ea typeface="Tahoma" panose="020B0604030504040204" pitchFamily="34" charset="0"/>
                <a:cs typeface="Tahoma" panose="020B0604030504040204" pitchFamily="34" charset="0"/>
              </a:rPr>
              <a:t>on 2-lane roads</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Among intersection crashes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(28.8%), </a:t>
            </a:r>
            <a:r>
              <a:rPr lang="en-US" dirty="0">
                <a:latin typeface="Montserrat regular" panose="00000500000000000000" pitchFamily="2" charset="0"/>
                <a:ea typeface="Tahoma" panose="020B0604030504040204" pitchFamily="34" charset="0"/>
                <a:cs typeface="Tahoma" panose="020B0604030504040204" pitchFamily="34" charset="0"/>
              </a:rPr>
              <a:t>most occurred at non-signalized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(46.1%)</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More frequent in urban areas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(57.4%)</a:t>
            </a:r>
            <a:r>
              <a:rPr lang="en-US" dirty="0">
                <a:latin typeface="Montserrat regular" panose="00000500000000000000" pitchFamily="2"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(20.1%) </a:t>
            </a:r>
            <a:r>
              <a:rPr lang="en-US" dirty="0">
                <a:latin typeface="Montserrat regular" panose="00000500000000000000" pitchFamily="2" charset="0"/>
                <a:ea typeface="Tahoma" panose="020B0604030504040204" pitchFamily="34" charset="0"/>
                <a:cs typeface="Tahoma" panose="020B0604030504040204" pitchFamily="34" charset="0"/>
              </a:rPr>
              <a:t>at urban intersections</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A significant portion occurred in dark–not lighted conditions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(26.1%)</a:t>
            </a:r>
          </a:p>
        </p:txBody>
      </p:sp>
      <p:sp>
        <p:nvSpPr>
          <p:cNvPr id="29" name="TextBox 28">
            <a:extLst>
              <a:ext uri="{FF2B5EF4-FFF2-40B4-BE49-F238E27FC236}">
                <a16:creationId xmlns:a16="http://schemas.microsoft.com/office/drawing/2014/main" id="{44C6B5C1-A6D9-9ED3-EF00-C71CE4FC9C78}"/>
              </a:ext>
            </a:extLst>
          </p:cNvPr>
          <p:cNvSpPr txBox="1"/>
          <p:nvPr/>
        </p:nvSpPr>
        <p:spPr>
          <a:xfrm>
            <a:off x="190500" y="4741568"/>
            <a:ext cx="4221480" cy="461665"/>
          </a:xfrm>
          <a:prstGeom prst="rect">
            <a:avLst/>
          </a:prstGeom>
          <a:noFill/>
        </p:spPr>
        <p:txBody>
          <a:bodyPr wrap="square" rtlCol="0">
            <a:spAutoFit/>
          </a:bodyPr>
          <a:lstStyle/>
          <a:p>
            <a:r>
              <a:rPr lang="en-US" sz="2400" b="1" dirty="0">
                <a:latin typeface="Montserrat SemiBold" panose="00000700000000000000" pitchFamily="2" charset="0"/>
              </a:rPr>
              <a:t>Rear end crashes: </a:t>
            </a:r>
          </a:p>
        </p:txBody>
      </p:sp>
      <p:sp>
        <p:nvSpPr>
          <p:cNvPr id="30" name="TextBox 29">
            <a:extLst>
              <a:ext uri="{FF2B5EF4-FFF2-40B4-BE49-F238E27FC236}">
                <a16:creationId xmlns:a16="http://schemas.microsoft.com/office/drawing/2014/main" id="{D529B225-123B-5A30-A4B4-2591A9F7B287}"/>
              </a:ext>
            </a:extLst>
          </p:cNvPr>
          <p:cNvSpPr txBox="1"/>
          <p:nvPr/>
        </p:nvSpPr>
        <p:spPr>
          <a:xfrm>
            <a:off x="179678" y="5180636"/>
            <a:ext cx="1182182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62.9%</a:t>
            </a:r>
            <a:r>
              <a:rPr lang="en-US" dirty="0">
                <a:latin typeface="Montserrat regular" panose="00000500000000000000" pitchFamily="2" charset="0"/>
                <a:ea typeface="Tahoma" panose="020B0604030504040204" pitchFamily="34" charset="0"/>
                <a:cs typeface="Tahoma" panose="020B0604030504040204" pitchFamily="34" charset="0"/>
              </a:rPr>
              <a:t> on roadway segments</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Among intersection crashes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(37.1%), 57% </a:t>
            </a:r>
            <a:r>
              <a:rPr lang="en-US" dirty="0">
                <a:latin typeface="Montserrat regular" panose="00000500000000000000" pitchFamily="2" charset="0"/>
                <a:ea typeface="Tahoma" panose="020B0604030504040204" pitchFamily="34" charset="0"/>
                <a:cs typeface="Tahoma" panose="020B0604030504040204" pitchFamily="34" charset="0"/>
              </a:rPr>
              <a:t>non-signalized and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43% </a:t>
            </a:r>
            <a:r>
              <a:rPr lang="en-US" dirty="0">
                <a:latin typeface="Montserrat regular" panose="00000500000000000000" pitchFamily="2" charset="0"/>
                <a:ea typeface="Tahoma" panose="020B0604030504040204" pitchFamily="34" charset="0"/>
                <a:cs typeface="Tahoma" panose="020B0604030504040204" pitchFamily="34" charset="0"/>
              </a:rPr>
              <a:t>signalized </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RE Crashes were more frequent in urban areas </a:t>
            </a:r>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(61.5%).</a:t>
            </a:r>
          </a:p>
        </p:txBody>
      </p:sp>
      <p:sp>
        <p:nvSpPr>
          <p:cNvPr id="33" name="Oval 32">
            <a:extLst>
              <a:ext uri="{FF2B5EF4-FFF2-40B4-BE49-F238E27FC236}">
                <a16:creationId xmlns:a16="http://schemas.microsoft.com/office/drawing/2014/main" id="{9167B1E7-F345-1DEA-BE00-DB829DBF441D}"/>
              </a:ext>
            </a:extLst>
          </p:cNvPr>
          <p:cNvSpPr/>
          <p:nvPr/>
        </p:nvSpPr>
        <p:spPr>
          <a:xfrm>
            <a:off x="10614660" y="1249926"/>
            <a:ext cx="1320837" cy="1320837"/>
          </a:xfrm>
          <a:prstGeom prst="ellipse">
            <a:avLst/>
          </a:prstGeom>
          <a:solidFill>
            <a:srgbClr val="FAD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34" name="Oval 33">
            <a:extLst>
              <a:ext uri="{FF2B5EF4-FFF2-40B4-BE49-F238E27FC236}">
                <a16:creationId xmlns:a16="http://schemas.microsoft.com/office/drawing/2014/main" id="{89578378-D8B5-0D23-44C8-5D589CCBC47A}"/>
              </a:ext>
            </a:extLst>
          </p:cNvPr>
          <p:cNvSpPr/>
          <p:nvPr/>
        </p:nvSpPr>
        <p:spPr>
          <a:xfrm>
            <a:off x="10614660" y="2979847"/>
            <a:ext cx="1320837" cy="1320837"/>
          </a:xfrm>
          <a:prstGeom prst="ellipse">
            <a:avLst/>
          </a:prstGeom>
          <a:solidFill>
            <a:srgbClr val="FAD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35" name="Oval 34">
            <a:extLst>
              <a:ext uri="{FF2B5EF4-FFF2-40B4-BE49-F238E27FC236}">
                <a16:creationId xmlns:a16="http://schemas.microsoft.com/office/drawing/2014/main" id="{4275A1A6-1641-6B0A-D1B7-DA3E39CAA719}"/>
              </a:ext>
            </a:extLst>
          </p:cNvPr>
          <p:cNvSpPr/>
          <p:nvPr/>
        </p:nvSpPr>
        <p:spPr>
          <a:xfrm>
            <a:off x="10614660" y="4783129"/>
            <a:ext cx="1320837" cy="1320837"/>
          </a:xfrm>
          <a:prstGeom prst="ellipse">
            <a:avLst/>
          </a:prstGeom>
          <a:solidFill>
            <a:srgbClr val="FAD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39" name="Picture 38" descr="A black arrow pointing to the left&#10;&#10;AI-generated content may be incorrect.">
            <a:extLst>
              <a:ext uri="{FF2B5EF4-FFF2-40B4-BE49-F238E27FC236}">
                <a16:creationId xmlns:a16="http://schemas.microsoft.com/office/drawing/2014/main" id="{786E6D17-8B90-EEA5-8E5B-1C957ED3FB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7768" y="1525876"/>
            <a:ext cx="886232" cy="789416"/>
          </a:xfrm>
          <a:prstGeom prst="rect">
            <a:avLst/>
          </a:prstGeom>
        </p:spPr>
      </p:pic>
      <p:pic>
        <p:nvPicPr>
          <p:cNvPr id="43" name="Picture 42" descr="A car and bicycle with a broken tire&#10;&#10;AI-generated content may be incorrect.">
            <a:extLst>
              <a:ext uri="{FF2B5EF4-FFF2-40B4-BE49-F238E27FC236}">
                <a16:creationId xmlns:a16="http://schemas.microsoft.com/office/drawing/2014/main" id="{48E5D299-E052-18E1-4E74-EF9C2BA759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3906" y="3121628"/>
            <a:ext cx="1029794" cy="1029794"/>
          </a:xfrm>
          <a:prstGeom prst="rect">
            <a:avLst/>
          </a:prstGeom>
        </p:spPr>
      </p:pic>
      <p:pic>
        <p:nvPicPr>
          <p:cNvPr id="45" name="Picture 44" descr="Two cars with their front facing each other&#10;&#10;AI-generated content may be incorrect.">
            <a:extLst>
              <a:ext uri="{FF2B5EF4-FFF2-40B4-BE49-F238E27FC236}">
                <a16:creationId xmlns:a16="http://schemas.microsoft.com/office/drawing/2014/main" id="{7C0BF313-FEC7-B234-D794-77CDDD2D49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2698" y="5058720"/>
            <a:ext cx="1092210" cy="760464"/>
          </a:xfrm>
          <a:prstGeom prst="rect">
            <a:avLst/>
          </a:prstGeom>
        </p:spPr>
      </p:pic>
      <p:sp>
        <p:nvSpPr>
          <p:cNvPr id="7" name="TextBox 6">
            <a:extLst>
              <a:ext uri="{FF2B5EF4-FFF2-40B4-BE49-F238E27FC236}">
                <a16:creationId xmlns:a16="http://schemas.microsoft.com/office/drawing/2014/main" id="{F9E3B007-5F99-A5AD-E39E-6FBD47EE9406}"/>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308493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C1EA35-0923-77D8-CB44-87EF1C0ED74C}"/>
              </a:ext>
            </a:extLst>
          </p:cNvPr>
          <p:cNvGrpSpPr/>
          <p:nvPr/>
        </p:nvGrpSpPr>
        <p:grpSpPr>
          <a:xfrm>
            <a:off x="0" y="0"/>
            <a:ext cx="6502400" cy="6874300"/>
            <a:chOff x="0" y="0"/>
            <a:chExt cx="6502400" cy="6874300"/>
          </a:xfrm>
        </p:grpSpPr>
        <p:sp>
          <p:nvSpPr>
            <p:cNvPr id="5" name="Rectangle 4">
              <a:extLst>
                <a:ext uri="{FF2B5EF4-FFF2-40B4-BE49-F238E27FC236}">
                  <a16:creationId xmlns:a16="http://schemas.microsoft.com/office/drawing/2014/main" id="{A1DAA5AF-A6C3-FDF8-0A0C-4655E12C2D57}"/>
                </a:ext>
              </a:extLst>
            </p:cNvPr>
            <p:cNvSpPr/>
            <p:nvPr/>
          </p:nvSpPr>
          <p:spPr>
            <a:xfrm>
              <a:off x="0" y="0"/>
              <a:ext cx="6502400" cy="6874300"/>
            </a:xfrm>
            <a:prstGeom prst="rect">
              <a:avLst/>
            </a:prstGeom>
            <a:pattFill prst="pct80">
              <a:fgClr>
                <a:srgbClr val="0098DE"/>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6" name="Group 5">
              <a:extLst>
                <a:ext uri="{FF2B5EF4-FFF2-40B4-BE49-F238E27FC236}">
                  <a16:creationId xmlns:a16="http://schemas.microsoft.com/office/drawing/2014/main" id="{8041FF2D-7336-8ABC-36D9-6E68A396236F}"/>
                </a:ext>
              </a:extLst>
            </p:cNvPr>
            <p:cNvGrpSpPr/>
            <p:nvPr/>
          </p:nvGrpSpPr>
          <p:grpSpPr>
            <a:xfrm>
              <a:off x="23002" y="0"/>
              <a:ext cx="6479397" cy="6874300"/>
              <a:chOff x="-91333" y="-52389"/>
              <a:chExt cx="12283333" cy="6910389"/>
            </a:xfrm>
          </p:grpSpPr>
          <p:grpSp>
            <p:nvGrpSpPr>
              <p:cNvPr id="13" name="Group 12">
                <a:extLst>
                  <a:ext uri="{FF2B5EF4-FFF2-40B4-BE49-F238E27FC236}">
                    <a16:creationId xmlns:a16="http://schemas.microsoft.com/office/drawing/2014/main" id="{ABC37222-12C8-7735-4277-F7E90CB73B07}"/>
                  </a:ext>
                </a:extLst>
              </p:cNvPr>
              <p:cNvGrpSpPr/>
              <p:nvPr/>
            </p:nvGrpSpPr>
            <p:grpSpPr>
              <a:xfrm>
                <a:off x="0" y="-52388"/>
                <a:ext cx="12192000" cy="6910388"/>
                <a:chOff x="0" y="-52388"/>
                <a:chExt cx="12192000" cy="6910388"/>
              </a:xfrm>
            </p:grpSpPr>
            <p:cxnSp>
              <p:nvCxnSpPr>
                <p:cNvPr id="17" name="Straight Connector 16">
                  <a:extLst>
                    <a:ext uri="{FF2B5EF4-FFF2-40B4-BE49-F238E27FC236}">
                      <a16:creationId xmlns:a16="http://schemas.microsoft.com/office/drawing/2014/main" id="{7CA85534-2285-1CDA-731F-403FB3D6A787}"/>
                    </a:ext>
                  </a:extLst>
                </p:cNvPr>
                <p:cNvCxnSpPr>
                  <a:cxnSpLocks/>
                </p:cNvCxnSpPr>
                <p:nvPr/>
              </p:nvCxnSpPr>
              <p:spPr>
                <a:xfrm>
                  <a:off x="0" y="0"/>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8309A6-643C-0018-A5BD-B6816FE3E98B}"/>
                    </a:ext>
                  </a:extLst>
                </p:cNvPr>
                <p:cNvCxnSpPr>
                  <a:cxnSpLocks/>
                </p:cNvCxnSpPr>
                <p:nvPr/>
              </p:nvCxnSpPr>
              <p:spPr>
                <a:xfrm flipV="1">
                  <a:off x="12172950" y="-52388"/>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90D773E-99C0-ECE4-337F-9CA77DC83CB0}"/>
                  </a:ext>
                </a:extLst>
              </p:cNvPr>
              <p:cNvGrpSpPr/>
              <p:nvPr/>
            </p:nvGrpSpPr>
            <p:grpSpPr>
              <a:xfrm rot="10800000">
                <a:off x="-91333" y="-52389"/>
                <a:ext cx="12283333" cy="6910388"/>
                <a:chOff x="0" y="547687"/>
                <a:chExt cx="12283333" cy="6910388"/>
              </a:xfrm>
            </p:grpSpPr>
            <p:cxnSp>
              <p:nvCxnSpPr>
                <p:cNvPr id="15" name="Straight Connector 14">
                  <a:extLst>
                    <a:ext uri="{FF2B5EF4-FFF2-40B4-BE49-F238E27FC236}">
                      <a16:creationId xmlns:a16="http://schemas.microsoft.com/office/drawing/2014/main" id="{E7298DE1-474C-3936-A9F0-BEB42C90D303}"/>
                    </a:ext>
                  </a:extLst>
                </p:cNvPr>
                <p:cNvCxnSpPr>
                  <a:cxnSpLocks/>
                </p:cNvCxnSpPr>
                <p:nvPr/>
              </p:nvCxnSpPr>
              <p:spPr>
                <a:xfrm>
                  <a:off x="0" y="600075"/>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F2AC6D-3A68-4AAD-A88B-44C19E5F8C04}"/>
                    </a:ext>
                  </a:extLst>
                </p:cNvPr>
                <p:cNvCxnSpPr>
                  <a:cxnSpLocks/>
                </p:cNvCxnSpPr>
                <p:nvPr/>
              </p:nvCxnSpPr>
              <p:spPr>
                <a:xfrm flipV="1">
                  <a:off x="12264283" y="547687"/>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AA53101D-B5A0-8F21-0E46-E53EACFE1963}"/>
                </a:ext>
              </a:extLst>
            </p:cNvPr>
            <p:cNvGrpSpPr/>
            <p:nvPr/>
          </p:nvGrpSpPr>
          <p:grpSpPr>
            <a:xfrm>
              <a:off x="164148" y="118029"/>
              <a:ext cx="2835276" cy="708965"/>
              <a:chOff x="8140700" y="117920"/>
              <a:chExt cx="3233423" cy="808523"/>
            </a:xfrm>
          </p:grpSpPr>
          <p:pic>
            <p:nvPicPr>
              <p:cNvPr id="10" name="Picture 9" descr="A black square with a yellow logo&#10;&#10;AI-generated content may be incorrect.">
                <a:extLst>
                  <a:ext uri="{FF2B5EF4-FFF2-40B4-BE49-F238E27FC236}">
                    <a16:creationId xmlns:a16="http://schemas.microsoft.com/office/drawing/2014/main" id="{205440CF-5467-7F48-D442-CCF7C2BD350C}"/>
                  </a:ext>
                </a:extLst>
              </p:cNvPr>
              <p:cNvPicPr>
                <a:picLocks noChangeAspect="1"/>
              </p:cNvPicPr>
              <p:nvPr/>
            </p:nvPicPr>
            <p:blipFill>
              <a:blip r:embed="rId2">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1" name="Picture 10" descr="A black and white logo with yellow sun and blue waves&#10;&#10;AI-generated content may be incorrect.">
                <a:extLst>
                  <a:ext uri="{FF2B5EF4-FFF2-40B4-BE49-F238E27FC236}">
                    <a16:creationId xmlns:a16="http://schemas.microsoft.com/office/drawing/2014/main" id="{0B788818-81C6-A9FD-D3DA-BC17A4A81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2" name="Picture 11">
                <a:extLst>
                  <a:ext uri="{FF2B5EF4-FFF2-40B4-BE49-F238E27FC236}">
                    <a16:creationId xmlns:a16="http://schemas.microsoft.com/office/drawing/2014/main" id="{5556CE1C-EF17-5CC8-F023-E78FFC6521A6}"/>
                  </a:ext>
                </a:extLst>
              </p:cNvPr>
              <p:cNvPicPr>
                <a:picLocks noChangeAspect="1"/>
              </p:cNvPicPr>
              <p:nvPr/>
            </p:nvPicPr>
            <p:blipFill>
              <a:blip r:embed="rId4">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8" name="Straight Connector 7">
              <a:extLst>
                <a:ext uri="{FF2B5EF4-FFF2-40B4-BE49-F238E27FC236}">
                  <a16:creationId xmlns:a16="http://schemas.microsoft.com/office/drawing/2014/main" id="{F002B3A7-1620-2F37-AC3C-ED68FFD6FC43}"/>
                </a:ext>
              </a:extLst>
            </p:cNvPr>
            <p:cNvCxnSpPr>
              <a:cxnSpLocks/>
            </p:cNvCxnSpPr>
            <p:nvPr/>
          </p:nvCxnSpPr>
          <p:spPr>
            <a:xfrm>
              <a:off x="164148" y="6620313"/>
              <a:ext cx="621392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1640525-CC49-BC96-0B13-39AA32443C44}"/>
              </a:ext>
            </a:extLst>
          </p:cNvPr>
          <p:cNvSpPr>
            <a:spLocks noGrp="1"/>
          </p:cNvSpPr>
          <p:nvPr>
            <p:ph type="title"/>
          </p:nvPr>
        </p:nvSpPr>
        <p:spPr>
          <a:xfrm>
            <a:off x="265127" y="2197101"/>
            <a:ext cx="5689601" cy="3065198"/>
          </a:xfrm>
        </p:spPr>
        <p:txBody>
          <a:bodyPr>
            <a:normAutofit/>
          </a:bodyPr>
          <a:lstStyle/>
          <a:p>
            <a:pPr algn="ctr"/>
            <a:r>
              <a:rPr lang="en-US" sz="5300" b="1" cap="all" dirty="0">
                <a:solidFill>
                  <a:schemeClr val="bg1"/>
                </a:solidFill>
                <a:latin typeface="Avenir Next LT Pro" panose="020B0504020202020204" pitchFamily="34" charset="0"/>
                <a:cs typeface="Times New Roman" panose="02020603050405020304" pitchFamily="18" charset="0"/>
              </a:rPr>
              <a:t>IDENTIFYING THE </a:t>
            </a:r>
            <a:br>
              <a:rPr lang="en-US" sz="5300" b="1" cap="all" dirty="0">
                <a:solidFill>
                  <a:schemeClr val="bg1"/>
                </a:solidFill>
                <a:latin typeface="Avenir Next LT Pro" panose="020B0504020202020204" pitchFamily="34" charset="0"/>
                <a:cs typeface="Times New Roman" panose="02020603050405020304" pitchFamily="18" charset="0"/>
              </a:rPr>
            </a:br>
            <a:r>
              <a:rPr lang="en-US" sz="5300" b="1" cap="all" dirty="0">
                <a:solidFill>
                  <a:srgbClr val="FFC800"/>
                </a:solidFill>
                <a:latin typeface="Avenir Next LT Pro" panose="020B0504020202020204" pitchFamily="34" charset="0"/>
                <a:cs typeface="Times New Roman" panose="02020603050405020304" pitchFamily="18" charset="0"/>
              </a:rPr>
              <a:t>HIGH-INJURY</a:t>
            </a:r>
            <a:r>
              <a:rPr lang="en-US" sz="5300" b="1" cap="all" dirty="0">
                <a:solidFill>
                  <a:schemeClr val="bg1"/>
                </a:solidFill>
                <a:latin typeface="Avenir Next LT Pro" panose="020B0504020202020204" pitchFamily="34" charset="0"/>
                <a:cs typeface="Times New Roman" panose="02020603050405020304" pitchFamily="18" charset="0"/>
              </a:rPr>
              <a:t> </a:t>
            </a:r>
            <a:r>
              <a:rPr lang="en-US" sz="5300" b="1" cap="all" dirty="0">
                <a:solidFill>
                  <a:srgbClr val="FFC800"/>
                </a:solidFill>
                <a:latin typeface="Avenir Next LT Pro" panose="020B0504020202020204" pitchFamily="34" charset="0"/>
                <a:cs typeface="Times New Roman" panose="02020603050405020304" pitchFamily="18" charset="0"/>
              </a:rPr>
              <a:t>Network</a:t>
            </a:r>
          </a:p>
        </p:txBody>
      </p:sp>
      <p:pic>
        <p:nvPicPr>
          <p:cNvPr id="3" name="Picture 2" descr="A map of a city&#10;&#10;AI-generated content may be incorrect.">
            <a:extLst>
              <a:ext uri="{FF2B5EF4-FFF2-40B4-BE49-F238E27FC236}">
                <a16:creationId xmlns:a16="http://schemas.microsoft.com/office/drawing/2014/main" id="{95A0906D-0AAF-BADE-051A-E2B2B59062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0"/>
            <a:ext cx="5689600" cy="6874300"/>
          </a:xfrm>
          <a:prstGeom prst="rect">
            <a:avLst/>
          </a:prstGeom>
        </p:spPr>
      </p:pic>
    </p:spTree>
    <p:extLst>
      <p:ext uri="{BB962C8B-B14F-4D97-AF65-F5344CB8AC3E}">
        <p14:creationId xmlns:p14="http://schemas.microsoft.com/office/powerpoint/2010/main" val="2902260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5607-D01E-7AFC-3786-B8A2CF3B752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CA25C81-7308-09F6-230E-7899B68244E8}"/>
              </a:ext>
            </a:extLst>
          </p:cNvPr>
          <p:cNvSpPr/>
          <p:nvPr/>
        </p:nvSpPr>
        <p:spPr>
          <a:xfrm>
            <a:off x="3355848" y="0"/>
            <a:ext cx="8836152" cy="685799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8" name="Picture 7" descr="A map of a river&#10;&#10;AI-generated content may be incorrect.">
            <a:extLst>
              <a:ext uri="{FF2B5EF4-FFF2-40B4-BE49-F238E27FC236}">
                <a16:creationId xmlns:a16="http://schemas.microsoft.com/office/drawing/2014/main" id="{E070B176-49E5-57EE-31DB-3F88E125B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943" y="0"/>
            <a:ext cx="8875058" cy="6858000"/>
          </a:xfrm>
          <a:prstGeom prst="rect">
            <a:avLst/>
          </a:prstGeom>
        </p:spPr>
      </p:pic>
      <p:sp>
        <p:nvSpPr>
          <p:cNvPr id="2" name="Rectangle 1">
            <a:extLst>
              <a:ext uri="{FF2B5EF4-FFF2-40B4-BE49-F238E27FC236}">
                <a16:creationId xmlns:a16="http://schemas.microsoft.com/office/drawing/2014/main" id="{532ED73F-AE9B-3728-3CEB-266913EF4AC8}"/>
              </a:ext>
            </a:extLst>
          </p:cNvPr>
          <p:cNvSpPr/>
          <p:nvPr/>
        </p:nvSpPr>
        <p:spPr>
          <a:xfrm>
            <a:off x="0" y="0"/>
            <a:ext cx="3285487" cy="6857999"/>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6" name="Straight Connector 5">
            <a:extLst>
              <a:ext uri="{FF2B5EF4-FFF2-40B4-BE49-F238E27FC236}">
                <a16:creationId xmlns:a16="http://schemas.microsoft.com/office/drawing/2014/main" id="{75DD6D66-A11C-D25C-D8C3-E1A624950157}"/>
              </a:ext>
            </a:extLst>
          </p:cNvPr>
          <p:cNvCxnSpPr>
            <a:cxnSpLocks/>
          </p:cNvCxnSpPr>
          <p:nvPr/>
        </p:nvCxnSpPr>
        <p:spPr>
          <a:xfrm flipV="1">
            <a:off x="3320796" y="0"/>
            <a:ext cx="0" cy="6857999"/>
          </a:xfrm>
          <a:prstGeom prst="line">
            <a:avLst/>
          </a:prstGeom>
          <a:ln w="101600">
            <a:gradFill>
              <a:gsLst>
                <a:gs pos="0">
                  <a:schemeClr val="accent1">
                    <a:lumMod val="5000"/>
                    <a:lumOff val="95000"/>
                  </a:schemeClr>
                </a:gs>
                <a:gs pos="0">
                  <a:srgbClr val="0098DE"/>
                </a:gs>
                <a:gs pos="100000">
                  <a:schemeClr val="tx1"/>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3" name="标题 1">
            <a:extLst>
              <a:ext uri="{FF2B5EF4-FFF2-40B4-BE49-F238E27FC236}">
                <a16:creationId xmlns:a16="http://schemas.microsoft.com/office/drawing/2014/main" id="{C20330B5-8EE2-9209-7FBC-5BAB9AC7415F}"/>
              </a:ext>
            </a:extLst>
          </p:cNvPr>
          <p:cNvSpPr txBox="1">
            <a:spLocks/>
          </p:cNvSpPr>
          <p:nvPr/>
        </p:nvSpPr>
        <p:spPr>
          <a:xfrm>
            <a:off x="154683" y="956300"/>
            <a:ext cx="2620064" cy="2071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all" dirty="0">
                <a:solidFill>
                  <a:schemeClr val="bg1"/>
                </a:solidFill>
                <a:latin typeface="Avenir Next LT Pro" panose="020B0504020202020204" pitchFamily="34" charset="0"/>
                <a:cs typeface="Times New Roman" panose="02020603050405020304" pitchFamily="18" charset="0"/>
              </a:rPr>
              <a:t>Overall high-injury network</a:t>
            </a:r>
            <a:endParaRPr lang="en-US" sz="3200" b="1" dirty="0">
              <a:solidFill>
                <a:schemeClr val="bg1"/>
              </a:solidFill>
              <a:latin typeface="Avenir Next LT Pro" panose="020B050402020202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ECF51DA3-ABBA-346D-EAB8-7F4874ED303A}"/>
              </a:ext>
            </a:extLst>
          </p:cNvPr>
          <p:cNvGrpSpPr/>
          <p:nvPr/>
        </p:nvGrpSpPr>
        <p:grpSpPr>
          <a:xfrm>
            <a:off x="314294" y="124953"/>
            <a:ext cx="2835276" cy="708965"/>
            <a:chOff x="8140700" y="117920"/>
            <a:chExt cx="3233423" cy="808523"/>
          </a:xfrm>
        </p:grpSpPr>
        <p:pic>
          <p:nvPicPr>
            <p:cNvPr id="12" name="Picture 11" descr="A black square with a yellow logo&#10;&#10;AI-generated content may be incorrect.">
              <a:extLst>
                <a:ext uri="{FF2B5EF4-FFF2-40B4-BE49-F238E27FC236}">
                  <a16:creationId xmlns:a16="http://schemas.microsoft.com/office/drawing/2014/main" id="{69DA26CB-F934-1BDC-8917-DFB30C65A2C0}"/>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FAEED3D0-10C0-EE1D-200C-A8B20533E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5" name="Picture 14">
              <a:extLst>
                <a:ext uri="{FF2B5EF4-FFF2-40B4-BE49-F238E27FC236}">
                  <a16:creationId xmlns:a16="http://schemas.microsoft.com/office/drawing/2014/main" id="{A519EF8A-BF1C-5838-766F-22147CAB5D26}"/>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16" name="Straight Connector 15">
            <a:extLst>
              <a:ext uri="{FF2B5EF4-FFF2-40B4-BE49-F238E27FC236}">
                <a16:creationId xmlns:a16="http://schemas.microsoft.com/office/drawing/2014/main" id="{016414EF-37E7-6086-39BE-EC1817201B85}"/>
              </a:ext>
            </a:extLst>
          </p:cNvPr>
          <p:cNvCxnSpPr>
            <a:cxnSpLocks/>
          </p:cNvCxnSpPr>
          <p:nvPr/>
        </p:nvCxnSpPr>
        <p:spPr>
          <a:xfrm>
            <a:off x="3457575" y="6736082"/>
            <a:ext cx="8571865"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7" name="文本框 24">
            <a:extLst>
              <a:ext uri="{FF2B5EF4-FFF2-40B4-BE49-F238E27FC236}">
                <a16:creationId xmlns:a16="http://schemas.microsoft.com/office/drawing/2014/main" id="{C032D419-009B-3498-1064-CDED7A9948CF}"/>
              </a:ext>
            </a:extLst>
          </p:cNvPr>
          <p:cNvSpPr txBox="1"/>
          <p:nvPr/>
        </p:nvSpPr>
        <p:spPr>
          <a:xfrm>
            <a:off x="-225242" y="2777870"/>
            <a:ext cx="3780787" cy="830997"/>
          </a:xfrm>
          <a:prstGeom prst="rect">
            <a:avLst/>
          </a:prstGeom>
          <a:noFill/>
        </p:spPr>
        <p:txBody>
          <a:bodyPr wrap="square">
            <a:spAutoFit/>
          </a:bodyPr>
          <a:lstStyle/>
          <a:p>
            <a:pPr marL="720090" indent="-457200">
              <a:buFont typeface="Arial" panose="020B0604020202020204" pitchFamily="34" charset="0"/>
              <a:buChar char="•"/>
            </a:pPr>
            <a:r>
              <a:rPr lang="en-US" sz="2400" b="1" dirty="0">
                <a:solidFill>
                  <a:srgbClr val="FFC800"/>
                </a:solidFill>
                <a:latin typeface="Avenir Next LT Pro" panose="020B0504020202020204" pitchFamily="34" charset="0"/>
                <a:cs typeface="Times New Roman" panose="02020603050405020304" pitchFamily="18" charset="0"/>
              </a:rPr>
              <a:t>108 corridors</a:t>
            </a:r>
          </a:p>
          <a:p>
            <a:pPr marL="720090" indent="-457200">
              <a:buFont typeface="Arial" panose="020B0604020202020204" pitchFamily="34" charset="0"/>
              <a:buChar char="•"/>
            </a:pPr>
            <a:r>
              <a:rPr lang="en-US" sz="2400" b="1" dirty="0">
                <a:solidFill>
                  <a:srgbClr val="FFC800"/>
                </a:solidFill>
                <a:latin typeface="Avenir Next LT Pro" panose="020B0504020202020204" pitchFamily="34" charset="0"/>
                <a:cs typeface="Times New Roman" panose="02020603050405020304" pitchFamily="18" charset="0"/>
              </a:rPr>
              <a:t>70 intersections</a:t>
            </a:r>
          </a:p>
        </p:txBody>
      </p:sp>
      <mc:AlternateContent xmlns:mc="http://schemas.openxmlformats.org/markup-compatibility/2006" xmlns:a14="http://schemas.microsoft.com/office/drawing/2010/main">
        <mc:Choice Requires="a14">
          <p:sp>
            <p:nvSpPr>
              <p:cNvPr id="9" name="文本框 24">
                <a:extLst>
                  <a:ext uri="{FF2B5EF4-FFF2-40B4-BE49-F238E27FC236}">
                    <a16:creationId xmlns:a16="http://schemas.microsoft.com/office/drawing/2014/main" id="{15D84884-271C-E218-55AA-88D2942A9719}"/>
                  </a:ext>
                </a:extLst>
              </p:cNvPr>
              <p:cNvSpPr txBox="1"/>
              <p:nvPr/>
            </p:nvSpPr>
            <p:spPr>
              <a:xfrm>
                <a:off x="154683" y="3864424"/>
                <a:ext cx="3780787" cy="1384995"/>
              </a:xfrm>
              <a:prstGeom prst="rect">
                <a:avLst/>
              </a:prstGeom>
              <a:solidFill>
                <a:srgbClr val="F2F2F2"/>
              </a:solidFill>
              <a:ln w="38100">
                <a:solidFill>
                  <a:schemeClr val="accent1"/>
                </a:solidFill>
              </a:ln>
            </p:spPr>
            <p:txBody>
              <a:bodyPr wrap="square">
                <a:spAutoFit/>
              </a:bodyPr>
              <a:lstStyle/>
              <a:p>
                <a:pPr marL="233363"/>
                <a:r>
                  <a:rPr lang="en-US" sz="2000" b="1" u="sng" dirty="0">
                    <a:solidFill>
                      <a:srgbClr val="0070C0"/>
                    </a:solidFill>
                    <a:latin typeface="Avenir Next LT Pro" panose="020B0504020202020204" pitchFamily="34" charset="0"/>
                    <a:cs typeface="Times New Roman" panose="02020603050405020304" pitchFamily="18" charset="0"/>
                  </a:rPr>
                  <a:t>Selection Criteria:</a:t>
                </a:r>
              </a:p>
              <a:p>
                <a:pPr marL="604838" indent="-257175">
                  <a:buFont typeface="Wingdings" panose="05000000000000000000" pitchFamily="2" charset="2"/>
                  <a:buChar char="§"/>
                </a:pPr>
                <a:r>
                  <a:rPr lang="en-US" sz="1600" b="1" dirty="0">
                    <a:solidFill>
                      <a:srgbClr val="0070C0"/>
                    </a:solidFill>
                    <a:latin typeface="Avenir Next LT Pro" panose="020B0504020202020204" pitchFamily="34" charset="0"/>
                    <a:cs typeface="Times New Roman" panose="02020603050405020304" pitchFamily="18" charset="0"/>
                  </a:rPr>
                  <a:t>Corridor-</a:t>
                </a:r>
              </a:p>
              <a:p>
                <a:pPr marL="739775" lvl="1" indent="-168275">
                  <a:buFont typeface="Arial" panose="020B0604020202020204" pitchFamily="34" charset="0"/>
                  <a:buChar char="•"/>
                </a:pPr>
                <a:r>
                  <a:rPr lang="en-US" sz="1600" b="1" dirty="0">
                    <a:solidFill>
                      <a:srgbClr val="0070C0"/>
                    </a:solidFill>
                    <a:latin typeface="Avenir Next LT Pro" panose="020B0504020202020204" pitchFamily="34" charset="0"/>
                    <a:cs typeface="Times New Roman" panose="02020603050405020304" pitchFamily="18" charset="0"/>
                  </a:rPr>
                  <a:t>KA frequency</a:t>
                </a:r>
                <a14:m>
                  <m:oMath xmlns:m="http://schemas.openxmlformats.org/officeDocument/2006/math">
                    <m:r>
                      <a:rPr lang="en-US" sz="1600" b="1">
                        <a:solidFill>
                          <a:srgbClr val="0070C0"/>
                        </a:solidFill>
                        <a:latin typeface="Cambria Math" panose="02040503050406030204" pitchFamily="18" charset="0"/>
                        <a:cs typeface="Times New Roman" panose="02020603050405020304" pitchFamily="18" charset="0"/>
                      </a:rPr>
                      <m:t>≥</m:t>
                    </m:r>
                    <m:r>
                      <a:rPr lang="en-US" sz="1600" b="1">
                        <a:solidFill>
                          <a:srgbClr val="0070C0"/>
                        </a:solidFill>
                        <a:latin typeface="Cambria Math" panose="02040503050406030204" pitchFamily="18" charset="0"/>
                        <a:cs typeface="Times New Roman" panose="02020603050405020304" pitchFamily="18" charset="0"/>
                      </a:rPr>
                      <m:t>𝟓</m:t>
                    </m:r>
                    <m:r>
                      <a:rPr lang="en-US" sz="1600" b="1">
                        <a:solidFill>
                          <a:srgbClr val="0070C0"/>
                        </a:solidFill>
                        <a:latin typeface="Cambria Math" panose="02040503050406030204" pitchFamily="18" charset="0"/>
                        <a:cs typeface="Times New Roman" panose="02020603050405020304" pitchFamily="18" charset="0"/>
                      </a:rPr>
                      <m:t> </m:t>
                    </m:r>
                  </m:oMath>
                </a14:m>
                <a:r>
                  <a:rPr lang="en-US" sz="1600" b="1" dirty="0">
                    <a:solidFill>
                      <a:srgbClr val="0070C0"/>
                    </a:solidFill>
                    <a:latin typeface="Avenir Next LT Pro" panose="020B0504020202020204" pitchFamily="34" charset="0"/>
                    <a:cs typeface="Times New Roman" panose="02020603050405020304" pitchFamily="18" charset="0"/>
                  </a:rPr>
                  <a:t>in 5 years  </a:t>
                </a:r>
              </a:p>
              <a:p>
                <a:pPr marL="739775" lvl="1" indent="-168275">
                  <a:buFont typeface="Arial" panose="020B0604020202020204" pitchFamily="34" charset="0"/>
                  <a:buChar char="•"/>
                </a:pPr>
                <a:r>
                  <a:rPr lang="en-US" sz="1600" b="1" dirty="0">
                    <a:solidFill>
                      <a:srgbClr val="0070C0"/>
                    </a:solidFill>
                    <a:latin typeface="Avenir Next LT Pro" panose="020B0504020202020204" pitchFamily="34" charset="0"/>
                    <a:cs typeface="Times New Roman" panose="02020603050405020304" pitchFamily="18" charset="0"/>
                  </a:rPr>
                  <a:t>Ranked based on per mile EPDO </a:t>
                </a:r>
              </a:p>
            </p:txBody>
          </p:sp>
        </mc:Choice>
        <mc:Fallback xmlns="">
          <p:sp>
            <p:nvSpPr>
              <p:cNvPr id="9" name="文本框 24">
                <a:extLst>
                  <a:ext uri="{FF2B5EF4-FFF2-40B4-BE49-F238E27FC236}">
                    <a16:creationId xmlns:a16="http://schemas.microsoft.com/office/drawing/2014/main" id="{15D84884-271C-E218-55AA-88D2942A9719}"/>
                  </a:ext>
                </a:extLst>
              </p:cNvPr>
              <p:cNvSpPr txBox="1">
                <a:spLocks noRot="1" noChangeAspect="1" noMove="1" noResize="1" noEditPoints="1" noAdjustHandles="1" noChangeArrowheads="1" noChangeShapeType="1" noTextEdit="1"/>
              </p:cNvSpPr>
              <p:nvPr/>
            </p:nvSpPr>
            <p:spPr>
              <a:xfrm>
                <a:off x="154683" y="3864424"/>
                <a:ext cx="3780787" cy="1384995"/>
              </a:xfrm>
              <a:prstGeom prst="rect">
                <a:avLst/>
              </a:prstGeom>
              <a:blipFill>
                <a:blip r:embed="rId7"/>
                <a:stretch>
                  <a:fillRect t="-858" b="-3433"/>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0561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FA2C-041E-FEAD-49E4-43B10B5A2216}"/>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21EED14-A716-08C6-91C2-25F5FC328FDE}"/>
              </a:ext>
            </a:extLst>
          </p:cNvPr>
          <p:cNvSpPr/>
          <p:nvPr/>
        </p:nvSpPr>
        <p:spPr>
          <a:xfrm>
            <a:off x="104774" y="1069747"/>
            <a:ext cx="11982451" cy="5242047"/>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0FBA8EDE-3424-335E-BD30-70324F5E8943}"/>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3D6B4FBE-7582-0934-4E9A-9493C6EC33B1}"/>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8F1F7103-B7AF-6713-1C9F-3D1111E47550}"/>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E91085C9-CF1E-2156-18DB-9E014050F3D0}"/>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72E8A12-CD01-FB32-6386-7EAE09A80551}"/>
              </a:ext>
            </a:extLst>
          </p:cNvPr>
          <p:cNvSpPr txBox="1">
            <a:spLocks/>
          </p:cNvSpPr>
          <p:nvPr/>
        </p:nvSpPr>
        <p:spPr>
          <a:xfrm>
            <a:off x="104774" y="214572"/>
            <a:ext cx="10067925" cy="523220"/>
          </a:xfrm>
          <a:prstGeom prst="rect">
            <a:avLst/>
          </a:prstGeom>
          <a:noFill/>
        </p:spPr>
        <p:txBody>
          <a:bodyPr wrap="square" rtlCol="0">
            <a:spAutoFit/>
          </a:bodyPr>
          <a:lstStyle/>
          <a:p>
            <a:r>
              <a:rPr lang="en-US" altLang="zh-CN" sz="2800" b="1" cap="all" dirty="0">
                <a:solidFill>
                  <a:schemeClr val="bg1"/>
                </a:solidFill>
                <a:latin typeface="Avenir Next LT Pro" panose="020B0504020202020204" pitchFamily="34" charset="0"/>
                <a:cs typeface="Times New Roman" panose="02020603050405020304" pitchFamily="18" charset="0"/>
              </a:rPr>
              <a:t>High Injury Network: crash Severity Factor</a:t>
            </a:r>
            <a:endParaRPr lang="ta-IN" sz="2800" b="1" dirty="0">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0A9D6897-8838-78D2-AA8D-F7A3130D766D}"/>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B76F3DA-716C-EA3A-62FF-142793AEEBDE}"/>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BD7562E4-057F-CA59-9633-611C947BA76E}"/>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B37F276F-2AF6-4A2B-2E7A-DA8CE75F9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CCCF2BC3-A33C-11E0-1991-5F9AD012BE3F}"/>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21" name="TextBox 20">
            <a:extLst>
              <a:ext uri="{FF2B5EF4-FFF2-40B4-BE49-F238E27FC236}">
                <a16:creationId xmlns:a16="http://schemas.microsoft.com/office/drawing/2014/main" id="{16EF3236-9385-B8D2-FA27-964DE6D13ECA}"/>
              </a:ext>
            </a:extLst>
          </p:cNvPr>
          <p:cNvSpPr txBox="1"/>
          <p:nvPr/>
        </p:nvSpPr>
        <p:spPr>
          <a:xfrm>
            <a:off x="190498" y="6022707"/>
            <a:ext cx="11753851" cy="261610"/>
          </a:xfrm>
          <a:prstGeom prst="rect">
            <a:avLst/>
          </a:prstGeom>
          <a:noFill/>
        </p:spPr>
        <p:txBody>
          <a:bodyPr wrap="square">
            <a:spAutoFit/>
          </a:bodyPr>
          <a:lstStyle/>
          <a:p>
            <a:r>
              <a:rPr lang="en-US" sz="1100" b="1" i="1" dirty="0">
                <a:latin typeface="Times New Roman" panose="02020603050405020304" pitchFamily="18" charset="0"/>
                <a:cs typeface="Times New Roman" panose="02020603050405020304" pitchFamily="18" charset="0"/>
              </a:rPr>
              <a:t>Source: Florida Department of Transportation State Safety Office’s Crash Analysis Reporting (CARS) System, analysis years 2015 through 2019. Published by FDOT State Safety Office on 2/23/2022.</a:t>
            </a:r>
          </a:p>
        </p:txBody>
      </p:sp>
      <p:sp>
        <p:nvSpPr>
          <p:cNvPr id="3" name="TextBox 2">
            <a:extLst>
              <a:ext uri="{FF2B5EF4-FFF2-40B4-BE49-F238E27FC236}">
                <a16:creationId xmlns:a16="http://schemas.microsoft.com/office/drawing/2014/main" id="{6AE0747E-1E89-13A0-D492-2A431E643819}"/>
              </a:ext>
            </a:extLst>
          </p:cNvPr>
          <p:cNvSpPr txBox="1"/>
          <p:nvPr/>
        </p:nvSpPr>
        <p:spPr>
          <a:xfrm>
            <a:off x="190499" y="1145605"/>
            <a:ext cx="11753851" cy="677108"/>
          </a:xfrm>
          <a:prstGeom prst="rect">
            <a:avLst/>
          </a:prstGeom>
          <a:noFill/>
        </p:spPr>
        <p:txBody>
          <a:bodyPr wrap="square" rtlCol="0">
            <a:spAutoFit/>
          </a:bodyPr>
          <a:lstStyle/>
          <a:p>
            <a:r>
              <a:rPr lang="en-US" sz="1900" dirty="0">
                <a:latin typeface="Montserrat SemiBold" panose="00000700000000000000" pitchFamily="2" charset="0"/>
              </a:rPr>
              <a:t>Each crash is then weighted based on </a:t>
            </a:r>
            <a:r>
              <a:rPr lang="en-US" sz="1900" b="1" dirty="0">
                <a:latin typeface="Montserrat SemiBold" panose="00000700000000000000" pitchFamily="2" charset="0"/>
              </a:rPr>
              <a:t>Estimated Property Damage Only (EPDO) Factor</a:t>
            </a:r>
          </a:p>
          <a:p>
            <a:endParaRPr lang="ta-IN" sz="1900" b="1">
              <a:latin typeface="Montserrat SemiBold" panose="00000700000000000000" pitchFamily="2" charset="0"/>
            </a:endParaRPr>
          </a:p>
        </p:txBody>
      </p:sp>
      <p:graphicFrame>
        <p:nvGraphicFramePr>
          <p:cNvPr id="9" name="Table 8">
            <a:extLst>
              <a:ext uri="{FF2B5EF4-FFF2-40B4-BE49-F238E27FC236}">
                <a16:creationId xmlns:a16="http://schemas.microsoft.com/office/drawing/2014/main" id="{D9A22075-1672-E6D8-CCEC-701B06D883B7}"/>
              </a:ext>
            </a:extLst>
          </p:cNvPr>
          <p:cNvGraphicFramePr>
            <a:graphicFrameLocks noGrp="1"/>
          </p:cNvGraphicFramePr>
          <p:nvPr>
            <p:extLst>
              <p:ext uri="{D42A27DB-BD31-4B8C-83A1-F6EECF244321}">
                <p14:modId xmlns:p14="http://schemas.microsoft.com/office/powerpoint/2010/main" val="320119142"/>
              </p:ext>
            </p:extLst>
          </p:nvPr>
        </p:nvGraphicFramePr>
        <p:xfrm>
          <a:off x="247650" y="1514475"/>
          <a:ext cx="11696699" cy="4470858"/>
        </p:xfrm>
        <a:graphic>
          <a:graphicData uri="http://schemas.openxmlformats.org/drawingml/2006/table">
            <a:tbl>
              <a:tblPr firstRow="1" firstCol="1" bandRow="1">
                <a:tableStyleId>{5C22544A-7EE6-4342-B048-85BDC9FD1C3A}</a:tableStyleId>
              </a:tblPr>
              <a:tblGrid>
                <a:gridCol w="3880304">
                  <a:extLst>
                    <a:ext uri="{9D8B030D-6E8A-4147-A177-3AD203B41FA5}">
                      <a16:colId xmlns:a16="http://schemas.microsoft.com/office/drawing/2014/main" val="3365133580"/>
                    </a:ext>
                  </a:extLst>
                </a:gridCol>
                <a:gridCol w="3929603">
                  <a:extLst>
                    <a:ext uri="{9D8B030D-6E8A-4147-A177-3AD203B41FA5}">
                      <a16:colId xmlns:a16="http://schemas.microsoft.com/office/drawing/2014/main" val="1546123275"/>
                    </a:ext>
                  </a:extLst>
                </a:gridCol>
                <a:gridCol w="3886792">
                  <a:extLst>
                    <a:ext uri="{9D8B030D-6E8A-4147-A177-3AD203B41FA5}">
                      <a16:colId xmlns:a16="http://schemas.microsoft.com/office/drawing/2014/main" val="2620722969"/>
                    </a:ext>
                  </a:extLst>
                </a:gridCol>
              </a:tblGrid>
              <a:tr h="745143">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Crash Severity</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800"/>
                    </a:solidFill>
                  </a:tcPr>
                </a:tc>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Comprehensive Crash Cost</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800"/>
                    </a:solidFill>
                  </a:tcPr>
                </a:tc>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Crash Weighting Factor</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800"/>
                    </a:solidFill>
                  </a:tcPr>
                </a:tc>
                <a:extLst>
                  <a:ext uri="{0D108BD9-81ED-4DB2-BD59-A6C34878D82A}">
                    <a16:rowId xmlns:a16="http://schemas.microsoft.com/office/drawing/2014/main" val="278013832"/>
                  </a:ext>
                </a:extLst>
              </a:tr>
              <a:tr h="745143">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Fatal (K)</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800"/>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$10,890,000</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AE082"/>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1414</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AE082"/>
                    </a:solidFill>
                  </a:tcPr>
                </a:tc>
                <a:extLst>
                  <a:ext uri="{0D108BD9-81ED-4DB2-BD59-A6C34878D82A}">
                    <a16:rowId xmlns:a16="http://schemas.microsoft.com/office/drawing/2014/main" val="148329409"/>
                  </a:ext>
                </a:extLst>
              </a:tr>
              <a:tr h="745143">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Severe Injury (A)</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800"/>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$888,030</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2CB"/>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115 </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2CB"/>
                    </a:solidFill>
                  </a:tcPr>
                </a:tc>
                <a:extLst>
                  <a:ext uri="{0D108BD9-81ED-4DB2-BD59-A6C34878D82A}">
                    <a16:rowId xmlns:a16="http://schemas.microsoft.com/office/drawing/2014/main" val="4200452597"/>
                  </a:ext>
                </a:extLst>
              </a:tr>
              <a:tr h="745143">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Moderate Injury (B)</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800"/>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$180,180</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AE082"/>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23</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AE082"/>
                    </a:solidFill>
                  </a:tcPr>
                </a:tc>
                <a:extLst>
                  <a:ext uri="{0D108BD9-81ED-4DB2-BD59-A6C34878D82A}">
                    <a16:rowId xmlns:a16="http://schemas.microsoft.com/office/drawing/2014/main" val="2887770019"/>
                  </a:ext>
                </a:extLst>
              </a:tr>
              <a:tr h="745143">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Minor Injury (C)</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800"/>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$103,950</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2CB"/>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14</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2CB"/>
                    </a:solidFill>
                  </a:tcPr>
                </a:tc>
                <a:extLst>
                  <a:ext uri="{0D108BD9-81ED-4DB2-BD59-A6C34878D82A}">
                    <a16:rowId xmlns:a16="http://schemas.microsoft.com/office/drawing/2014/main" val="3057937339"/>
                  </a:ext>
                </a:extLst>
              </a:tr>
              <a:tr h="745143">
                <a:tc>
                  <a:txBody>
                    <a:bodyPr/>
                    <a:lstStyle/>
                    <a:p>
                      <a:pPr marL="0" marR="0" algn="just">
                        <a:lnSpc>
                          <a:spcPct val="150000"/>
                        </a:lnSpc>
                        <a:buNone/>
                      </a:pPr>
                      <a:r>
                        <a:rPr lang="en-US" sz="2000" dirty="0">
                          <a:solidFill>
                            <a:schemeClr val="tx1"/>
                          </a:solidFill>
                          <a:effectLst/>
                          <a:latin typeface="Avenir Next LT Pro" panose="020B0504020202020204" pitchFamily="34" charset="0"/>
                          <a:cs typeface="Times New Roman" panose="02020603050405020304" pitchFamily="18" charset="0"/>
                        </a:rPr>
                        <a:t>Property Damage Only (O)</a:t>
                      </a:r>
                      <a:endParaRPr lang="en-US" sz="2000" dirty="0">
                        <a:solidFill>
                          <a:schemeClr val="tx1"/>
                        </a:solidFill>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800"/>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$7,700</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AE082"/>
                    </a:solidFill>
                  </a:tcPr>
                </a:tc>
                <a:tc>
                  <a:txBody>
                    <a:bodyPr/>
                    <a:lstStyle/>
                    <a:p>
                      <a:pPr marL="0" marR="0" algn="ctr">
                        <a:lnSpc>
                          <a:spcPct val="150000"/>
                        </a:lnSpc>
                        <a:buNone/>
                      </a:pPr>
                      <a:r>
                        <a:rPr lang="en-US" sz="2000" dirty="0">
                          <a:effectLst/>
                          <a:latin typeface="Avenir Next LT Pro" panose="020B0504020202020204" pitchFamily="34" charset="0"/>
                          <a:cs typeface="Times New Roman" panose="02020603050405020304" pitchFamily="18" charset="0"/>
                        </a:rPr>
                        <a:t>1</a:t>
                      </a:r>
                      <a:endParaRPr lang="en-US" sz="2000" dirty="0">
                        <a:effectLst/>
                        <a:latin typeface="Avenir Next LT Pro" panose="020B05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AE082"/>
                    </a:solidFill>
                  </a:tcPr>
                </a:tc>
                <a:extLst>
                  <a:ext uri="{0D108BD9-81ED-4DB2-BD59-A6C34878D82A}">
                    <a16:rowId xmlns:a16="http://schemas.microsoft.com/office/drawing/2014/main" val="862174530"/>
                  </a:ext>
                </a:extLst>
              </a:tr>
            </a:tbl>
          </a:graphicData>
        </a:graphic>
      </p:graphicFrame>
      <p:sp>
        <p:nvSpPr>
          <p:cNvPr id="4" name="TextBox 3">
            <a:extLst>
              <a:ext uri="{FF2B5EF4-FFF2-40B4-BE49-F238E27FC236}">
                <a16:creationId xmlns:a16="http://schemas.microsoft.com/office/drawing/2014/main" id="{BD8A5D91-A92F-6EEC-6290-765BEDFFE8B9}"/>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405441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057D9-0C35-AD46-BE5F-698228E5DCB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DB5F67-6910-0A8F-7163-565A328F5EC8}"/>
              </a:ext>
            </a:extLst>
          </p:cNvPr>
          <p:cNvSpPr/>
          <p:nvPr/>
        </p:nvSpPr>
        <p:spPr>
          <a:xfrm>
            <a:off x="-1" y="6396334"/>
            <a:ext cx="12191999"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4" name="Rectangle 3">
            <a:extLst>
              <a:ext uri="{FF2B5EF4-FFF2-40B4-BE49-F238E27FC236}">
                <a16:creationId xmlns:a16="http://schemas.microsoft.com/office/drawing/2014/main" id="{0BCF3EE2-31FD-01DC-2499-D87CC886A531}"/>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5" name="Picture 4">
            <a:extLst>
              <a:ext uri="{FF2B5EF4-FFF2-40B4-BE49-F238E27FC236}">
                <a16:creationId xmlns:a16="http://schemas.microsoft.com/office/drawing/2014/main" id="{D7955FD7-902C-CCD3-2145-5F9BCFF043BB}"/>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9" name="TextBox 8">
            <a:extLst>
              <a:ext uri="{FF2B5EF4-FFF2-40B4-BE49-F238E27FC236}">
                <a16:creationId xmlns:a16="http://schemas.microsoft.com/office/drawing/2014/main" id="{D4059064-52FE-9CAA-6A65-431E6419F5FF}"/>
              </a:ext>
            </a:extLst>
          </p:cNvPr>
          <p:cNvSpPr txBox="1">
            <a:spLocks/>
          </p:cNvSpPr>
          <p:nvPr/>
        </p:nvSpPr>
        <p:spPr>
          <a:xfrm>
            <a:off x="104775" y="214572"/>
            <a:ext cx="9070918"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High Injury Network: MPO REGION</a:t>
            </a:r>
            <a:endParaRPr lang="ta-IN" sz="3000" b="1">
              <a:solidFill>
                <a:schemeClr val="bg1"/>
              </a:solidFill>
              <a:latin typeface="Montserrat SemiBold" panose="00000700000000000000" pitchFamily="2" charset="0"/>
            </a:endParaRPr>
          </a:p>
        </p:txBody>
      </p:sp>
      <p:cxnSp>
        <p:nvCxnSpPr>
          <p:cNvPr id="10" name="Straight Connector 9">
            <a:extLst>
              <a:ext uri="{FF2B5EF4-FFF2-40B4-BE49-F238E27FC236}">
                <a16:creationId xmlns:a16="http://schemas.microsoft.com/office/drawing/2014/main" id="{36B8734F-098C-4F9C-088B-5537C151187A}"/>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D0B8ECD-05C0-5054-4E6F-4A25CA66BD78}"/>
              </a:ext>
            </a:extLst>
          </p:cNvPr>
          <p:cNvGrpSpPr/>
          <p:nvPr/>
        </p:nvGrpSpPr>
        <p:grpSpPr>
          <a:xfrm>
            <a:off x="9251950" y="118029"/>
            <a:ext cx="2835276" cy="708965"/>
            <a:chOff x="8140700" y="117920"/>
            <a:chExt cx="3233423" cy="808523"/>
          </a:xfrm>
        </p:grpSpPr>
        <p:pic>
          <p:nvPicPr>
            <p:cNvPr id="12" name="Picture 11" descr="A black square with a yellow logo&#10;&#10;AI-generated content may be incorrect.">
              <a:extLst>
                <a:ext uri="{FF2B5EF4-FFF2-40B4-BE49-F238E27FC236}">
                  <a16:creationId xmlns:a16="http://schemas.microsoft.com/office/drawing/2014/main" id="{504F25C9-75E1-5FB0-7021-7DEDCEDEA9E3}"/>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3" name="Picture 12" descr="A black and white logo with yellow sun and blue waves&#10;&#10;AI-generated content may be incorrect.">
              <a:extLst>
                <a:ext uri="{FF2B5EF4-FFF2-40B4-BE49-F238E27FC236}">
                  <a16:creationId xmlns:a16="http://schemas.microsoft.com/office/drawing/2014/main" id="{91141964-5CE0-F3E4-ACD3-A71DFFD2C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4" name="Picture 13">
              <a:extLst>
                <a:ext uri="{FF2B5EF4-FFF2-40B4-BE49-F238E27FC236}">
                  <a16:creationId xmlns:a16="http://schemas.microsoft.com/office/drawing/2014/main" id="{AB31F2A4-7D0F-E801-3306-4EBB51185017}"/>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18" name="Straight Connector 17">
            <a:extLst>
              <a:ext uri="{FF2B5EF4-FFF2-40B4-BE49-F238E27FC236}">
                <a16:creationId xmlns:a16="http://schemas.microsoft.com/office/drawing/2014/main" id="{3D66D22F-7E61-1EE5-CC99-501890080EF8}"/>
              </a:ext>
            </a:extLst>
          </p:cNvPr>
          <p:cNvCxnSpPr>
            <a:cxnSpLocks/>
          </p:cNvCxnSpPr>
          <p:nvPr/>
        </p:nvCxnSpPr>
        <p:spPr>
          <a:xfrm>
            <a:off x="190500" y="6736082"/>
            <a:ext cx="434340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4F10C313-EB96-FCF6-28C1-C4BB137BE866}"/>
              </a:ext>
            </a:extLst>
          </p:cNvPr>
          <p:cNvSpPr/>
          <p:nvPr/>
        </p:nvSpPr>
        <p:spPr>
          <a:xfrm>
            <a:off x="190500" y="1069747"/>
            <a:ext cx="3962400"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3" name="TextBox 22">
            <a:extLst>
              <a:ext uri="{FF2B5EF4-FFF2-40B4-BE49-F238E27FC236}">
                <a16:creationId xmlns:a16="http://schemas.microsoft.com/office/drawing/2014/main" id="{786F0071-43E3-10FB-E229-DC7DB85AF99B}"/>
              </a:ext>
            </a:extLst>
          </p:cNvPr>
          <p:cNvSpPr txBox="1"/>
          <p:nvPr/>
        </p:nvSpPr>
        <p:spPr>
          <a:xfrm>
            <a:off x="215900" y="1145810"/>
            <a:ext cx="3668168" cy="461665"/>
          </a:xfrm>
          <a:prstGeom prst="rect">
            <a:avLst/>
          </a:prstGeom>
          <a:noFill/>
        </p:spPr>
        <p:txBody>
          <a:bodyPr wrap="square" rtlCol="0">
            <a:spAutoFit/>
          </a:bodyPr>
          <a:lstStyle/>
          <a:p>
            <a:r>
              <a:rPr lang="en-US" sz="2400" b="1" dirty="0">
                <a:latin typeface="Montserrat SemiBold" panose="00000700000000000000" pitchFamily="2" charset="0"/>
              </a:rPr>
              <a:t>Key Takeaways</a:t>
            </a:r>
            <a:endParaRPr lang="ta-IN" sz="2400" b="1">
              <a:latin typeface="Montserrat SemiBold" panose="00000700000000000000" pitchFamily="2" charset="0"/>
            </a:endParaRPr>
          </a:p>
        </p:txBody>
      </p:sp>
      <p:pic>
        <p:nvPicPr>
          <p:cNvPr id="2" name="Picture 1" descr="A map of a river&#10;&#10;AI-generated content may be incorrect.">
            <a:extLst>
              <a:ext uri="{FF2B5EF4-FFF2-40B4-BE49-F238E27FC236}">
                <a16:creationId xmlns:a16="http://schemas.microsoft.com/office/drawing/2014/main" id="{ACB3F636-D56E-F7D7-60A2-6EF5EB833BFA}"/>
              </a:ext>
            </a:extLst>
          </p:cNvPr>
          <p:cNvPicPr>
            <a:picLocks noChangeAspect="1"/>
          </p:cNvPicPr>
          <p:nvPr/>
        </p:nvPicPr>
        <p:blipFill>
          <a:blip r:embed="rId7">
            <a:extLst>
              <a:ext uri="{28A0092B-C50C-407E-A947-70E740481C1C}">
                <a14:useLocalDpi xmlns:a14="http://schemas.microsoft.com/office/drawing/2010/main" val="0"/>
              </a:ext>
            </a:extLst>
          </a:blip>
          <a:srcRect l="8449" t="5179" r="1224" b="873"/>
          <a:stretch>
            <a:fillRect/>
          </a:stretch>
        </p:blipFill>
        <p:spPr>
          <a:xfrm>
            <a:off x="4358232" y="1069747"/>
            <a:ext cx="7728994" cy="5201555"/>
          </a:xfrm>
          <a:prstGeom prst="rect">
            <a:avLst/>
          </a:prstGeom>
        </p:spPr>
      </p:pic>
      <p:sp>
        <p:nvSpPr>
          <p:cNvPr id="3" name="TextBox 2">
            <a:extLst>
              <a:ext uri="{FF2B5EF4-FFF2-40B4-BE49-F238E27FC236}">
                <a16:creationId xmlns:a16="http://schemas.microsoft.com/office/drawing/2014/main" id="{AFEE7242-B29E-2FA5-E436-5684448A1B5E}"/>
              </a:ext>
            </a:extLst>
          </p:cNvPr>
          <p:cNvSpPr txBox="1"/>
          <p:nvPr/>
        </p:nvSpPr>
        <p:spPr>
          <a:xfrm>
            <a:off x="205014" y="1582178"/>
            <a:ext cx="3937000" cy="5078313"/>
          </a:xfrm>
          <a:prstGeom prst="rect">
            <a:avLst/>
          </a:prstGeom>
          <a:noFill/>
        </p:spPr>
        <p:txBody>
          <a:bodyPr wrap="square" rtlCol="0">
            <a:spAutoFit/>
          </a:bodyPr>
          <a:lstStyle/>
          <a:p>
            <a:pPr marL="288925" indent="-285750">
              <a:buFont typeface="Wingdings" panose="05000000000000000000" pitchFamily="2" charset="2"/>
              <a:buChar char="§"/>
            </a:pPr>
            <a:r>
              <a:rPr lang="en-US" dirty="0">
                <a:latin typeface="Montserrat regular" panose="00000500000000000000" pitchFamily="2" charset="0"/>
                <a:ea typeface="Tahoma" panose="020B0604030504040204" pitchFamily="34" charset="0"/>
                <a:cs typeface="Tahoma" panose="020B0604030504040204" pitchFamily="34" charset="0"/>
              </a:rPr>
              <a:t>Total of </a:t>
            </a:r>
            <a:r>
              <a:rPr lang="en-US"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108</a:t>
            </a:r>
            <a:r>
              <a:rPr lang="en-US" dirty="0">
                <a:latin typeface="Montserrat regular" panose="00000500000000000000" pitchFamily="2" charset="0"/>
                <a:ea typeface="Tahoma" panose="020B0604030504040204" pitchFamily="34" charset="0"/>
                <a:cs typeface="Tahoma" panose="020B0604030504040204" pitchFamily="34" charset="0"/>
              </a:rPr>
              <a:t> corridors </a:t>
            </a:r>
          </a:p>
          <a:p>
            <a:pPr marL="288925" indent="-285750">
              <a:buFont typeface="Wingdings" panose="05000000000000000000" pitchFamily="2" charset="2"/>
              <a:buChar char="§"/>
            </a:pPr>
            <a:r>
              <a:rPr lang="en-US" dirty="0">
                <a:latin typeface="Montserrat regular" panose="00000500000000000000" pitchFamily="2" charset="0"/>
                <a:ea typeface="Tahoma" panose="020B0604030504040204" pitchFamily="34" charset="0"/>
                <a:cs typeface="Tahoma" panose="020B0604030504040204" pitchFamily="34" charset="0"/>
              </a:rPr>
              <a:t>Lake County: </a:t>
            </a:r>
            <a:r>
              <a:rPr lang="en-US"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59</a:t>
            </a:r>
            <a:r>
              <a:rPr lang="en-US" dirty="0">
                <a:latin typeface="Montserrat regular" panose="00000500000000000000" pitchFamily="2" charset="0"/>
                <a:ea typeface="Tahoma" panose="020B0604030504040204" pitchFamily="34" charset="0"/>
                <a:cs typeface="Tahoma" panose="020B0604030504040204" pitchFamily="34" charset="0"/>
              </a:rPr>
              <a:t> corridors accounting for 633 KA crashes</a:t>
            </a:r>
            <a:r>
              <a:rPr lang="en-US"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 </a:t>
            </a:r>
            <a:r>
              <a:rPr lang="en-US" dirty="0">
                <a:latin typeface="Montserrat regular" panose="00000500000000000000" pitchFamily="2" charset="0"/>
                <a:ea typeface="Tahoma" panose="020B0604030504040204" pitchFamily="34" charset="0"/>
                <a:cs typeface="Tahoma" panose="020B0604030504040204" pitchFamily="34" charset="0"/>
              </a:rPr>
              <a:t>within 99 miles </a:t>
            </a:r>
          </a:p>
          <a:p>
            <a:pPr marL="288925" indent="-285750">
              <a:buFont typeface="Wingdings" panose="05000000000000000000" pitchFamily="2" charset="2"/>
              <a:buChar char="§"/>
            </a:pPr>
            <a:r>
              <a:rPr lang="en-US" dirty="0">
                <a:latin typeface="Montserrat regular" panose="00000500000000000000" pitchFamily="2" charset="0"/>
                <a:ea typeface="Tahoma" panose="020B0604030504040204" pitchFamily="34" charset="0"/>
                <a:cs typeface="Tahoma" panose="020B0604030504040204" pitchFamily="34" charset="0"/>
              </a:rPr>
              <a:t>Sumter County: </a:t>
            </a:r>
            <a:r>
              <a:rPr lang="en-US"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49</a:t>
            </a:r>
            <a:r>
              <a:rPr lang="en-US" dirty="0">
                <a:latin typeface="Montserrat regular" panose="00000500000000000000" pitchFamily="2" charset="0"/>
                <a:ea typeface="Tahoma" panose="020B0604030504040204" pitchFamily="34" charset="0"/>
                <a:cs typeface="Tahoma" panose="020B0604030504040204" pitchFamily="34" charset="0"/>
              </a:rPr>
              <a:t> </a:t>
            </a:r>
            <a:r>
              <a:rPr lang="en-US"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corridors </a:t>
            </a:r>
            <a:r>
              <a:rPr lang="en-US" dirty="0">
                <a:latin typeface="Montserrat regular" panose="00000500000000000000" pitchFamily="2" charset="0"/>
                <a:ea typeface="Tahoma" panose="020B0604030504040204" pitchFamily="34" charset="0"/>
                <a:cs typeface="Tahoma" panose="020B0604030504040204" pitchFamily="34" charset="0"/>
              </a:rPr>
              <a:t>include 518 KA crashes over 59 miles</a:t>
            </a:r>
          </a:p>
          <a:p>
            <a:pPr marL="288925" indent="-285750">
              <a:buFont typeface="Wingdings" panose="05000000000000000000" pitchFamily="2" charset="2"/>
              <a:buChar char="§"/>
            </a:pPr>
            <a:r>
              <a:rPr lang="en-US" dirty="0">
                <a:latin typeface="Montserrat regular" panose="00000500000000000000" pitchFamily="2" charset="0"/>
                <a:ea typeface="Tahoma" panose="020B0604030504040204" pitchFamily="34" charset="0"/>
                <a:cs typeface="Tahoma" panose="020B0604030504040204" pitchFamily="34" charset="0"/>
              </a:rPr>
              <a:t>Critical corridors include:</a:t>
            </a:r>
          </a:p>
          <a:p>
            <a:pPr marL="288925" lvl="1" indent="-285750">
              <a:buFont typeface="Courier New" panose="02070309020205020404" pitchFamily="49" charset="0"/>
              <a:buChar char="o"/>
            </a:pPr>
            <a:r>
              <a:rPr lang="en-US" dirty="0">
                <a:latin typeface="Montserrat regular" panose="00000500000000000000" pitchFamily="2" charset="0"/>
                <a:ea typeface="Tahoma" panose="020B0604030504040204" pitchFamily="34" charset="0"/>
                <a:cs typeface="Tahoma" panose="020B0604030504040204" pitchFamily="34" charset="0"/>
              </a:rPr>
              <a:t>US27/441, Marion County Line to Morse Blvd, 45 KA crashes (1.01 miles) </a:t>
            </a:r>
          </a:p>
          <a:p>
            <a:pPr marL="288925" lvl="1" indent="-285750">
              <a:buFont typeface="Courier New" panose="02070309020205020404" pitchFamily="49" charset="0"/>
              <a:buChar char="o"/>
            </a:pPr>
            <a:r>
              <a:rPr lang="en-US" dirty="0">
                <a:latin typeface="Montserrat regular" panose="00000500000000000000" pitchFamily="2" charset="0"/>
                <a:ea typeface="Tahoma" panose="020B0604030504040204" pitchFamily="34" charset="0"/>
                <a:cs typeface="Tahoma" panose="020B0604030504040204" pitchFamily="34" charset="0"/>
              </a:rPr>
              <a:t>US301, CR 466 to NE 120 recorded 15 KA crashes  (0.26 miles)</a:t>
            </a:r>
          </a:p>
          <a:p>
            <a:pPr marL="288925" lvl="1" indent="-285750">
              <a:buFont typeface="Courier New" panose="02070309020205020404" pitchFamily="49" charset="0"/>
              <a:buChar char="o"/>
            </a:pPr>
            <a:r>
              <a:rPr lang="en-US" dirty="0">
                <a:latin typeface="Montserrat regular" panose="00000500000000000000" pitchFamily="2" charset="0"/>
                <a:ea typeface="Tahoma" panose="020B0604030504040204" pitchFamily="34" charset="0"/>
                <a:cs typeface="Tahoma" panose="020B0604030504040204" pitchFamily="34" charset="0"/>
              </a:rPr>
              <a:t>SR 44, Morse Blvd to Vivienne Dr, 23 KA crashes (0.56 miles)</a:t>
            </a:r>
          </a:p>
          <a:p>
            <a:pPr marL="720090" lvl="1"/>
            <a:endParaRPr lang="en-US" dirty="0">
              <a:latin typeface="Montserrat regular" panose="00000500000000000000" pitchFamily="2" charset="0"/>
              <a:ea typeface="Tahoma" panose="020B0604030504040204" pitchFamily="34" charset="0"/>
              <a:cs typeface="Tahoma" panose="020B0604030504040204" pitchFamily="34" charset="0"/>
            </a:endParaRPr>
          </a:p>
          <a:p>
            <a:endParaRPr lang="ta-IN" dirty="0"/>
          </a:p>
        </p:txBody>
      </p:sp>
      <p:sp>
        <p:nvSpPr>
          <p:cNvPr id="7" name="TextBox 6">
            <a:extLst>
              <a:ext uri="{FF2B5EF4-FFF2-40B4-BE49-F238E27FC236}">
                <a16:creationId xmlns:a16="http://schemas.microsoft.com/office/drawing/2014/main" id="{C447AD61-B725-4133-CCE9-ACEBDFF00F0A}"/>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4083283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2F0DF-5B56-B6A5-9F72-C64E94472145}"/>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B317657-293D-7DA7-8DCB-749B3AC77684}"/>
              </a:ext>
            </a:extLst>
          </p:cNvPr>
          <p:cNvSpPr/>
          <p:nvPr/>
        </p:nvSpPr>
        <p:spPr>
          <a:xfrm>
            <a:off x="104774" y="1069747"/>
            <a:ext cx="11982451" cy="5242047"/>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D01E5C5C-D269-2D5D-19E4-08137D98F6B1}"/>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CF5FCCB5-7984-297E-5469-F2340FB10A41}"/>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FEA81842-E5E8-79F6-1445-1991C63B3C72}"/>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207D6C69-EC27-BB47-4E08-B9B0DFC3B559}"/>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BD220C-DEE7-2B14-A849-D16E87524118}"/>
              </a:ext>
            </a:extLst>
          </p:cNvPr>
          <p:cNvSpPr txBox="1">
            <a:spLocks/>
          </p:cNvSpPr>
          <p:nvPr/>
        </p:nvSpPr>
        <p:spPr>
          <a:xfrm>
            <a:off x="104774" y="214572"/>
            <a:ext cx="10067925"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High injury network statistics</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318B2ABF-A8F7-A15A-E418-7A2687693979}"/>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1924EAB-8779-66E8-7042-3F0CF809E11D}"/>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23A7693B-ABD7-1C37-3AAF-1C829BBFC910}"/>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B94A1B7A-859D-CD95-ACB1-D8CA663BA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94FA68C9-F239-CD95-60C9-6BF54D03CDD2}"/>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TextBox 2">
            <a:extLst>
              <a:ext uri="{FF2B5EF4-FFF2-40B4-BE49-F238E27FC236}">
                <a16:creationId xmlns:a16="http://schemas.microsoft.com/office/drawing/2014/main" id="{40A5542C-3FE4-0FE4-DBD7-5057D2803096}"/>
              </a:ext>
            </a:extLst>
          </p:cNvPr>
          <p:cNvSpPr txBox="1"/>
          <p:nvPr/>
        </p:nvSpPr>
        <p:spPr>
          <a:xfrm>
            <a:off x="1282699" y="1536174"/>
            <a:ext cx="10746741" cy="4093428"/>
          </a:xfrm>
          <a:prstGeom prst="rect">
            <a:avLst/>
          </a:prstGeom>
          <a:noFill/>
        </p:spPr>
        <p:txBody>
          <a:bodyPr wrap="square" lIns="91440" tIns="45720" rIns="91440" bIns="45720" anchor="t">
            <a:spAutoFit/>
          </a:bodyPr>
          <a:lstStyle/>
          <a:p>
            <a:r>
              <a:rPr lang="en-US" sz="2000" dirty="0">
                <a:latin typeface="Avenir Next LT Pro" panose="020B0504020202020204" pitchFamily="34" charset="0"/>
                <a:cs typeface="Times New Roman"/>
              </a:rPr>
              <a:t>The High Injury Network collectively accounts for 1186 KA crashes which is </a:t>
            </a:r>
            <a:r>
              <a:rPr lang="en-US" sz="2000" b="1" dirty="0">
                <a:solidFill>
                  <a:srgbClr val="0098DE"/>
                </a:solidFill>
                <a:latin typeface="Avenir Next LT Pro" panose="020B0504020202020204" pitchFamily="34" charset="0"/>
                <a:cs typeface="Times New Roman"/>
              </a:rPr>
              <a:t>50% </a:t>
            </a:r>
            <a:r>
              <a:rPr lang="en-US" sz="2000" dirty="0">
                <a:latin typeface="Avenir Next LT Pro" panose="020B0504020202020204" pitchFamily="34" charset="0"/>
                <a:cs typeface="Times New Roman"/>
              </a:rPr>
              <a:t>of total KA crashes (2020-2024)</a:t>
            </a:r>
          </a:p>
          <a:p>
            <a:endParaRPr lang="en-US" sz="2000" dirty="0">
              <a:latin typeface="Avenir Next LT Pro" panose="020B0504020202020204" pitchFamily="34" charset="0"/>
              <a:cs typeface="Times New Roman"/>
            </a:endParaRPr>
          </a:p>
          <a:p>
            <a:r>
              <a:rPr lang="en-US" sz="2000" dirty="0">
                <a:latin typeface="Avenir Next LT Pro" panose="020B0504020202020204" pitchFamily="34" charset="0"/>
                <a:cs typeface="Times New Roman"/>
              </a:rPr>
              <a:t>The cumulative length of the corridors is approximately 156.48 miles, which is </a:t>
            </a:r>
            <a:r>
              <a:rPr lang="en-US" sz="2000" b="1" dirty="0">
                <a:solidFill>
                  <a:srgbClr val="0098DE"/>
                </a:solidFill>
                <a:latin typeface="Avenir Next LT Pro" panose="020B0504020202020204" pitchFamily="34" charset="0"/>
                <a:cs typeface="Times New Roman"/>
              </a:rPr>
              <a:t>13.8% </a:t>
            </a:r>
            <a:r>
              <a:rPr lang="en-US" sz="2000" dirty="0">
                <a:latin typeface="Avenir Next LT Pro" panose="020B0504020202020204" pitchFamily="34" charset="0"/>
                <a:cs typeface="Times New Roman"/>
              </a:rPr>
              <a:t>of the analyzed roadways, with an average corridor length of 1.48 miles</a:t>
            </a:r>
          </a:p>
          <a:p>
            <a:endParaRPr lang="en-US" sz="2000" dirty="0">
              <a:latin typeface="Avenir Next LT Pro" panose="020B0504020202020204" pitchFamily="34" charset="0"/>
              <a:cs typeface="Times New Roman"/>
            </a:endParaRPr>
          </a:p>
          <a:p>
            <a:r>
              <a:rPr lang="en-US" sz="2000" dirty="0">
                <a:latin typeface="Avenir Next LT Pro" panose="020B0504020202020204" pitchFamily="34" charset="0"/>
                <a:cs typeface="Times New Roman"/>
              </a:rPr>
              <a:t>The average number of KA crashes per corridor is </a:t>
            </a:r>
            <a:r>
              <a:rPr lang="en-US" sz="2000" b="1" dirty="0">
                <a:solidFill>
                  <a:srgbClr val="0098DE"/>
                </a:solidFill>
                <a:latin typeface="Avenir Next LT Pro" panose="020B0504020202020204" pitchFamily="34" charset="0"/>
                <a:cs typeface="Times New Roman"/>
              </a:rPr>
              <a:t>10.8</a:t>
            </a:r>
            <a:r>
              <a:rPr lang="en-US" sz="2000" dirty="0">
                <a:latin typeface="Avenir Next LT Pro" panose="020B0504020202020204" pitchFamily="34" charset="0"/>
                <a:cs typeface="Times New Roman"/>
              </a:rPr>
              <a:t> with highest observed 45 KA and lowest 3 KA crashes  </a:t>
            </a:r>
          </a:p>
          <a:p>
            <a:endParaRPr lang="en-US" sz="2000" dirty="0">
              <a:latin typeface="Avenir Next LT Pro" panose="020B0504020202020204" pitchFamily="34" charset="0"/>
              <a:cs typeface="Times New Roman"/>
            </a:endParaRPr>
          </a:p>
          <a:p>
            <a:r>
              <a:rPr lang="en-US" sz="2000" dirty="0">
                <a:latin typeface="Avenir Next LT Pro" panose="020B0504020202020204" pitchFamily="34" charset="0"/>
                <a:cs typeface="Times New Roman"/>
              </a:rPr>
              <a:t>The High Injury Network also includes:</a:t>
            </a:r>
          </a:p>
          <a:p>
            <a:pPr marL="739775" lvl="3" indent="-342900">
              <a:buFont typeface="Arial" panose="020B0604020202020204" pitchFamily="34" charset="0"/>
              <a:buChar char="•"/>
            </a:pPr>
            <a:r>
              <a:rPr lang="en-US" sz="2000" dirty="0">
                <a:latin typeface="Avenir Next LT Pro" panose="020B0504020202020204" pitchFamily="34" charset="0"/>
                <a:cs typeface="Times New Roman"/>
              </a:rPr>
              <a:t>74 pedestrian-involved KA crashes </a:t>
            </a:r>
            <a:r>
              <a:rPr lang="en-US" sz="2000" b="1" dirty="0">
                <a:solidFill>
                  <a:srgbClr val="0098DE"/>
                </a:solidFill>
                <a:latin typeface="Avenir Next LT Pro" panose="020B0504020202020204" pitchFamily="34" charset="0"/>
                <a:cs typeface="Times New Roman"/>
              </a:rPr>
              <a:t>(41.1% of all pedestrian KA)</a:t>
            </a:r>
          </a:p>
          <a:p>
            <a:pPr marL="739775" lvl="3" indent="-342900">
              <a:buFont typeface="Arial" panose="020B0604020202020204" pitchFamily="34" charset="0"/>
              <a:buChar char="•"/>
            </a:pPr>
            <a:r>
              <a:rPr lang="en-US" sz="2000" dirty="0">
                <a:latin typeface="Avenir Next LT Pro" panose="020B0504020202020204" pitchFamily="34" charset="0"/>
                <a:cs typeface="Times New Roman"/>
              </a:rPr>
              <a:t>52 bicycle-involved KA crashes </a:t>
            </a:r>
            <a:r>
              <a:rPr lang="en-US" sz="2000" b="1" dirty="0">
                <a:solidFill>
                  <a:srgbClr val="0098DE"/>
                </a:solidFill>
                <a:latin typeface="Avenir Next LT Pro" panose="020B0504020202020204" pitchFamily="34" charset="0"/>
                <a:cs typeface="Times New Roman"/>
              </a:rPr>
              <a:t>(52% of all bicycle KA)</a:t>
            </a:r>
          </a:p>
          <a:p>
            <a:pPr marL="739775" lvl="3" indent="-342900">
              <a:buFont typeface="Arial" panose="020B0604020202020204" pitchFamily="34" charset="0"/>
              <a:buChar char="•"/>
            </a:pPr>
            <a:r>
              <a:rPr lang="en-US" sz="2000" dirty="0">
                <a:latin typeface="Avenir Next LT Pro" panose="020B0504020202020204" pitchFamily="34" charset="0"/>
                <a:cs typeface="Times New Roman"/>
              </a:rPr>
              <a:t>180 motorcycle-involved KA crashes </a:t>
            </a:r>
            <a:r>
              <a:rPr lang="en-US" sz="2000" b="1" dirty="0">
                <a:solidFill>
                  <a:srgbClr val="0098DE"/>
                </a:solidFill>
                <a:latin typeface="Avenir Next LT Pro" panose="020B0504020202020204" pitchFamily="34" charset="0"/>
                <a:cs typeface="Times New Roman"/>
              </a:rPr>
              <a:t>(51.4% of all motorcycle KA)</a:t>
            </a:r>
          </a:p>
        </p:txBody>
      </p:sp>
      <p:sp>
        <p:nvSpPr>
          <p:cNvPr id="4" name="Oval 3">
            <a:extLst>
              <a:ext uri="{FF2B5EF4-FFF2-40B4-BE49-F238E27FC236}">
                <a16:creationId xmlns:a16="http://schemas.microsoft.com/office/drawing/2014/main" id="{4675706D-22FE-2A38-696A-7DFDCD194DA5}"/>
              </a:ext>
            </a:extLst>
          </p:cNvPr>
          <p:cNvSpPr/>
          <p:nvPr/>
        </p:nvSpPr>
        <p:spPr>
          <a:xfrm>
            <a:off x="464593" y="1536174"/>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1</a:t>
            </a:r>
            <a:endParaRPr lang="ta-IN" sz="2800">
              <a:solidFill>
                <a:schemeClr val="tx1"/>
              </a:solidFill>
              <a:latin typeface="Museo Slab 1000" panose="02000000000000000000" pitchFamily="50" charset="0"/>
            </a:endParaRPr>
          </a:p>
        </p:txBody>
      </p:sp>
      <p:sp>
        <p:nvSpPr>
          <p:cNvPr id="9" name="Oval 8">
            <a:extLst>
              <a:ext uri="{FF2B5EF4-FFF2-40B4-BE49-F238E27FC236}">
                <a16:creationId xmlns:a16="http://schemas.microsoft.com/office/drawing/2014/main" id="{17AD27CE-BB9F-67F6-5D50-A50EF70950F7}"/>
              </a:ext>
            </a:extLst>
          </p:cNvPr>
          <p:cNvSpPr/>
          <p:nvPr/>
        </p:nvSpPr>
        <p:spPr>
          <a:xfrm>
            <a:off x="464593" y="2503058"/>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2</a:t>
            </a:r>
            <a:endParaRPr lang="ta-IN" sz="2800">
              <a:solidFill>
                <a:schemeClr val="tx1"/>
              </a:solidFill>
              <a:latin typeface="Museo Slab 1000" panose="02000000000000000000" pitchFamily="50" charset="0"/>
            </a:endParaRPr>
          </a:p>
        </p:txBody>
      </p:sp>
      <p:sp>
        <p:nvSpPr>
          <p:cNvPr id="15" name="Oval 14">
            <a:extLst>
              <a:ext uri="{FF2B5EF4-FFF2-40B4-BE49-F238E27FC236}">
                <a16:creationId xmlns:a16="http://schemas.microsoft.com/office/drawing/2014/main" id="{1E104720-E434-D22D-CEAF-ACC34EACE30C}"/>
              </a:ext>
            </a:extLst>
          </p:cNvPr>
          <p:cNvSpPr/>
          <p:nvPr/>
        </p:nvSpPr>
        <p:spPr>
          <a:xfrm>
            <a:off x="464593" y="3366246"/>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3</a:t>
            </a:r>
            <a:endParaRPr lang="ta-IN" sz="2800">
              <a:solidFill>
                <a:schemeClr val="tx1"/>
              </a:solidFill>
              <a:latin typeface="Museo Slab 1000" panose="02000000000000000000" pitchFamily="50" charset="0"/>
            </a:endParaRPr>
          </a:p>
        </p:txBody>
      </p:sp>
      <p:sp>
        <p:nvSpPr>
          <p:cNvPr id="16" name="Oval 15">
            <a:extLst>
              <a:ext uri="{FF2B5EF4-FFF2-40B4-BE49-F238E27FC236}">
                <a16:creationId xmlns:a16="http://schemas.microsoft.com/office/drawing/2014/main" id="{50E3D48C-0C3F-7233-B78B-6A401893F9CD}"/>
              </a:ext>
            </a:extLst>
          </p:cNvPr>
          <p:cNvSpPr/>
          <p:nvPr/>
        </p:nvSpPr>
        <p:spPr>
          <a:xfrm>
            <a:off x="464593" y="4333130"/>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4</a:t>
            </a:r>
            <a:endParaRPr lang="ta-IN" sz="2800">
              <a:solidFill>
                <a:schemeClr val="tx1"/>
              </a:solidFill>
              <a:latin typeface="Museo Slab 1000" panose="02000000000000000000" pitchFamily="50" charset="0"/>
            </a:endParaRPr>
          </a:p>
        </p:txBody>
      </p:sp>
      <p:sp>
        <p:nvSpPr>
          <p:cNvPr id="10" name="TextBox 9">
            <a:extLst>
              <a:ext uri="{FF2B5EF4-FFF2-40B4-BE49-F238E27FC236}">
                <a16:creationId xmlns:a16="http://schemas.microsoft.com/office/drawing/2014/main" id="{2181FF4C-E64D-1419-ECA9-1FC4FCF7E23A}"/>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368420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9DE94-6477-EF90-9571-06F3DF5631FE}"/>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C55A0C0-87D3-CA14-A69E-E606DFE9F5AE}"/>
              </a:ext>
            </a:extLst>
          </p:cNvPr>
          <p:cNvSpPr/>
          <p:nvPr/>
        </p:nvSpPr>
        <p:spPr>
          <a:xfrm>
            <a:off x="104774" y="1069747"/>
            <a:ext cx="11982451" cy="5242047"/>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D34B3161-344A-8708-EC30-1E72D7C7FDA1}"/>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584A1E65-61DC-36C0-1B85-BE958677C98A}"/>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1923526B-F818-1C6C-3FAB-ACC5BD56A47C}"/>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110078B3-3CC6-16A7-EDFC-D0A0A53BFCD4}"/>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917D442-5CB5-AC87-CE58-3C66F7DC0F13}"/>
              </a:ext>
            </a:extLst>
          </p:cNvPr>
          <p:cNvSpPr txBox="1">
            <a:spLocks/>
          </p:cNvSpPr>
          <p:nvPr/>
        </p:nvSpPr>
        <p:spPr>
          <a:xfrm>
            <a:off x="104774" y="214572"/>
            <a:ext cx="10067925"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High Injury Network: TOP 20 CORRIDORS</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D7A96DB6-6D4B-E99C-54F7-A134986326E8}"/>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65E80EA-7D9C-1488-165A-56A5CD668D9F}"/>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EA565EA2-8471-686A-1BE6-321FE8C8CA90}"/>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B63CCEA5-158D-2FF8-0B8B-CADD85689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88FD0C24-758D-909A-C456-47629C78D65D}"/>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graphicFrame>
        <p:nvGraphicFramePr>
          <p:cNvPr id="17" name="Table 16">
            <a:extLst>
              <a:ext uri="{FF2B5EF4-FFF2-40B4-BE49-F238E27FC236}">
                <a16:creationId xmlns:a16="http://schemas.microsoft.com/office/drawing/2014/main" id="{020FE094-8AFD-3CED-5A9D-E20A2D47F074}"/>
              </a:ext>
            </a:extLst>
          </p:cNvPr>
          <p:cNvGraphicFramePr>
            <a:graphicFrameLocks noGrp="1"/>
          </p:cNvGraphicFramePr>
          <p:nvPr>
            <p:extLst>
              <p:ext uri="{D42A27DB-BD31-4B8C-83A1-F6EECF244321}">
                <p14:modId xmlns:p14="http://schemas.microsoft.com/office/powerpoint/2010/main" val="196179622"/>
              </p:ext>
            </p:extLst>
          </p:nvPr>
        </p:nvGraphicFramePr>
        <p:xfrm>
          <a:off x="190501" y="1163465"/>
          <a:ext cx="11838940" cy="4951587"/>
        </p:xfrm>
        <a:graphic>
          <a:graphicData uri="http://schemas.openxmlformats.org/drawingml/2006/table">
            <a:tbl>
              <a:tblPr>
                <a:tableStyleId>{7DF18680-E054-41AD-8BC1-D1AEF772440D}</a:tableStyleId>
              </a:tblPr>
              <a:tblGrid>
                <a:gridCol w="563246">
                  <a:extLst>
                    <a:ext uri="{9D8B030D-6E8A-4147-A177-3AD203B41FA5}">
                      <a16:colId xmlns:a16="http://schemas.microsoft.com/office/drawing/2014/main" val="3460595098"/>
                    </a:ext>
                  </a:extLst>
                </a:gridCol>
                <a:gridCol w="1101132">
                  <a:extLst>
                    <a:ext uri="{9D8B030D-6E8A-4147-A177-3AD203B41FA5}">
                      <a16:colId xmlns:a16="http://schemas.microsoft.com/office/drawing/2014/main" val="4277542217"/>
                    </a:ext>
                  </a:extLst>
                </a:gridCol>
                <a:gridCol w="770403">
                  <a:extLst>
                    <a:ext uri="{9D8B030D-6E8A-4147-A177-3AD203B41FA5}">
                      <a16:colId xmlns:a16="http://schemas.microsoft.com/office/drawing/2014/main" val="196575750"/>
                    </a:ext>
                  </a:extLst>
                </a:gridCol>
                <a:gridCol w="1609069">
                  <a:extLst>
                    <a:ext uri="{9D8B030D-6E8A-4147-A177-3AD203B41FA5}">
                      <a16:colId xmlns:a16="http://schemas.microsoft.com/office/drawing/2014/main" val="1887361077"/>
                    </a:ext>
                  </a:extLst>
                </a:gridCol>
                <a:gridCol w="1628573">
                  <a:extLst>
                    <a:ext uri="{9D8B030D-6E8A-4147-A177-3AD203B41FA5}">
                      <a16:colId xmlns:a16="http://schemas.microsoft.com/office/drawing/2014/main" val="361840591"/>
                    </a:ext>
                  </a:extLst>
                </a:gridCol>
                <a:gridCol w="1228742">
                  <a:extLst>
                    <a:ext uri="{9D8B030D-6E8A-4147-A177-3AD203B41FA5}">
                      <a16:colId xmlns:a16="http://schemas.microsoft.com/office/drawing/2014/main" val="3672766179"/>
                    </a:ext>
                  </a:extLst>
                </a:gridCol>
                <a:gridCol w="1126751">
                  <a:extLst>
                    <a:ext uri="{9D8B030D-6E8A-4147-A177-3AD203B41FA5}">
                      <a16:colId xmlns:a16="http://schemas.microsoft.com/office/drawing/2014/main" val="199278325"/>
                    </a:ext>
                  </a:extLst>
                </a:gridCol>
                <a:gridCol w="876511">
                  <a:extLst>
                    <a:ext uri="{9D8B030D-6E8A-4147-A177-3AD203B41FA5}">
                      <a16:colId xmlns:a16="http://schemas.microsoft.com/office/drawing/2014/main" val="2558806919"/>
                    </a:ext>
                  </a:extLst>
                </a:gridCol>
                <a:gridCol w="885234">
                  <a:extLst>
                    <a:ext uri="{9D8B030D-6E8A-4147-A177-3AD203B41FA5}">
                      <a16:colId xmlns:a16="http://schemas.microsoft.com/office/drawing/2014/main" val="4187509324"/>
                    </a:ext>
                  </a:extLst>
                </a:gridCol>
                <a:gridCol w="785417">
                  <a:extLst>
                    <a:ext uri="{9D8B030D-6E8A-4147-A177-3AD203B41FA5}">
                      <a16:colId xmlns:a16="http://schemas.microsoft.com/office/drawing/2014/main" val="1046241402"/>
                    </a:ext>
                  </a:extLst>
                </a:gridCol>
                <a:gridCol w="570361">
                  <a:extLst>
                    <a:ext uri="{9D8B030D-6E8A-4147-A177-3AD203B41FA5}">
                      <a16:colId xmlns:a16="http://schemas.microsoft.com/office/drawing/2014/main" val="3373863791"/>
                    </a:ext>
                  </a:extLst>
                </a:gridCol>
                <a:gridCol w="693501">
                  <a:extLst>
                    <a:ext uri="{9D8B030D-6E8A-4147-A177-3AD203B41FA5}">
                      <a16:colId xmlns:a16="http://schemas.microsoft.com/office/drawing/2014/main" val="1893145110"/>
                    </a:ext>
                  </a:extLst>
                </a:gridCol>
              </a:tblGrid>
              <a:tr h="638724">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No</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b">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Name</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County</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From Intersecting Road</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To Intersecting Road</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All Crashes </a:t>
                      </a:r>
                    </a:p>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(KABCO)</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Total Severe Crashes (KA)</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Total Pedestrian Involved KA Crashes</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Total Bicyclist Involved KA Crashes</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Total motorcycle involved KA</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b">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Per mile</a:t>
                      </a:r>
                    </a:p>
                    <a:p>
                      <a:pPr algn="ctr" fontAlgn="b">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EPDO</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tc>
                  <a:txBody>
                    <a:bodyPr/>
                    <a:lstStyle/>
                    <a:p>
                      <a:pPr algn="ctr" fontAlgn="ctr">
                        <a:buNone/>
                      </a:pPr>
                      <a:r>
                        <a:rPr lang="en-US" sz="1000" b="1" u="none" strike="noStrike" dirty="0">
                          <a:solidFill>
                            <a:schemeClr val="tx1"/>
                          </a:solidFill>
                          <a:effectLst/>
                          <a:latin typeface="Avenir Next LT Pro" panose="020B0504020202020204" pitchFamily="34" charset="0"/>
                          <a:cs typeface="Times New Roman" panose="02020603050405020304" pitchFamily="18" charset="0"/>
                        </a:rPr>
                        <a:t>Length (mile)</a:t>
                      </a:r>
                      <a:endParaRPr lang="en-US" sz="10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4330" marR="4330" marT="4330" marB="0" anchor="ctr">
                    <a:solidFill>
                      <a:srgbClr val="FFC800"/>
                    </a:solidFill>
                  </a:tcPr>
                </a:tc>
                <a:extLst>
                  <a:ext uri="{0D108BD9-81ED-4DB2-BD59-A6C34878D82A}">
                    <a16:rowId xmlns:a16="http://schemas.microsoft.com/office/drawing/2014/main" val="3358900702"/>
                  </a:ext>
                </a:extLst>
              </a:tr>
              <a:tr h="197771">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SR-44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MORSE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VIVIENNE DR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177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13519</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0.56</a:t>
                      </a:r>
                    </a:p>
                  </a:txBody>
                  <a:tcPr marL="9525" marR="9525" marT="9525" marB="0" anchor="ctr">
                    <a:solidFill>
                      <a:srgbClr val="FDF2CB"/>
                    </a:solidFill>
                  </a:tcPr>
                </a:tc>
                <a:extLst>
                  <a:ext uri="{0D108BD9-81ED-4DB2-BD59-A6C34878D82A}">
                    <a16:rowId xmlns:a16="http://schemas.microsoft.com/office/drawing/2014/main" val="1652975898"/>
                  </a:ext>
                </a:extLst>
              </a:tr>
              <a:tr h="20536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US 192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KERSEY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OUTDOOR RESORTS</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278</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12482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0.60</a:t>
                      </a:r>
                    </a:p>
                  </a:txBody>
                  <a:tcPr marL="9525" marR="9525" marT="9525" marB="0" anchor="ctr">
                    <a:solidFill>
                      <a:srgbClr val="FDF2CB"/>
                    </a:solidFill>
                  </a:tcPr>
                </a:tc>
                <a:extLst>
                  <a:ext uri="{0D108BD9-81ED-4DB2-BD59-A6C34878D82A}">
                    <a16:rowId xmlns:a16="http://schemas.microsoft.com/office/drawing/2014/main" val="1535760161"/>
                  </a:ext>
                </a:extLst>
              </a:tr>
              <a:tr h="20536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3</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US-301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NE 120 XING</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CR-466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200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10174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0.26</a:t>
                      </a:r>
                    </a:p>
                  </a:txBody>
                  <a:tcPr marL="9525" marR="9525" marT="9525" marB="0" anchor="ctr">
                    <a:solidFill>
                      <a:srgbClr val="FDF2CB"/>
                    </a:solidFill>
                  </a:tcPr>
                </a:tc>
                <a:extLst>
                  <a:ext uri="{0D108BD9-81ED-4DB2-BD59-A6C34878D82A}">
                    <a16:rowId xmlns:a16="http://schemas.microsoft.com/office/drawing/2014/main" val="3276956934"/>
                  </a:ext>
                </a:extLst>
              </a:tr>
              <a:tr h="194726">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4</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 475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RAMP 18130016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RAMP 18130020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10133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0.34</a:t>
                      </a:r>
                    </a:p>
                  </a:txBody>
                  <a:tcPr marL="9525" marR="9525" marT="9525" marB="0" anchor="ctr">
                    <a:solidFill>
                      <a:srgbClr val="FDF2CB"/>
                    </a:solidFill>
                  </a:tcPr>
                </a:tc>
                <a:extLst>
                  <a:ext uri="{0D108BD9-81ED-4DB2-BD59-A6C34878D82A}">
                    <a16:rowId xmlns:a16="http://schemas.microsoft.com/office/drawing/2014/main" val="3986003295"/>
                  </a:ext>
                </a:extLst>
              </a:tr>
              <a:tr h="20536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5</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DIXIE AVE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MCKENZIE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 9TH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80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9991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0.35</a:t>
                      </a:r>
                    </a:p>
                  </a:txBody>
                  <a:tcPr marL="9525" marR="9525" marT="9525" marB="0" anchor="ctr">
                    <a:solidFill>
                      <a:srgbClr val="FDF2CB"/>
                    </a:solidFill>
                  </a:tcPr>
                </a:tc>
                <a:extLst>
                  <a:ext uri="{0D108BD9-81ED-4DB2-BD59-A6C34878D82A}">
                    <a16:rowId xmlns:a16="http://schemas.microsoft.com/office/drawing/2014/main" val="2974633536"/>
                  </a:ext>
                </a:extLst>
              </a:tr>
              <a:tr h="20536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6</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US-27/441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MARION CNTY LINE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MORSE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430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9443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1.01</a:t>
                      </a:r>
                    </a:p>
                  </a:txBody>
                  <a:tcPr marL="9525" marR="9525" marT="9525" marB="0" anchor="ctr">
                    <a:solidFill>
                      <a:srgbClr val="FDF2CB"/>
                    </a:solidFill>
                  </a:tcPr>
                </a:tc>
                <a:extLst>
                  <a:ext uri="{0D108BD9-81ED-4DB2-BD59-A6C34878D82A}">
                    <a16:rowId xmlns:a16="http://schemas.microsoft.com/office/drawing/2014/main" val="2377361293"/>
                  </a:ext>
                </a:extLst>
              </a:tr>
              <a:tr h="20536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7</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CR-33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AUSTIN MERRITT RD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CHARTER LN</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60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9014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0.58</a:t>
                      </a:r>
                    </a:p>
                  </a:txBody>
                  <a:tcPr marL="9525" marR="9525" marT="9525" marB="0" anchor="ctr">
                    <a:solidFill>
                      <a:srgbClr val="FDF2CB"/>
                    </a:solidFill>
                  </a:tcPr>
                </a:tc>
                <a:extLst>
                  <a:ext uri="{0D108BD9-81ED-4DB2-BD59-A6C34878D82A}">
                    <a16:rowId xmlns:a16="http://schemas.microsoft.com/office/drawing/2014/main" val="2023376925"/>
                  </a:ext>
                </a:extLst>
              </a:tr>
              <a:tr h="201264">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8</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SR-44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POWELL RD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BUENA VISTA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123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8547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0.62</a:t>
                      </a:r>
                    </a:p>
                  </a:txBody>
                  <a:tcPr marL="9525" marR="9525" marT="9525" marB="0" anchor="ctr">
                    <a:solidFill>
                      <a:srgbClr val="FDF2CB"/>
                    </a:solidFill>
                  </a:tcPr>
                </a:tc>
                <a:extLst>
                  <a:ext uri="{0D108BD9-81ED-4DB2-BD59-A6C34878D82A}">
                    <a16:rowId xmlns:a16="http://schemas.microsoft.com/office/drawing/2014/main" val="3030113812"/>
                  </a:ext>
                </a:extLst>
              </a:tr>
              <a:tr h="19062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9</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SR-44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SPRUCE DR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RORY LN</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35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8134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0.93</a:t>
                      </a:r>
                    </a:p>
                  </a:txBody>
                  <a:tcPr marL="9525" marR="9525" marT="9525" marB="0" anchor="ctr">
                    <a:solidFill>
                      <a:srgbClr val="FDF2CB"/>
                    </a:solidFill>
                  </a:tcPr>
                </a:tc>
                <a:extLst>
                  <a:ext uri="{0D108BD9-81ED-4DB2-BD59-A6C34878D82A}">
                    <a16:rowId xmlns:a16="http://schemas.microsoft.com/office/drawing/2014/main" val="3405707795"/>
                  </a:ext>
                </a:extLst>
              </a:tr>
              <a:tr h="21432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10</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14 TH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CR-44A/GRIFFIN RD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W MAIN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558</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7863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1.19</a:t>
                      </a:r>
                    </a:p>
                  </a:txBody>
                  <a:tcPr marL="9525" marR="9525" marT="9525" marB="0" anchor="ctr">
                    <a:solidFill>
                      <a:srgbClr val="FDF2CB"/>
                    </a:solidFill>
                  </a:tcPr>
                </a:tc>
                <a:extLst>
                  <a:ext uri="{0D108BD9-81ED-4DB2-BD59-A6C34878D82A}">
                    <a16:rowId xmlns:a16="http://schemas.microsoft.com/office/drawing/2014/main" val="1579451302"/>
                  </a:ext>
                </a:extLst>
              </a:tr>
              <a:tr h="152609">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11</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CITRUS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PALM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GRAFFIN RD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677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7208</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1.74</a:t>
                      </a:r>
                    </a:p>
                  </a:txBody>
                  <a:tcPr marL="9525" marR="9525" marT="9525" marB="0" anchor="ctr">
                    <a:solidFill>
                      <a:srgbClr val="FDF2CB"/>
                    </a:solidFill>
                  </a:tcPr>
                </a:tc>
                <a:extLst>
                  <a:ext uri="{0D108BD9-81ED-4DB2-BD59-A6C34878D82A}">
                    <a16:rowId xmlns:a16="http://schemas.microsoft.com/office/drawing/2014/main" val="3858792944"/>
                  </a:ext>
                </a:extLst>
              </a:tr>
              <a:tr h="231126">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12</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US-441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11010005 WB OFF</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SPRING HARBOR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257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8</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5702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0.81</a:t>
                      </a:r>
                    </a:p>
                  </a:txBody>
                  <a:tcPr marL="9525" marR="9525" marT="9525" marB="0" anchor="ctr">
                    <a:solidFill>
                      <a:srgbClr val="FDF2CB"/>
                    </a:solidFill>
                  </a:tcPr>
                </a:tc>
                <a:extLst>
                  <a:ext uri="{0D108BD9-81ED-4DB2-BD59-A6C34878D82A}">
                    <a16:rowId xmlns:a16="http://schemas.microsoft.com/office/drawing/2014/main" val="3357485701"/>
                  </a:ext>
                </a:extLst>
              </a:tr>
              <a:tr h="251518">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13</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CR-19A</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W CHARLOTTE AVE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OLD US-441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367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18</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5701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2.03</a:t>
                      </a:r>
                    </a:p>
                  </a:txBody>
                  <a:tcPr marL="9525" marR="9525" marT="9525" marB="0" anchor="ctr">
                    <a:solidFill>
                      <a:srgbClr val="FDF2CB"/>
                    </a:solidFill>
                  </a:tcPr>
                </a:tc>
                <a:extLst>
                  <a:ext uri="{0D108BD9-81ED-4DB2-BD59-A6C34878D82A}">
                    <a16:rowId xmlns:a16="http://schemas.microsoft.com/office/drawing/2014/main" val="1376930324"/>
                  </a:ext>
                </a:extLst>
              </a:tr>
              <a:tr h="20536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14</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NORTH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N LAKE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CR-44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788</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5490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2.45</a:t>
                      </a:r>
                    </a:p>
                  </a:txBody>
                  <a:tcPr marL="9525" marR="9525" marT="9525" marB="0" anchor="ctr">
                    <a:solidFill>
                      <a:srgbClr val="FDF2CB"/>
                    </a:solidFill>
                  </a:tcPr>
                </a:tc>
                <a:extLst>
                  <a:ext uri="{0D108BD9-81ED-4DB2-BD59-A6C34878D82A}">
                    <a16:rowId xmlns:a16="http://schemas.microsoft.com/office/drawing/2014/main" val="1456079741"/>
                  </a:ext>
                </a:extLst>
              </a:tr>
              <a:tr h="261317">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15</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SR-44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CR-231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CR-44A</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321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5407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1.95</a:t>
                      </a:r>
                    </a:p>
                  </a:txBody>
                  <a:tcPr marL="9525" marR="9525" marT="9525" marB="0" anchor="ctr">
                    <a:solidFill>
                      <a:srgbClr val="FDF2CB"/>
                    </a:solidFill>
                  </a:tcPr>
                </a:tc>
                <a:extLst>
                  <a:ext uri="{0D108BD9-81ED-4DB2-BD59-A6C34878D82A}">
                    <a16:rowId xmlns:a16="http://schemas.microsoft.com/office/drawing/2014/main" val="4111459363"/>
                  </a:ext>
                </a:extLst>
              </a:tr>
              <a:tr h="194726">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16</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SR-50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PEARL ST</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VILLA CITY RD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134</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5335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0.99</a:t>
                      </a:r>
                    </a:p>
                  </a:txBody>
                  <a:tcPr marL="9525" marR="9525" marT="9525" marB="0" anchor="ctr">
                    <a:solidFill>
                      <a:srgbClr val="FDF2CB"/>
                    </a:solidFill>
                  </a:tcPr>
                </a:tc>
                <a:extLst>
                  <a:ext uri="{0D108BD9-81ED-4DB2-BD59-A6C34878D82A}">
                    <a16:rowId xmlns:a16="http://schemas.microsoft.com/office/drawing/2014/main" val="2119495685"/>
                  </a:ext>
                </a:extLst>
              </a:tr>
              <a:tr h="20536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17</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CR-470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PALMETTO AVE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CR 33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36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4927</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0.41</a:t>
                      </a:r>
                    </a:p>
                  </a:txBody>
                  <a:tcPr marL="9525" marR="9525" marT="9525" marB="0" anchor="ctr">
                    <a:solidFill>
                      <a:srgbClr val="FDF2CB"/>
                    </a:solidFill>
                  </a:tcPr>
                </a:tc>
                <a:extLst>
                  <a:ext uri="{0D108BD9-81ED-4DB2-BD59-A6C34878D82A}">
                    <a16:rowId xmlns:a16="http://schemas.microsoft.com/office/drawing/2014/main" val="956665851"/>
                  </a:ext>
                </a:extLst>
              </a:tr>
              <a:tr h="29531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18</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BUENA VISTA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SOUTHERN TRCE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PARR DR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121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13</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4912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0.66</a:t>
                      </a:r>
                    </a:p>
                  </a:txBody>
                  <a:tcPr marL="9525" marR="9525" marT="9525" marB="0" anchor="ctr">
                    <a:solidFill>
                      <a:srgbClr val="FDF2CB"/>
                    </a:solidFill>
                  </a:tcPr>
                </a:tc>
                <a:extLst>
                  <a:ext uri="{0D108BD9-81ED-4DB2-BD59-A6C34878D82A}">
                    <a16:rowId xmlns:a16="http://schemas.microsoft.com/office/drawing/2014/main" val="2877150586"/>
                  </a:ext>
                </a:extLst>
              </a:tr>
              <a:tr h="295310">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19</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BUENA VISTA BLVD</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Sumter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ST CHARLES PL</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PINELLAS PL</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116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8</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4782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0.80</a:t>
                      </a:r>
                    </a:p>
                  </a:txBody>
                  <a:tcPr marL="9525" marR="9525" marT="9525" marB="0" anchor="ctr">
                    <a:solidFill>
                      <a:srgbClr val="FDF2CB"/>
                    </a:solidFill>
                  </a:tcPr>
                </a:tc>
                <a:extLst>
                  <a:ext uri="{0D108BD9-81ED-4DB2-BD59-A6C34878D82A}">
                    <a16:rowId xmlns:a16="http://schemas.microsoft.com/office/drawing/2014/main" val="2297493414"/>
                  </a:ext>
                </a:extLst>
              </a:tr>
              <a:tr h="194726">
                <a:tc>
                  <a:txBody>
                    <a:bodyPr/>
                    <a:lstStyle/>
                    <a:p>
                      <a:pPr algn="ctr" fontAlgn="b">
                        <a:buNone/>
                      </a:pPr>
                      <a:r>
                        <a:rPr lang="en-US" sz="900" b="1" i="0" u="none" strike="noStrike" dirty="0">
                          <a:solidFill>
                            <a:schemeClr val="tx1"/>
                          </a:solidFill>
                          <a:effectLst/>
                          <a:latin typeface="Avenir Next LT Pro" panose="020B0504020202020204" pitchFamily="34" charset="0"/>
                          <a:cs typeface="Times New Roman" panose="02020603050405020304" pitchFamily="18" charset="0"/>
                        </a:rPr>
                        <a:t>20</a:t>
                      </a:r>
                    </a:p>
                  </a:txBody>
                  <a:tcPr marL="9525" marR="9525" marT="9525" marB="0" anchor="ctr">
                    <a:solidFill>
                      <a:srgbClr val="FFC800"/>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US-441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Lake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PROFESSIONAL DR</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TAVARES AVE</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89</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5</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1</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2</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4506</a:t>
                      </a:r>
                    </a:p>
                  </a:txBody>
                  <a:tcPr marL="9525" marR="9525" marT="9525" marB="0" anchor="ctr">
                    <a:solidFill>
                      <a:srgbClr val="FDF2CB"/>
                    </a:solidFill>
                  </a:tcPr>
                </a:tc>
                <a:tc>
                  <a:txBody>
                    <a:bodyPr/>
                    <a:lstStyle/>
                    <a:p>
                      <a:pPr algn="ctr" fontAlgn="b">
                        <a:buNone/>
                      </a:pPr>
                      <a:r>
                        <a:rPr lang="en-US" sz="900" b="0" i="0" u="none" strike="noStrike" dirty="0">
                          <a:solidFill>
                            <a:srgbClr val="000000"/>
                          </a:solidFill>
                          <a:effectLst/>
                          <a:latin typeface="Avenir Next LT Pro" panose="020B0504020202020204" pitchFamily="34" charset="0"/>
                          <a:cs typeface="Times New Roman" panose="02020603050405020304" pitchFamily="18" charset="0"/>
                        </a:rPr>
                        <a:t>0.83</a:t>
                      </a:r>
                    </a:p>
                  </a:txBody>
                  <a:tcPr marL="9525" marR="9525" marT="9525" marB="0" anchor="ctr">
                    <a:solidFill>
                      <a:srgbClr val="FDF2CB"/>
                    </a:solidFill>
                  </a:tcPr>
                </a:tc>
                <a:extLst>
                  <a:ext uri="{0D108BD9-81ED-4DB2-BD59-A6C34878D82A}">
                    <a16:rowId xmlns:a16="http://schemas.microsoft.com/office/drawing/2014/main" val="306000955"/>
                  </a:ext>
                </a:extLst>
              </a:tr>
            </a:tbl>
          </a:graphicData>
        </a:graphic>
      </p:graphicFrame>
      <p:sp>
        <p:nvSpPr>
          <p:cNvPr id="21" name="TextBox 20">
            <a:extLst>
              <a:ext uri="{FF2B5EF4-FFF2-40B4-BE49-F238E27FC236}">
                <a16:creationId xmlns:a16="http://schemas.microsoft.com/office/drawing/2014/main" id="{C370BF2A-87F9-938C-6D14-9439B955EEB6}"/>
              </a:ext>
            </a:extLst>
          </p:cNvPr>
          <p:cNvSpPr txBox="1"/>
          <p:nvPr/>
        </p:nvSpPr>
        <p:spPr>
          <a:xfrm>
            <a:off x="162559" y="6077965"/>
            <a:ext cx="11367081" cy="261610"/>
          </a:xfrm>
          <a:prstGeom prst="rect">
            <a:avLst/>
          </a:prstGeom>
          <a:noFill/>
        </p:spPr>
        <p:txBody>
          <a:bodyPr wrap="square">
            <a:spAutoFit/>
          </a:bodyPr>
          <a:lstStyle/>
          <a:p>
            <a:r>
              <a:rPr lang="en-US" sz="1100" b="1" i="1" dirty="0">
                <a:latin typeface="Times New Roman" panose="02020603050405020304" pitchFamily="18" charset="0"/>
                <a:cs typeface="Times New Roman" panose="02020603050405020304" pitchFamily="18" charset="0"/>
              </a:rPr>
              <a:t>Note: The ranking is based on the per mile EPDO score </a:t>
            </a:r>
          </a:p>
        </p:txBody>
      </p:sp>
      <p:sp>
        <p:nvSpPr>
          <p:cNvPr id="3" name="TextBox 2">
            <a:extLst>
              <a:ext uri="{FF2B5EF4-FFF2-40B4-BE49-F238E27FC236}">
                <a16:creationId xmlns:a16="http://schemas.microsoft.com/office/drawing/2014/main" id="{CC4604F2-6ACE-D6C3-9B2F-CD782801DE03}"/>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617450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6C87A-1165-ED8B-D4AB-84E53C43355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F42584-F164-B686-53FC-21109A9F0DBA}"/>
              </a:ext>
            </a:extLst>
          </p:cNvPr>
          <p:cNvSpPr/>
          <p:nvPr/>
        </p:nvSpPr>
        <p:spPr>
          <a:xfrm>
            <a:off x="-1" y="6396334"/>
            <a:ext cx="12191999"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4" name="Rectangle 3">
            <a:extLst>
              <a:ext uri="{FF2B5EF4-FFF2-40B4-BE49-F238E27FC236}">
                <a16:creationId xmlns:a16="http://schemas.microsoft.com/office/drawing/2014/main" id="{D5FA601F-0699-F357-86E7-57734C8F1EDB}"/>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5" name="Picture 4">
            <a:extLst>
              <a:ext uri="{FF2B5EF4-FFF2-40B4-BE49-F238E27FC236}">
                <a16:creationId xmlns:a16="http://schemas.microsoft.com/office/drawing/2014/main" id="{423CF734-104E-D70A-45A3-F926DCF813D9}"/>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9" name="TextBox 8">
            <a:extLst>
              <a:ext uri="{FF2B5EF4-FFF2-40B4-BE49-F238E27FC236}">
                <a16:creationId xmlns:a16="http://schemas.microsoft.com/office/drawing/2014/main" id="{F2E9D345-7A1A-8A24-965B-3FFD2FC9CB56}"/>
              </a:ext>
            </a:extLst>
          </p:cNvPr>
          <p:cNvSpPr txBox="1">
            <a:spLocks/>
          </p:cNvSpPr>
          <p:nvPr/>
        </p:nvSpPr>
        <p:spPr>
          <a:xfrm>
            <a:off x="104775" y="214572"/>
            <a:ext cx="9070918"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KA crashes: HIGH INJURY INTERSECTIONS</a:t>
            </a:r>
            <a:endParaRPr lang="ta-IN" sz="3000" b="1">
              <a:solidFill>
                <a:schemeClr val="bg1"/>
              </a:solidFill>
              <a:latin typeface="Montserrat SemiBold" panose="00000700000000000000" pitchFamily="2" charset="0"/>
            </a:endParaRPr>
          </a:p>
        </p:txBody>
      </p:sp>
      <p:cxnSp>
        <p:nvCxnSpPr>
          <p:cNvPr id="10" name="Straight Connector 9">
            <a:extLst>
              <a:ext uri="{FF2B5EF4-FFF2-40B4-BE49-F238E27FC236}">
                <a16:creationId xmlns:a16="http://schemas.microsoft.com/office/drawing/2014/main" id="{F7C356D5-7A7D-8E2E-EF5F-A44DFF98D27B}"/>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704D3D1-37BA-29AA-7768-7CD2FAFD89CC}"/>
              </a:ext>
            </a:extLst>
          </p:cNvPr>
          <p:cNvGrpSpPr/>
          <p:nvPr/>
        </p:nvGrpSpPr>
        <p:grpSpPr>
          <a:xfrm>
            <a:off x="9251950" y="118029"/>
            <a:ext cx="2835276" cy="708965"/>
            <a:chOff x="8140700" y="117920"/>
            <a:chExt cx="3233423" cy="808523"/>
          </a:xfrm>
        </p:grpSpPr>
        <p:pic>
          <p:nvPicPr>
            <p:cNvPr id="12" name="Picture 11" descr="A black square with a yellow logo&#10;&#10;AI-generated content may be incorrect.">
              <a:extLst>
                <a:ext uri="{FF2B5EF4-FFF2-40B4-BE49-F238E27FC236}">
                  <a16:creationId xmlns:a16="http://schemas.microsoft.com/office/drawing/2014/main" id="{98E59FA9-73A2-373C-CA37-695421669741}"/>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3" name="Picture 12" descr="A black and white logo with yellow sun and blue waves&#10;&#10;AI-generated content may be incorrect.">
              <a:extLst>
                <a:ext uri="{FF2B5EF4-FFF2-40B4-BE49-F238E27FC236}">
                  <a16:creationId xmlns:a16="http://schemas.microsoft.com/office/drawing/2014/main" id="{21067AB3-F3A3-A424-AAF0-4CF08B113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4" name="Picture 13">
              <a:extLst>
                <a:ext uri="{FF2B5EF4-FFF2-40B4-BE49-F238E27FC236}">
                  <a16:creationId xmlns:a16="http://schemas.microsoft.com/office/drawing/2014/main" id="{9771CF1B-E051-243A-3A24-DE1A70D2531D}"/>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pic>
        <p:nvPicPr>
          <p:cNvPr id="7" name="Picture 6" descr="A map of the state of illinois&#10;&#10;AI-generated content may be incorrect.">
            <a:extLst>
              <a:ext uri="{FF2B5EF4-FFF2-40B4-BE49-F238E27FC236}">
                <a16:creationId xmlns:a16="http://schemas.microsoft.com/office/drawing/2014/main" id="{A75AA7A5-AA8A-891E-5EC9-834258875C54}"/>
              </a:ext>
            </a:extLst>
          </p:cNvPr>
          <p:cNvPicPr>
            <a:picLocks noChangeAspect="1"/>
          </p:cNvPicPr>
          <p:nvPr/>
        </p:nvPicPr>
        <p:blipFill>
          <a:blip r:embed="rId7">
            <a:extLst>
              <a:ext uri="{28A0092B-C50C-407E-A947-70E740481C1C}">
                <a14:useLocalDpi xmlns:a14="http://schemas.microsoft.com/office/drawing/2010/main" val="0"/>
              </a:ext>
            </a:extLst>
          </a:blip>
          <a:srcRect l="1373" t="1970" r="1373" b="14073"/>
          <a:stretch>
            <a:fillRect/>
          </a:stretch>
        </p:blipFill>
        <p:spPr>
          <a:xfrm>
            <a:off x="4429126" y="1126833"/>
            <a:ext cx="7658100" cy="5108502"/>
          </a:xfrm>
          <a:prstGeom prst="rect">
            <a:avLst/>
          </a:prstGeom>
        </p:spPr>
      </p:pic>
      <p:cxnSp>
        <p:nvCxnSpPr>
          <p:cNvPr id="18" name="Straight Connector 17">
            <a:extLst>
              <a:ext uri="{FF2B5EF4-FFF2-40B4-BE49-F238E27FC236}">
                <a16:creationId xmlns:a16="http://schemas.microsoft.com/office/drawing/2014/main" id="{CF49B7DF-B3A0-B8C9-BC34-F867A71A107D}"/>
              </a:ext>
            </a:extLst>
          </p:cNvPr>
          <p:cNvCxnSpPr>
            <a:cxnSpLocks/>
          </p:cNvCxnSpPr>
          <p:nvPr/>
        </p:nvCxnSpPr>
        <p:spPr>
          <a:xfrm>
            <a:off x="190500" y="6736082"/>
            <a:ext cx="434340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C9F7D20-433D-D133-E064-EB801536A73D}"/>
              </a:ext>
            </a:extLst>
          </p:cNvPr>
          <p:cNvSpPr/>
          <p:nvPr/>
        </p:nvSpPr>
        <p:spPr>
          <a:xfrm>
            <a:off x="190500" y="1069747"/>
            <a:ext cx="3962400"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62890"/>
            <a:endParaRPr lang="en-US" dirty="0">
              <a:latin typeface="Montserrat regular" panose="00000500000000000000" pitchFamily="2"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3DC3F0FE-D1E7-C928-0999-9D5F759E574F}"/>
              </a:ext>
            </a:extLst>
          </p:cNvPr>
          <p:cNvSpPr txBox="1"/>
          <p:nvPr/>
        </p:nvSpPr>
        <p:spPr>
          <a:xfrm>
            <a:off x="395832" y="1145605"/>
            <a:ext cx="2654300" cy="461665"/>
          </a:xfrm>
          <a:prstGeom prst="rect">
            <a:avLst/>
          </a:prstGeom>
          <a:noFill/>
        </p:spPr>
        <p:txBody>
          <a:bodyPr wrap="square" rtlCol="0">
            <a:spAutoFit/>
          </a:bodyPr>
          <a:lstStyle/>
          <a:p>
            <a:r>
              <a:rPr lang="en-US" sz="2400" b="1" dirty="0">
                <a:latin typeface="Montserrat SemiBold" panose="00000700000000000000" pitchFamily="2" charset="0"/>
              </a:rPr>
              <a:t>Key Takeaways</a:t>
            </a:r>
            <a:endParaRPr lang="ta-IN" sz="2400" b="1">
              <a:latin typeface="Montserrat SemiBold" panose="00000700000000000000" pitchFamily="2" charset="0"/>
            </a:endParaRPr>
          </a:p>
        </p:txBody>
      </p:sp>
      <p:sp>
        <p:nvSpPr>
          <p:cNvPr id="24" name="Oval 23">
            <a:extLst>
              <a:ext uri="{FF2B5EF4-FFF2-40B4-BE49-F238E27FC236}">
                <a16:creationId xmlns:a16="http://schemas.microsoft.com/office/drawing/2014/main" id="{769A717E-F9EC-BE7C-A8BA-07E1A21E8565}"/>
              </a:ext>
            </a:extLst>
          </p:cNvPr>
          <p:cNvSpPr/>
          <p:nvPr/>
        </p:nvSpPr>
        <p:spPr>
          <a:xfrm>
            <a:off x="395832" y="1729186"/>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25" name="Oval 24">
            <a:extLst>
              <a:ext uri="{FF2B5EF4-FFF2-40B4-BE49-F238E27FC236}">
                <a16:creationId xmlns:a16="http://schemas.microsoft.com/office/drawing/2014/main" id="{B6053524-6D10-E5BB-39D1-B5C1962C8B3D}"/>
              </a:ext>
            </a:extLst>
          </p:cNvPr>
          <p:cNvSpPr/>
          <p:nvPr/>
        </p:nvSpPr>
        <p:spPr>
          <a:xfrm>
            <a:off x="395831" y="3807303"/>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3</a:t>
            </a:r>
            <a:endParaRPr lang="ta-IN">
              <a:solidFill>
                <a:schemeClr val="tx1"/>
              </a:solidFill>
              <a:latin typeface="Museo Slab 1000" panose="02000000000000000000" pitchFamily="50" charset="0"/>
            </a:endParaRPr>
          </a:p>
        </p:txBody>
      </p:sp>
      <p:sp>
        <p:nvSpPr>
          <p:cNvPr id="26" name="TextBox 25">
            <a:extLst>
              <a:ext uri="{FF2B5EF4-FFF2-40B4-BE49-F238E27FC236}">
                <a16:creationId xmlns:a16="http://schemas.microsoft.com/office/drawing/2014/main" id="{B5C2B1D7-2FAF-3846-E27F-BD8FDA1A7200}"/>
              </a:ext>
            </a:extLst>
          </p:cNvPr>
          <p:cNvSpPr txBox="1"/>
          <p:nvPr/>
        </p:nvSpPr>
        <p:spPr>
          <a:xfrm>
            <a:off x="626664" y="1673485"/>
            <a:ext cx="3526236" cy="1754326"/>
          </a:xfrm>
          <a:prstGeom prst="rect">
            <a:avLst/>
          </a:prstGeom>
          <a:noFill/>
        </p:spPr>
        <p:txBody>
          <a:bodyPr wrap="square" rtlCol="0">
            <a:spAutoFit/>
          </a:bodyPr>
          <a:lstStyle/>
          <a:p>
            <a:pPr marL="262890"/>
            <a:r>
              <a:rPr lang="en-US"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70 intersections </a:t>
            </a:r>
            <a:r>
              <a:rPr lang="en-US" dirty="0">
                <a:latin typeface="Montserrat regular" panose="00000500000000000000" pitchFamily="2" charset="0"/>
                <a:ea typeface="Tahoma" panose="020B0604030504040204" pitchFamily="34" charset="0"/>
                <a:cs typeface="Tahoma" panose="020B0604030504040204" pitchFamily="34" charset="0"/>
              </a:rPr>
              <a:t>as High Injury Intersections</a:t>
            </a:r>
          </a:p>
          <a:p>
            <a:pPr marL="1005840" lvl="1" indent="-285750">
              <a:buFont typeface="Wingdings" panose="05000000000000000000" pitchFamily="2" charset="2"/>
              <a:buChar char="§"/>
            </a:pPr>
            <a:r>
              <a:rPr lang="en-US" dirty="0">
                <a:latin typeface="Montserrat regular" panose="00000500000000000000" pitchFamily="2" charset="0"/>
                <a:ea typeface="Tahoma" panose="020B0604030504040204" pitchFamily="34" charset="0"/>
                <a:cs typeface="Tahoma" panose="020B0604030504040204" pitchFamily="34" charset="0"/>
              </a:rPr>
              <a:t>27 are signalized </a:t>
            </a:r>
          </a:p>
          <a:p>
            <a:pPr marL="1005840" lvl="1" indent="-285750">
              <a:buFont typeface="Wingdings" panose="05000000000000000000" pitchFamily="2" charset="2"/>
              <a:buChar char="§"/>
            </a:pPr>
            <a:r>
              <a:rPr lang="en-US" dirty="0">
                <a:latin typeface="Montserrat regular" panose="00000500000000000000" pitchFamily="2" charset="0"/>
                <a:ea typeface="Tahoma" panose="020B0604030504040204" pitchFamily="34" charset="0"/>
                <a:cs typeface="Tahoma" panose="020B0604030504040204" pitchFamily="34" charset="0"/>
              </a:rPr>
              <a:t>43 are unsignalized</a:t>
            </a:r>
          </a:p>
          <a:p>
            <a:pPr marL="720090" lvl="1"/>
            <a:endParaRPr lang="en-US" dirty="0">
              <a:latin typeface="Montserrat regular" panose="00000500000000000000" pitchFamily="2" charset="0"/>
              <a:ea typeface="Tahoma" panose="020B0604030504040204" pitchFamily="34" charset="0"/>
              <a:cs typeface="Tahoma" panose="020B0604030504040204" pitchFamily="34" charset="0"/>
            </a:endParaRPr>
          </a:p>
          <a:p>
            <a:endParaRPr lang="ta-IN"/>
          </a:p>
        </p:txBody>
      </p:sp>
      <p:sp>
        <p:nvSpPr>
          <p:cNvPr id="27" name="TextBox 26">
            <a:extLst>
              <a:ext uri="{FF2B5EF4-FFF2-40B4-BE49-F238E27FC236}">
                <a16:creationId xmlns:a16="http://schemas.microsoft.com/office/drawing/2014/main" id="{210E48AD-6B79-D89E-4BD2-72BA5E6B1F59}"/>
              </a:ext>
            </a:extLst>
          </p:cNvPr>
          <p:cNvSpPr txBox="1"/>
          <p:nvPr/>
        </p:nvSpPr>
        <p:spPr>
          <a:xfrm>
            <a:off x="599082" y="3767796"/>
            <a:ext cx="3526236" cy="1754326"/>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They were ranked by total KA frequency, fatal (K) frequency, and KA crash rate (calculated using total entering volume, TEV)</a:t>
            </a:r>
          </a:p>
          <a:p>
            <a:endParaRPr lang="ta-IN"/>
          </a:p>
        </p:txBody>
      </p:sp>
      <p:sp>
        <p:nvSpPr>
          <p:cNvPr id="2" name="TextBox 1">
            <a:extLst>
              <a:ext uri="{FF2B5EF4-FFF2-40B4-BE49-F238E27FC236}">
                <a16:creationId xmlns:a16="http://schemas.microsoft.com/office/drawing/2014/main" id="{45BDBE49-C8E2-53C3-5BF5-8041006EE69E}"/>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
        <p:nvSpPr>
          <p:cNvPr id="3" name="Oval 2">
            <a:extLst>
              <a:ext uri="{FF2B5EF4-FFF2-40B4-BE49-F238E27FC236}">
                <a16:creationId xmlns:a16="http://schemas.microsoft.com/office/drawing/2014/main" id="{311E711F-7672-05FC-0680-FCA060298796}"/>
              </a:ext>
            </a:extLst>
          </p:cNvPr>
          <p:cNvSpPr/>
          <p:nvPr/>
        </p:nvSpPr>
        <p:spPr>
          <a:xfrm>
            <a:off x="395831" y="2954625"/>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2</a:t>
            </a:r>
            <a:endParaRPr lang="ta-IN">
              <a:solidFill>
                <a:schemeClr val="tx1"/>
              </a:solidFill>
              <a:latin typeface="Museo Slab 1000" panose="02000000000000000000" pitchFamily="50"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7A3CF26-BBB2-6489-7762-9E181DFF17A0}"/>
                  </a:ext>
                </a:extLst>
              </p:cNvPr>
              <p:cNvSpPr txBox="1"/>
              <p:nvPr/>
            </p:nvSpPr>
            <p:spPr>
              <a:xfrm>
                <a:off x="640455" y="2907817"/>
                <a:ext cx="3526236" cy="923330"/>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Selection Criteria: KA crash frequency </a:t>
                </a:r>
                <a14:m>
                  <m:oMath xmlns:m="http://schemas.openxmlformats.org/officeDocument/2006/math">
                    <m:r>
                      <a:rPr lang="en-US" i="1" smtClean="0">
                        <a:latin typeface="Cambria Math" panose="02040503050406030204" pitchFamily="18" charset="0"/>
                        <a:ea typeface="Cambria Math" panose="02040503050406030204" pitchFamily="18" charset="0"/>
                        <a:cs typeface="Tahoma" panose="020B0604030504040204" pitchFamily="34" charset="0"/>
                      </a:rPr>
                      <m:t>≥</m:t>
                    </m:r>
                    <m:r>
                      <a:rPr lang="en-US" b="0" i="1" smtClean="0">
                        <a:latin typeface="Cambria Math" panose="02040503050406030204" pitchFamily="18" charset="0"/>
                        <a:ea typeface="Cambria Math" panose="02040503050406030204" pitchFamily="18" charset="0"/>
                        <a:cs typeface="Tahoma" panose="020B0604030504040204" pitchFamily="34" charset="0"/>
                      </a:rPr>
                      <m:t>3</m:t>
                    </m:r>
                  </m:oMath>
                </a14:m>
                <a:r>
                  <a:rPr lang="en-US" dirty="0">
                    <a:latin typeface="Montserrat regular" panose="00000500000000000000" pitchFamily="2" charset="0"/>
                    <a:ea typeface="Tahoma" panose="020B0604030504040204" pitchFamily="34" charset="0"/>
                    <a:cs typeface="Tahoma" panose="020B0604030504040204" pitchFamily="34" charset="0"/>
                  </a:rPr>
                  <a:t> in 5 years </a:t>
                </a:r>
              </a:p>
              <a:p>
                <a:endParaRPr lang="ta-IN"/>
              </a:p>
            </p:txBody>
          </p:sp>
        </mc:Choice>
        <mc:Fallback xmlns="">
          <p:sp>
            <p:nvSpPr>
              <p:cNvPr id="8" name="TextBox 7">
                <a:extLst>
                  <a:ext uri="{FF2B5EF4-FFF2-40B4-BE49-F238E27FC236}">
                    <a16:creationId xmlns:a16="http://schemas.microsoft.com/office/drawing/2014/main" id="{C7A3CF26-BBB2-6489-7762-9E181DFF17A0}"/>
                  </a:ext>
                </a:extLst>
              </p:cNvPr>
              <p:cNvSpPr txBox="1">
                <a:spLocks noRot="1" noChangeAspect="1" noMove="1" noResize="1" noEditPoints="1" noAdjustHandles="1" noChangeArrowheads="1" noChangeShapeType="1" noTextEdit="1"/>
              </p:cNvSpPr>
              <p:nvPr/>
            </p:nvSpPr>
            <p:spPr>
              <a:xfrm>
                <a:off x="640455" y="2907817"/>
                <a:ext cx="3526236" cy="923330"/>
              </a:xfrm>
              <a:prstGeom prst="rect">
                <a:avLst/>
              </a:prstGeom>
              <a:blipFill>
                <a:blip r:embed="rId9"/>
                <a:stretch>
                  <a:fillRect l="-1382"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102867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D7FAE-83EF-719F-E2DD-C6719FB176D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A60965A-353B-0C4E-AFA8-CAB7255774B6}"/>
              </a:ext>
            </a:extLst>
          </p:cNvPr>
          <p:cNvSpPr/>
          <p:nvPr/>
        </p:nvSpPr>
        <p:spPr>
          <a:xfrm>
            <a:off x="46989" y="1024258"/>
            <a:ext cx="11982451"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TextBox 8">
            <a:extLst>
              <a:ext uri="{FF2B5EF4-FFF2-40B4-BE49-F238E27FC236}">
                <a16:creationId xmlns:a16="http://schemas.microsoft.com/office/drawing/2014/main" id="{542E2A0C-6246-46E5-AA1C-C468855BFAA7}"/>
              </a:ext>
            </a:extLst>
          </p:cNvPr>
          <p:cNvSpPr txBox="1"/>
          <p:nvPr/>
        </p:nvSpPr>
        <p:spPr>
          <a:xfrm>
            <a:off x="190500" y="1137902"/>
            <a:ext cx="2692266" cy="461665"/>
          </a:xfrm>
          <a:prstGeom prst="rect">
            <a:avLst/>
          </a:prstGeom>
          <a:noFill/>
        </p:spPr>
        <p:txBody>
          <a:bodyPr wrap="square" rtlCol="0">
            <a:spAutoFit/>
          </a:bodyPr>
          <a:lstStyle/>
          <a:p>
            <a:r>
              <a:rPr lang="en-US" sz="2400" b="1" dirty="0">
                <a:latin typeface="Montserrat SemiBold" panose="00000700000000000000" pitchFamily="2" charset="0"/>
              </a:rPr>
              <a:t>INTRODUCTION</a:t>
            </a:r>
            <a:endParaRPr lang="ta-IN" sz="2400" b="1">
              <a:latin typeface="Montserrat SemiBold" panose="00000700000000000000" pitchFamily="2" charset="0"/>
            </a:endParaRPr>
          </a:p>
        </p:txBody>
      </p:sp>
      <p:sp>
        <p:nvSpPr>
          <p:cNvPr id="2" name="Rectangle 1">
            <a:extLst>
              <a:ext uri="{FF2B5EF4-FFF2-40B4-BE49-F238E27FC236}">
                <a16:creationId xmlns:a16="http://schemas.microsoft.com/office/drawing/2014/main" id="{DE250A5B-7CCE-8F7A-8E94-3E399EE7EFB8}"/>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8069D61F-D5AA-A4F8-4BC6-4E1F9238FEC1}"/>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F7904129-B277-0FBC-19BD-FCD772C08639}"/>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CC77D5BD-9265-CA63-0EC9-081785516BCA}"/>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D757060-1D14-6BDA-016F-0576BCB1B4C2}"/>
              </a:ext>
            </a:extLst>
          </p:cNvPr>
          <p:cNvSpPr txBox="1">
            <a:spLocks/>
          </p:cNvSpPr>
          <p:nvPr/>
        </p:nvSpPr>
        <p:spPr>
          <a:xfrm>
            <a:off x="104775" y="214572"/>
            <a:ext cx="9070918" cy="584775"/>
          </a:xfrm>
          <a:prstGeom prst="rect">
            <a:avLst/>
          </a:prstGeom>
          <a:noFill/>
        </p:spPr>
        <p:txBody>
          <a:bodyPr wrap="square" rtlCol="0">
            <a:spAutoFit/>
          </a:bodyPr>
          <a:lstStyle/>
          <a:p>
            <a:r>
              <a:rPr lang="en-US" sz="3200" b="1" dirty="0">
                <a:solidFill>
                  <a:schemeClr val="bg1"/>
                </a:solidFill>
                <a:latin typeface="Avenir Next LT Pro" panose="020B0504020202020204" pitchFamily="34" charset="0"/>
                <a:cs typeface="Times New Roman" panose="02020603050405020304" pitchFamily="18" charset="0"/>
              </a:rPr>
              <a:t>LAKE-SUMTER MPO: UCF SS4A GRANT</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09F8FB12-54B2-27D3-0E1F-29EB352CE88F}"/>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1B9D82C-EA4E-4E4B-9DFF-1FABAB24A6A8}"/>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31CDC9B8-E52B-A86B-87B4-2B58727B6E4D}"/>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3991E00A-D2CB-8B96-8891-B9AA2379B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DC78ED99-ED97-CE11-D9E7-3AA331CF82AA}"/>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grpSp>
        <p:nvGrpSpPr>
          <p:cNvPr id="32" name="Group 31">
            <a:extLst>
              <a:ext uri="{FF2B5EF4-FFF2-40B4-BE49-F238E27FC236}">
                <a16:creationId xmlns:a16="http://schemas.microsoft.com/office/drawing/2014/main" id="{366880B3-B61E-5524-BD9A-FA22F7A8624C}"/>
              </a:ext>
            </a:extLst>
          </p:cNvPr>
          <p:cNvGrpSpPr/>
          <p:nvPr/>
        </p:nvGrpSpPr>
        <p:grpSpPr>
          <a:xfrm>
            <a:off x="321309" y="1713211"/>
            <a:ext cx="4768852" cy="4130032"/>
            <a:chOff x="2882766" y="1790700"/>
            <a:chExt cx="5372100" cy="4130032"/>
          </a:xfrm>
        </p:grpSpPr>
        <p:sp>
          <p:nvSpPr>
            <p:cNvPr id="13" name="Rectangle: Rounded Corners 12">
              <a:extLst>
                <a:ext uri="{FF2B5EF4-FFF2-40B4-BE49-F238E27FC236}">
                  <a16:creationId xmlns:a16="http://schemas.microsoft.com/office/drawing/2014/main" id="{3743E7F5-7B3D-6238-B1E7-8AD1C4360A14}"/>
                </a:ext>
              </a:extLst>
            </p:cNvPr>
            <p:cNvSpPr/>
            <p:nvPr/>
          </p:nvSpPr>
          <p:spPr>
            <a:xfrm>
              <a:off x="2882766" y="1790700"/>
              <a:ext cx="5372100" cy="673100"/>
            </a:xfrm>
            <a:prstGeom prst="roundRect">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lnSpc>
                  <a:spcPct val="250000"/>
                </a:lnSpc>
              </a:pPr>
              <a:r>
                <a:rPr lang="en-US" sz="2200" dirty="0">
                  <a:solidFill>
                    <a:schemeClr val="tx1"/>
                  </a:solidFill>
                  <a:latin typeface=" Montserrat semibold"/>
                </a:rPr>
                <a:t>Safe Streets 4 all</a:t>
              </a:r>
            </a:p>
            <a:p>
              <a:pPr algn="ctr"/>
              <a:endParaRPr lang="ta-IN">
                <a:solidFill>
                  <a:schemeClr val="tx1"/>
                </a:solidFill>
                <a:latin typeface="Museo Slab 1000" panose="02000000000000000000" pitchFamily="50" charset="0"/>
              </a:endParaRPr>
            </a:p>
          </p:txBody>
        </p:sp>
        <p:sp>
          <p:nvSpPr>
            <p:cNvPr id="25" name="Rectangle: Rounded Corners 24">
              <a:extLst>
                <a:ext uri="{FF2B5EF4-FFF2-40B4-BE49-F238E27FC236}">
                  <a16:creationId xmlns:a16="http://schemas.microsoft.com/office/drawing/2014/main" id="{041126E8-6396-0F3B-993B-DB4F102B0285}"/>
                </a:ext>
              </a:extLst>
            </p:cNvPr>
            <p:cNvSpPr/>
            <p:nvPr/>
          </p:nvSpPr>
          <p:spPr>
            <a:xfrm>
              <a:off x="2882766" y="2654933"/>
              <a:ext cx="5372100" cy="673100"/>
            </a:xfrm>
            <a:prstGeom prst="roundRect">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R="0" algn="ctr">
                <a:lnSpc>
                  <a:spcPct val="250000"/>
                </a:lnSpc>
                <a:spcBef>
                  <a:spcPts val="0"/>
                </a:spcBef>
                <a:spcAft>
                  <a:spcPts val="800"/>
                </a:spcAft>
              </a:pPr>
              <a:r>
                <a:rPr lang="en-US" sz="2200" dirty="0">
                  <a:solidFill>
                    <a:schemeClr val="tx1"/>
                  </a:solidFill>
                  <a:latin typeface=" Montserrat semibold"/>
                </a:rPr>
                <a:t>UCF Role</a:t>
              </a:r>
            </a:p>
            <a:p>
              <a:pPr algn="ctr"/>
              <a:endParaRPr lang="ta-IN">
                <a:solidFill>
                  <a:schemeClr val="tx1"/>
                </a:solidFill>
                <a:latin typeface="Museo Slab 1000" panose="02000000000000000000" pitchFamily="50" charset="0"/>
              </a:endParaRPr>
            </a:p>
          </p:txBody>
        </p:sp>
        <p:sp>
          <p:nvSpPr>
            <p:cNvPr id="26" name="Rectangle: Rounded Corners 25">
              <a:extLst>
                <a:ext uri="{FF2B5EF4-FFF2-40B4-BE49-F238E27FC236}">
                  <a16:creationId xmlns:a16="http://schemas.microsoft.com/office/drawing/2014/main" id="{853BCE52-3232-42E4-899C-B714B7CED4ED}"/>
                </a:ext>
              </a:extLst>
            </p:cNvPr>
            <p:cNvSpPr/>
            <p:nvPr/>
          </p:nvSpPr>
          <p:spPr>
            <a:xfrm>
              <a:off x="2882766" y="3519166"/>
              <a:ext cx="5372100" cy="673100"/>
            </a:xfrm>
            <a:prstGeom prst="roundRect">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lnSpc>
                  <a:spcPct val="250000"/>
                </a:lnSpc>
              </a:pPr>
              <a:r>
                <a:rPr lang="en-US" sz="2200" dirty="0">
                  <a:solidFill>
                    <a:schemeClr val="tx1"/>
                  </a:solidFill>
                  <a:latin typeface=" Montserrat semibold"/>
                </a:rPr>
                <a:t>MPO Role</a:t>
              </a:r>
            </a:p>
            <a:p>
              <a:pPr algn="ctr"/>
              <a:endParaRPr lang="ta-IN">
                <a:solidFill>
                  <a:schemeClr val="tx1"/>
                </a:solidFill>
                <a:latin typeface="Museo Slab 1000" panose="02000000000000000000" pitchFamily="50" charset="0"/>
              </a:endParaRPr>
            </a:p>
          </p:txBody>
        </p:sp>
        <p:sp>
          <p:nvSpPr>
            <p:cNvPr id="30" name="Rectangle: Rounded Corners 29">
              <a:extLst>
                <a:ext uri="{FF2B5EF4-FFF2-40B4-BE49-F238E27FC236}">
                  <a16:creationId xmlns:a16="http://schemas.microsoft.com/office/drawing/2014/main" id="{6A8ADB41-8497-48C2-C65A-D5B52EAAA748}"/>
                </a:ext>
              </a:extLst>
            </p:cNvPr>
            <p:cNvSpPr/>
            <p:nvPr/>
          </p:nvSpPr>
          <p:spPr>
            <a:xfrm>
              <a:off x="2882766" y="4383399"/>
              <a:ext cx="5372100" cy="673100"/>
            </a:xfrm>
            <a:prstGeom prst="roundRect">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000" dirty="0">
                <a:solidFill>
                  <a:schemeClr val="tx1"/>
                </a:solidFill>
                <a:latin typeface=" Montserrat semibold"/>
              </a:endParaRPr>
            </a:p>
            <a:p>
              <a:pPr algn="ctr"/>
              <a:r>
                <a:rPr lang="en-US" sz="2000" dirty="0">
                  <a:solidFill>
                    <a:schemeClr val="tx1"/>
                  </a:solidFill>
                  <a:latin typeface=" Montserrat semibold"/>
                </a:rPr>
                <a:t>Relationship to Lake and Sumter </a:t>
              </a:r>
            </a:p>
            <a:p>
              <a:pPr algn="ctr"/>
              <a:r>
                <a:rPr lang="en-US" sz="2000" dirty="0">
                  <a:solidFill>
                    <a:schemeClr val="tx1"/>
                  </a:solidFill>
                  <a:latin typeface=" Montserrat semibold"/>
                </a:rPr>
                <a:t>County’s Vision Zero Plans</a:t>
              </a:r>
            </a:p>
            <a:p>
              <a:pPr algn="ctr"/>
              <a:endParaRPr lang="ta-IN" sz="2000" dirty="0">
                <a:solidFill>
                  <a:schemeClr val="tx1"/>
                </a:solidFill>
                <a:latin typeface="Museo Slab 1000" panose="02000000000000000000" pitchFamily="50" charset="0"/>
              </a:endParaRPr>
            </a:p>
          </p:txBody>
        </p:sp>
        <p:sp>
          <p:nvSpPr>
            <p:cNvPr id="31" name="Rectangle: Rounded Corners 30">
              <a:extLst>
                <a:ext uri="{FF2B5EF4-FFF2-40B4-BE49-F238E27FC236}">
                  <a16:creationId xmlns:a16="http://schemas.microsoft.com/office/drawing/2014/main" id="{0CFF8229-F4A9-6FE5-6492-FD4818194D76}"/>
                </a:ext>
              </a:extLst>
            </p:cNvPr>
            <p:cNvSpPr/>
            <p:nvPr/>
          </p:nvSpPr>
          <p:spPr>
            <a:xfrm>
              <a:off x="2882766" y="5247632"/>
              <a:ext cx="5372100" cy="673100"/>
            </a:xfrm>
            <a:prstGeom prst="roundRect">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lnSpc>
                  <a:spcPct val="250000"/>
                </a:lnSpc>
              </a:pPr>
              <a:r>
                <a:rPr lang="en-US" sz="2200" dirty="0">
                  <a:solidFill>
                    <a:schemeClr val="tx1"/>
                  </a:solidFill>
                  <a:latin typeface=" Montserrat semibold"/>
                </a:rPr>
                <a:t>Schedule</a:t>
              </a:r>
            </a:p>
            <a:p>
              <a:pPr algn="ctr"/>
              <a:endParaRPr lang="ta-IN">
                <a:solidFill>
                  <a:schemeClr val="tx1"/>
                </a:solidFill>
                <a:latin typeface="Museo Slab 1000" panose="02000000000000000000" pitchFamily="50" charset="0"/>
              </a:endParaRPr>
            </a:p>
          </p:txBody>
        </p:sp>
      </p:grpSp>
      <p:sp>
        <p:nvSpPr>
          <p:cNvPr id="3" name="TextBox 2">
            <a:extLst>
              <a:ext uri="{FF2B5EF4-FFF2-40B4-BE49-F238E27FC236}">
                <a16:creationId xmlns:a16="http://schemas.microsoft.com/office/drawing/2014/main" id="{D532CD56-3AA5-8498-06A8-FED2685936EF}"/>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
        <p:nvSpPr>
          <p:cNvPr id="10" name="Rectangle: Rounded Corners 9">
            <a:extLst>
              <a:ext uri="{FF2B5EF4-FFF2-40B4-BE49-F238E27FC236}">
                <a16:creationId xmlns:a16="http://schemas.microsoft.com/office/drawing/2014/main" id="{A2FD7249-2286-7DDB-0155-95BD6453228E}"/>
              </a:ext>
            </a:extLst>
          </p:cNvPr>
          <p:cNvSpPr/>
          <p:nvPr/>
        </p:nvSpPr>
        <p:spPr>
          <a:xfrm>
            <a:off x="5445261" y="1662393"/>
            <a:ext cx="6320019" cy="4246859"/>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sz="2400" dirty="0">
                <a:solidFill>
                  <a:schemeClr val="tx1"/>
                </a:solidFill>
              </a:rPr>
              <a:t>Federal Grantor</a:t>
            </a:r>
          </a:p>
          <a:p>
            <a:pPr algn="ctr"/>
            <a:endParaRPr lang="en-US" sz="2400" dirty="0">
              <a:solidFill>
                <a:schemeClr val="tx1"/>
              </a:solidFill>
            </a:endParaRPr>
          </a:p>
          <a:p>
            <a:pPr algn="ctr"/>
            <a:endParaRPr lang="en-US" sz="1000" dirty="0">
              <a:solidFill>
                <a:schemeClr val="tx1"/>
              </a:solidFill>
            </a:endParaRPr>
          </a:p>
          <a:p>
            <a:pPr algn="ctr"/>
            <a:r>
              <a:rPr lang="en-US" sz="2400" dirty="0">
                <a:solidFill>
                  <a:schemeClr val="tx1"/>
                </a:solidFill>
              </a:rPr>
              <a:t>Lead Analysis, Reporting, &amp; Recommendations</a:t>
            </a:r>
          </a:p>
          <a:p>
            <a:pPr algn="ctr"/>
            <a:endParaRPr lang="en-US" sz="2400" dirty="0">
              <a:solidFill>
                <a:schemeClr val="tx1"/>
              </a:solidFill>
            </a:endParaRPr>
          </a:p>
          <a:p>
            <a:pPr algn="ctr"/>
            <a:endParaRPr lang="en-US" sz="1000" dirty="0">
              <a:solidFill>
                <a:schemeClr val="tx1"/>
              </a:solidFill>
            </a:endParaRPr>
          </a:p>
          <a:p>
            <a:pPr algn="ctr"/>
            <a:r>
              <a:rPr lang="en-US" sz="2400" dirty="0">
                <a:solidFill>
                  <a:schemeClr val="tx1"/>
                </a:solidFill>
              </a:rPr>
              <a:t>Inform Safety Element of LRTP &amp; Report Progress</a:t>
            </a:r>
          </a:p>
          <a:p>
            <a:pPr algn="ctr"/>
            <a:endParaRPr lang="en-US" sz="2400" dirty="0">
              <a:solidFill>
                <a:schemeClr val="tx1"/>
              </a:solidFill>
            </a:endParaRPr>
          </a:p>
          <a:p>
            <a:pPr algn="ctr"/>
            <a:endParaRPr lang="en-US" sz="1000" dirty="0">
              <a:solidFill>
                <a:schemeClr val="tx1"/>
              </a:solidFill>
            </a:endParaRPr>
          </a:p>
          <a:p>
            <a:pPr algn="ctr"/>
            <a:r>
              <a:rPr lang="en-US" sz="2400" dirty="0">
                <a:solidFill>
                  <a:schemeClr val="tx1"/>
                </a:solidFill>
              </a:rPr>
              <a:t>Coordinate with County VZ Efforts</a:t>
            </a:r>
          </a:p>
          <a:p>
            <a:pPr algn="ctr"/>
            <a:endParaRPr lang="en-US" sz="2400" dirty="0">
              <a:solidFill>
                <a:schemeClr val="tx1"/>
              </a:solidFill>
            </a:endParaRPr>
          </a:p>
          <a:p>
            <a:pPr algn="ctr"/>
            <a:r>
              <a:rPr lang="en-US" sz="2400" dirty="0">
                <a:solidFill>
                  <a:schemeClr val="tx1"/>
                </a:solidFill>
              </a:rPr>
              <a:t>August 2025- April 2026</a:t>
            </a: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ta-IN" dirty="0">
              <a:solidFill>
                <a:schemeClr val="tx1"/>
              </a:solidFill>
            </a:endParaRPr>
          </a:p>
        </p:txBody>
      </p:sp>
    </p:spTree>
    <p:extLst>
      <p:ext uri="{BB962C8B-B14F-4D97-AF65-F5344CB8AC3E}">
        <p14:creationId xmlns:p14="http://schemas.microsoft.com/office/powerpoint/2010/main" val="3212947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3EE0-3D8F-1DD2-73E5-D1AC023F9EB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E27E9B7-01F4-5931-441D-728238694011}"/>
              </a:ext>
            </a:extLst>
          </p:cNvPr>
          <p:cNvGrpSpPr/>
          <p:nvPr/>
        </p:nvGrpSpPr>
        <p:grpSpPr>
          <a:xfrm>
            <a:off x="104774" y="1069747"/>
            <a:ext cx="11982451" cy="5242048"/>
            <a:chOff x="104774" y="1069746"/>
            <a:chExt cx="11982451" cy="5372891"/>
          </a:xfrm>
        </p:grpSpPr>
        <p:sp>
          <p:nvSpPr>
            <p:cNvPr id="7" name="Rectangle: Rounded Corners 6">
              <a:extLst>
                <a:ext uri="{FF2B5EF4-FFF2-40B4-BE49-F238E27FC236}">
                  <a16:creationId xmlns:a16="http://schemas.microsoft.com/office/drawing/2014/main" id="{8999B02B-226A-99FE-D267-95BB6ADD3386}"/>
                </a:ext>
              </a:extLst>
            </p:cNvPr>
            <p:cNvSpPr/>
            <p:nvPr/>
          </p:nvSpPr>
          <p:spPr>
            <a:xfrm>
              <a:off x="104774" y="1069746"/>
              <a:ext cx="11982451" cy="2625947"/>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4" name="Rectangle: Rounded Corners 3">
              <a:extLst>
                <a:ext uri="{FF2B5EF4-FFF2-40B4-BE49-F238E27FC236}">
                  <a16:creationId xmlns:a16="http://schemas.microsoft.com/office/drawing/2014/main" id="{9183B125-2405-28BC-AEDF-A7D36BA745F2}"/>
                </a:ext>
              </a:extLst>
            </p:cNvPr>
            <p:cNvSpPr/>
            <p:nvPr/>
          </p:nvSpPr>
          <p:spPr>
            <a:xfrm>
              <a:off x="104774" y="3816690"/>
              <a:ext cx="11982451" cy="2625947"/>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grpSp>
      <p:sp>
        <p:nvSpPr>
          <p:cNvPr id="2" name="Rectangle 1">
            <a:extLst>
              <a:ext uri="{FF2B5EF4-FFF2-40B4-BE49-F238E27FC236}">
                <a16:creationId xmlns:a16="http://schemas.microsoft.com/office/drawing/2014/main" id="{C85E48AA-DAFC-F9E1-2997-7577838C5F9E}"/>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19720C0A-4A9E-F3C9-7D0B-70E7685B494C}"/>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BE8D877C-E2FA-1D6D-FCA5-8D788C24F548}"/>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E4C8B687-49CA-6FA1-5E07-B9772623808F}"/>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52FC712-6968-B10B-629F-C04275603248}"/>
              </a:ext>
            </a:extLst>
          </p:cNvPr>
          <p:cNvSpPr txBox="1">
            <a:spLocks/>
          </p:cNvSpPr>
          <p:nvPr/>
        </p:nvSpPr>
        <p:spPr>
          <a:xfrm>
            <a:off x="104774" y="214572"/>
            <a:ext cx="10067925" cy="523220"/>
          </a:xfrm>
          <a:prstGeom prst="rect">
            <a:avLst/>
          </a:prstGeom>
          <a:noFill/>
        </p:spPr>
        <p:txBody>
          <a:bodyPr wrap="square" rtlCol="0">
            <a:spAutoFit/>
          </a:bodyPr>
          <a:lstStyle/>
          <a:p>
            <a:r>
              <a:rPr lang="en-US" altLang="zh-CN" sz="2700" b="1" cap="all" dirty="0">
                <a:solidFill>
                  <a:schemeClr val="bg1"/>
                </a:solidFill>
                <a:latin typeface="Avenir Next LT Pro" panose="020B0504020202020204" pitchFamily="34" charset="0"/>
                <a:cs typeface="Times New Roman" panose="02020603050405020304" pitchFamily="18" charset="0"/>
              </a:rPr>
              <a:t>HIN INTERSECTIONS: SIGNALIZED &amp; Unsignalized</a:t>
            </a:r>
            <a:endParaRPr lang="ta-IN" sz="27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1B5170B0-499F-D0E7-3768-DCC5228F8D34}"/>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79B9226-5F2E-1724-65D3-1F73C2929E90}"/>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83474056-6C6E-507B-B942-32C6A2F0D4F5}"/>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650D9E55-F81F-F091-8B6A-53016FB9D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F57EC73F-1C5E-7A5B-5F5F-95A8DFCB8F47}"/>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23" name="TextBox 22">
            <a:extLst>
              <a:ext uri="{FF2B5EF4-FFF2-40B4-BE49-F238E27FC236}">
                <a16:creationId xmlns:a16="http://schemas.microsoft.com/office/drawing/2014/main" id="{BE232B8B-02D4-3ED1-7F99-C124F98D39A4}"/>
              </a:ext>
            </a:extLst>
          </p:cNvPr>
          <p:cNvSpPr txBox="1"/>
          <p:nvPr/>
        </p:nvSpPr>
        <p:spPr>
          <a:xfrm rot="16200000">
            <a:off x="-741897" y="2008928"/>
            <a:ext cx="2479960" cy="630942"/>
          </a:xfrm>
          <a:prstGeom prst="rect">
            <a:avLst/>
          </a:prstGeom>
          <a:noFill/>
        </p:spPr>
        <p:txBody>
          <a:bodyPr wrap="square" rtlCol="0">
            <a:spAutoFit/>
          </a:bodyPr>
          <a:lstStyle/>
          <a:p>
            <a:r>
              <a:rPr lang="en-US" sz="1600" b="1" dirty="0">
                <a:latin typeface="Montserrat SemiBold" panose="00000700000000000000" pitchFamily="2" charset="0"/>
              </a:rPr>
              <a:t>Top 10 HIN Signalized</a:t>
            </a:r>
          </a:p>
          <a:p>
            <a:endParaRPr lang="ta-IN" sz="1900" b="1">
              <a:latin typeface="Montserrat SemiBold" panose="00000700000000000000" pitchFamily="2" charset="0"/>
            </a:endParaRPr>
          </a:p>
        </p:txBody>
      </p:sp>
      <p:graphicFrame>
        <p:nvGraphicFramePr>
          <p:cNvPr id="13" name="Table 12">
            <a:extLst>
              <a:ext uri="{FF2B5EF4-FFF2-40B4-BE49-F238E27FC236}">
                <a16:creationId xmlns:a16="http://schemas.microsoft.com/office/drawing/2014/main" id="{AEB8C57B-8C65-3FFC-75C2-E07C5AB71618}"/>
              </a:ext>
            </a:extLst>
          </p:cNvPr>
          <p:cNvGraphicFramePr>
            <a:graphicFrameLocks noGrp="1"/>
          </p:cNvGraphicFramePr>
          <p:nvPr>
            <p:extLst>
              <p:ext uri="{D42A27DB-BD31-4B8C-83A1-F6EECF244321}">
                <p14:modId xmlns:p14="http://schemas.microsoft.com/office/powerpoint/2010/main" val="2881272002"/>
              </p:ext>
            </p:extLst>
          </p:nvPr>
        </p:nvGraphicFramePr>
        <p:xfrm>
          <a:off x="561924" y="1147919"/>
          <a:ext cx="11425967" cy="2396842"/>
        </p:xfrm>
        <a:graphic>
          <a:graphicData uri="http://schemas.openxmlformats.org/drawingml/2006/table">
            <a:tbl>
              <a:tblPr>
                <a:tableStyleId>{5C22544A-7EE6-4342-B048-85BDC9FD1C3A}</a:tableStyleId>
              </a:tblPr>
              <a:tblGrid>
                <a:gridCol w="732139">
                  <a:extLst>
                    <a:ext uri="{9D8B030D-6E8A-4147-A177-3AD203B41FA5}">
                      <a16:colId xmlns:a16="http://schemas.microsoft.com/office/drawing/2014/main" val="3692843581"/>
                    </a:ext>
                  </a:extLst>
                </a:gridCol>
                <a:gridCol w="1131982">
                  <a:extLst>
                    <a:ext uri="{9D8B030D-6E8A-4147-A177-3AD203B41FA5}">
                      <a16:colId xmlns:a16="http://schemas.microsoft.com/office/drawing/2014/main" val="2786599246"/>
                    </a:ext>
                  </a:extLst>
                </a:gridCol>
                <a:gridCol w="1345141">
                  <a:extLst>
                    <a:ext uri="{9D8B030D-6E8A-4147-A177-3AD203B41FA5}">
                      <a16:colId xmlns:a16="http://schemas.microsoft.com/office/drawing/2014/main" val="2157615529"/>
                    </a:ext>
                  </a:extLst>
                </a:gridCol>
                <a:gridCol w="844442">
                  <a:extLst>
                    <a:ext uri="{9D8B030D-6E8A-4147-A177-3AD203B41FA5}">
                      <a16:colId xmlns:a16="http://schemas.microsoft.com/office/drawing/2014/main" val="396831995"/>
                    </a:ext>
                  </a:extLst>
                </a:gridCol>
                <a:gridCol w="1352783">
                  <a:extLst>
                    <a:ext uri="{9D8B030D-6E8A-4147-A177-3AD203B41FA5}">
                      <a16:colId xmlns:a16="http://schemas.microsoft.com/office/drawing/2014/main" val="416412140"/>
                    </a:ext>
                  </a:extLst>
                </a:gridCol>
                <a:gridCol w="1740757">
                  <a:extLst>
                    <a:ext uri="{9D8B030D-6E8A-4147-A177-3AD203B41FA5}">
                      <a16:colId xmlns:a16="http://schemas.microsoft.com/office/drawing/2014/main" val="3314084920"/>
                    </a:ext>
                  </a:extLst>
                </a:gridCol>
                <a:gridCol w="1169994">
                  <a:extLst>
                    <a:ext uri="{9D8B030D-6E8A-4147-A177-3AD203B41FA5}">
                      <a16:colId xmlns:a16="http://schemas.microsoft.com/office/drawing/2014/main" val="858447476"/>
                    </a:ext>
                  </a:extLst>
                </a:gridCol>
                <a:gridCol w="981693">
                  <a:extLst>
                    <a:ext uri="{9D8B030D-6E8A-4147-A177-3AD203B41FA5}">
                      <a16:colId xmlns:a16="http://schemas.microsoft.com/office/drawing/2014/main" val="2402901730"/>
                    </a:ext>
                  </a:extLst>
                </a:gridCol>
                <a:gridCol w="1028424">
                  <a:extLst>
                    <a:ext uri="{9D8B030D-6E8A-4147-A177-3AD203B41FA5}">
                      <a16:colId xmlns:a16="http://schemas.microsoft.com/office/drawing/2014/main" val="1965542884"/>
                    </a:ext>
                  </a:extLst>
                </a:gridCol>
                <a:gridCol w="1098612">
                  <a:extLst>
                    <a:ext uri="{9D8B030D-6E8A-4147-A177-3AD203B41FA5}">
                      <a16:colId xmlns:a16="http://schemas.microsoft.com/office/drawing/2014/main" val="944319905"/>
                    </a:ext>
                  </a:extLst>
                </a:gridCol>
              </a:tblGrid>
              <a:tr h="345343">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SL</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County</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Intersection Type</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Area</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Major Roadway</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Minor Roadway</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KA</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K</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BCO</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KA Crash Rate</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extLst>
                  <a:ext uri="{0D108BD9-81ED-4DB2-BD59-A6C34878D82A}">
                    <a16:rowId xmlns:a16="http://schemas.microsoft.com/office/drawing/2014/main" val="722202732"/>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1</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US 301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466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13</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167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0.23</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627619988"/>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2</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44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MORSE BLVD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96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0.17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3915412404"/>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3</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US 27/441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MORSE BLVD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75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0.08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1746481005"/>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4</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US 27/441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NE 136TH AVE</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91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0.10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3003531475"/>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5</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Rural</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50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471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0.22</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3471088242"/>
                  </a:ext>
                </a:extLst>
              </a:tr>
              <a:tr h="158421">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6</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T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Rural</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48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Lowery St</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30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0.59</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4292238651"/>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7</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CITRUS BLVD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DR MLK JR BLVD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44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0.06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3179193148"/>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8</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Rural</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471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E SOUTHLAND AVE</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0.19</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2789594574"/>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9</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US 27/441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Bella Cruz Dr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38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0.07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219629754"/>
                  </a:ext>
                </a:extLst>
              </a:tr>
              <a:tr h="210342">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10</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Lake</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US 27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WASHINGTON ST</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35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0.06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912" marR="3912" marT="3912" marB="0" anchor="ctr">
                    <a:solidFill>
                      <a:srgbClr val="FDF2CB"/>
                    </a:solidFill>
                  </a:tcPr>
                </a:tc>
                <a:extLst>
                  <a:ext uri="{0D108BD9-81ED-4DB2-BD59-A6C34878D82A}">
                    <a16:rowId xmlns:a16="http://schemas.microsoft.com/office/drawing/2014/main" val="3029338807"/>
                  </a:ext>
                </a:extLst>
              </a:tr>
            </a:tbl>
          </a:graphicData>
        </a:graphic>
      </p:graphicFrame>
      <p:sp>
        <p:nvSpPr>
          <p:cNvPr id="15" name="TextBox 14">
            <a:extLst>
              <a:ext uri="{FF2B5EF4-FFF2-40B4-BE49-F238E27FC236}">
                <a16:creationId xmlns:a16="http://schemas.microsoft.com/office/drawing/2014/main" id="{9D1378DD-9A62-8ADE-CF7A-F2205C3D329C}"/>
              </a:ext>
            </a:extLst>
          </p:cNvPr>
          <p:cNvSpPr txBox="1"/>
          <p:nvPr/>
        </p:nvSpPr>
        <p:spPr>
          <a:xfrm rot="16200000">
            <a:off x="-782917" y="4712806"/>
            <a:ext cx="2561999" cy="553998"/>
          </a:xfrm>
          <a:prstGeom prst="rect">
            <a:avLst/>
          </a:prstGeom>
          <a:noFill/>
        </p:spPr>
        <p:txBody>
          <a:bodyPr wrap="square" rtlCol="0">
            <a:spAutoFit/>
          </a:bodyPr>
          <a:lstStyle/>
          <a:p>
            <a:r>
              <a:rPr lang="en-US" sz="1500" b="1" dirty="0">
                <a:latin typeface="Montserrat SemiBold" panose="00000700000000000000" pitchFamily="2" charset="0"/>
              </a:rPr>
              <a:t>Top 10 HIN Unsignalized</a:t>
            </a:r>
          </a:p>
          <a:p>
            <a:endParaRPr lang="ta-IN" sz="1500" b="1">
              <a:latin typeface="Montserrat SemiBold" panose="00000700000000000000" pitchFamily="2" charset="0"/>
            </a:endParaRPr>
          </a:p>
        </p:txBody>
      </p:sp>
      <p:graphicFrame>
        <p:nvGraphicFramePr>
          <p:cNvPr id="16" name="Table 15">
            <a:extLst>
              <a:ext uri="{FF2B5EF4-FFF2-40B4-BE49-F238E27FC236}">
                <a16:creationId xmlns:a16="http://schemas.microsoft.com/office/drawing/2014/main" id="{66915BB0-9826-5E8F-6B99-5BCE6BF1CDA4}"/>
              </a:ext>
            </a:extLst>
          </p:cNvPr>
          <p:cNvGraphicFramePr>
            <a:graphicFrameLocks noGrp="1"/>
          </p:cNvGraphicFramePr>
          <p:nvPr>
            <p:extLst>
              <p:ext uri="{D42A27DB-BD31-4B8C-83A1-F6EECF244321}">
                <p14:modId xmlns:p14="http://schemas.microsoft.com/office/powerpoint/2010/main" val="1818083222"/>
              </p:ext>
            </p:extLst>
          </p:nvPr>
        </p:nvGraphicFramePr>
        <p:xfrm>
          <a:off x="561924" y="3845938"/>
          <a:ext cx="11467516" cy="2339437"/>
        </p:xfrm>
        <a:graphic>
          <a:graphicData uri="http://schemas.openxmlformats.org/drawingml/2006/table">
            <a:tbl>
              <a:tblPr>
                <a:tableStyleId>{5C22544A-7EE6-4342-B048-85BDC9FD1C3A}</a:tableStyleId>
              </a:tblPr>
              <a:tblGrid>
                <a:gridCol w="766633">
                  <a:extLst>
                    <a:ext uri="{9D8B030D-6E8A-4147-A177-3AD203B41FA5}">
                      <a16:colId xmlns:a16="http://schemas.microsoft.com/office/drawing/2014/main" val="2291603857"/>
                    </a:ext>
                  </a:extLst>
                </a:gridCol>
                <a:gridCol w="1139933">
                  <a:extLst>
                    <a:ext uri="{9D8B030D-6E8A-4147-A177-3AD203B41FA5}">
                      <a16:colId xmlns:a16="http://schemas.microsoft.com/office/drawing/2014/main" val="1940433725"/>
                    </a:ext>
                  </a:extLst>
                </a:gridCol>
                <a:gridCol w="1382869">
                  <a:extLst>
                    <a:ext uri="{9D8B030D-6E8A-4147-A177-3AD203B41FA5}">
                      <a16:colId xmlns:a16="http://schemas.microsoft.com/office/drawing/2014/main" val="967300058"/>
                    </a:ext>
                  </a:extLst>
                </a:gridCol>
                <a:gridCol w="822246">
                  <a:extLst>
                    <a:ext uri="{9D8B030D-6E8A-4147-A177-3AD203B41FA5}">
                      <a16:colId xmlns:a16="http://schemas.microsoft.com/office/drawing/2014/main" val="3175131432"/>
                    </a:ext>
                  </a:extLst>
                </a:gridCol>
                <a:gridCol w="1382869">
                  <a:extLst>
                    <a:ext uri="{9D8B030D-6E8A-4147-A177-3AD203B41FA5}">
                      <a16:colId xmlns:a16="http://schemas.microsoft.com/office/drawing/2014/main" val="1508820178"/>
                    </a:ext>
                  </a:extLst>
                </a:gridCol>
                <a:gridCol w="1756617">
                  <a:extLst>
                    <a:ext uri="{9D8B030D-6E8A-4147-A177-3AD203B41FA5}">
                      <a16:colId xmlns:a16="http://schemas.microsoft.com/office/drawing/2014/main" val="121795476"/>
                    </a:ext>
                  </a:extLst>
                </a:gridCol>
                <a:gridCol w="1149276">
                  <a:extLst>
                    <a:ext uri="{9D8B030D-6E8A-4147-A177-3AD203B41FA5}">
                      <a16:colId xmlns:a16="http://schemas.microsoft.com/office/drawing/2014/main" val="1086374192"/>
                    </a:ext>
                  </a:extLst>
                </a:gridCol>
                <a:gridCol w="981089">
                  <a:extLst>
                    <a:ext uri="{9D8B030D-6E8A-4147-A177-3AD203B41FA5}">
                      <a16:colId xmlns:a16="http://schemas.microsoft.com/office/drawing/2014/main" val="621311116"/>
                    </a:ext>
                  </a:extLst>
                </a:gridCol>
                <a:gridCol w="939402">
                  <a:extLst>
                    <a:ext uri="{9D8B030D-6E8A-4147-A177-3AD203B41FA5}">
                      <a16:colId xmlns:a16="http://schemas.microsoft.com/office/drawing/2014/main" val="1561840138"/>
                    </a:ext>
                  </a:extLst>
                </a:gridCol>
                <a:gridCol w="1146582">
                  <a:extLst>
                    <a:ext uri="{9D8B030D-6E8A-4147-A177-3AD203B41FA5}">
                      <a16:colId xmlns:a16="http://schemas.microsoft.com/office/drawing/2014/main" val="3627096075"/>
                    </a:ext>
                  </a:extLst>
                </a:gridCol>
              </a:tblGrid>
              <a:tr h="356966">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SL</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Location</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Intersection Type</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Area</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Major Roadway</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Minor Roadway</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KA</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K</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BCO</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KA Crash Rate</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extLst>
                  <a:ext uri="{0D108BD9-81ED-4DB2-BD59-A6C34878D82A}">
                    <a16:rowId xmlns:a16="http://schemas.microsoft.com/office/drawing/2014/main" val="4290310664"/>
                  </a:ext>
                </a:extLst>
              </a:tr>
              <a:tr h="166978">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1</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T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Rural</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33</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474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9</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35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0.29</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3825729352"/>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2</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T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44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Vivienne Dr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0.19</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4049636789"/>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3</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466A</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BUENA VISTA BLVD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71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0.15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611614132"/>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4</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33</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BRIDGES RD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46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0.41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2995728301"/>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5</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19</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561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0.10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1581059297"/>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6</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T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Rural</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SR 44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470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0.18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472522850"/>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7</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T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Rural</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48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CR 616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2</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0.49</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220640951"/>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8</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Roundabout</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MORSE BLVD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EL CAMINO REAL</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104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0.08</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313783684"/>
                  </a:ext>
                </a:extLst>
              </a:tr>
              <a:tr h="201910">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9</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Sumter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Four Way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BUENA VISTA BLVD</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Parr Dr</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14</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0.23</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3764746203"/>
                  </a:ext>
                </a:extLst>
              </a:tr>
              <a:tr h="200213">
                <a:tc>
                  <a:txBody>
                    <a:bodyPr/>
                    <a:lstStyle/>
                    <a:p>
                      <a:pPr algn="ctr" fontAlgn="b">
                        <a:buNone/>
                      </a:pPr>
                      <a:r>
                        <a:rPr lang="en-US" sz="900" b="1" u="none" strike="noStrike" dirty="0">
                          <a:solidFill>
                            <a:schemeClr val="tx1"/>
                          </a:solidFill>
                          <a:effectLst/>
                          <a:latin typeface="Avenir Next LT Pro" panose="020B0504020202020204" pitchFamily="34" charset="0"/>
                          <a:cs typeface="Times New Roman" panose="02020603050405020304" pitchFamily="18" charset="0"/>
                        </a:rPr>
                        <a:t>10</a:t>
                      </a:r>
                      <a:endParaRPr lang="en-US" sz="900" b="1" i="0" u="none" strike="noStrike" dirty="0">
                        <a:solidFill>
                          <a:schemeClr val="tx1"/>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FC800"/>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Lake</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T Intersection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Urban</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US 27/441</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5</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16</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tc>
                  <a:txBody>
                    <a:bodyPr/>
                    <a:lstStyle/>
                    <a:p>
                      <a:pPr algn="ctr" fontAlgn="b">
                        <a:buNone/>
                      </a:pPr>
                      <a:r>
                        <a:rPr lang="en-US" sz="900" b="0" u="none" strike="noStrike" dirty="0">
                          <a:effectLst/>
                          <a:latin typeface="Avenir Next LT Pro" panose="020B0504020202020204" pitchFamily="34" charset="0"/>
                          <a:cs typeface="Times New Roman" panose="02020603050405020304" pitchFamily="18" charset="0"/>
                        </a:rPr>
                        <a:t>0.07</a:t>
                      </a:r>
                      <a:endParaRPr lang="en-US" sz="900" b="0" i="0" u="none" strike="noStrike" dirty="0">
                        <a:solidFill>
                          <a:srgbClr val="000000"/>
                        </a:solidFill>
                        <a:effectLst/>
                        <a:latin typeface="Avenir Next LT Pro" panose="020B0504020202020204" pitchFamily="34" charset="0"/>
                        <a:cs typeface="Times New Roman" panose="02020603050405020304" pitchFamily="18" charset="0"/>
                      </a:endParaRPr>
                    </a:p>
                  </a:txBody>
                  <a:tcPr marL="3851" marR="3851" marT="3851" marB="0" anchor="ctr">
                    <a:solidFill>
                      <a:srgbClr val="FDF2CB"/>
                    </a:solidFill>
                  </a:tcPr>
                </a:tc>
                <a:extLst>
                  <a:ext uri="{0D108BD9-81ED-4DB2-BD59-A6C34878D82A}">
                    <a16:rowId xmlns:a16="http://schemas.microsoft.com/office/drawing/2014/main" val="1211054396"/>
                  </a:ext>
                </a:extLst>
              </a:tr>
            </a:tbl>
          </a:graphicData>
        </a:graphic>
      </p:graphicFrame>
      <p:sp>
        <p:nvSpPr>
          <p:cNvPr id="3" name="TextBox 2">
            <a:extLst>
              <a:ext uri="{FF2B5EF4-FFF2-40B4-BE49-F238E27FC236}">
                <a16:creationId xmlns:a16="http://schemas.microsoft.com/office/drawing/2014/main" id="{EC5625D2-90FF-D77E-08A6-6AA669A91385}"/>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4221575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DCFD7-F1C1-DCA1-E5D1-5C3A1C8D426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6ED7B6F-79E4-7EB0-4E45-9887C28C57F7}"/>
              </a:ext>
            </a:extLst>
          </p:cNvPr>
          <p:cNvSpPr/>
          <p:nvPr/>
        </p:nvSpPr>
        <p:spPr>
          <a:xfrm>
            <a:off x="-1" y="6396334"/>
            <a:ext cx="12191999"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4" name="Rectangle 3">
            <a:extLst>
              <a:ext uri="{FF2B5EF4-FFF2-40B4-BE49-F238E27FC236}">
                <a16:creationId xmlns:a16="http://schemas.microsoft.com/office/drawing/2014/main" id="{6C39750D-4947-B99C-C69E-DBA30F537ABA}"/>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5" name="Picture 4">
            <a:extLst>
              <a:ext uri="{FF2B5EF4-FFF2-40B4-BE49-F238E27FC236}">
                <a16:creationId xmlns:a16="http://schemas.microsoft.com/office/drawing/2014/main" id="{71476D44-42EA-05A8-1CCD-1B032F08E26B}"/>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9" name="TextBox 8">
            <a:extLst>
              <a:ext uri="{FF2B5EF4-FFF2-40B4-BE49-F238E27FC236}">
                <a16:creationId xmlns:a16="http://schemas.microsoft.com/office/drawing/2014/main" id="{302BF430-DC62-D403-9F34-A0A4C77EB703}"/>
              </a:ext>
            </a:extLst>
          </p:cNvPr>
          <p:cNvSpPr txBox="1">
            <a:spLocks/>
          </p:cNvSpPr>
          <p:nvPr/>
        </p:nvSpPr>
        <p:spPr>
          <a:xfrm>
            <a:off x="104775" y="214572"/>
            <a:ext cx="9070918"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KA crashes: HIGH INJURY SEGMENTS</a:t>
            </a:r>
            <a:endParaRPr lang="ta-IN" sz="3000" b="1">
              <a:solidFill>
                <a:schemeClr val="bg1"/>
              </a:solidFill>
              <a:latin typeface="Montserrat SemiBold" panose="00000700000000000000" pitchFamily="2" charset="0"/>
            </a:endParaRPr>
          </a:p>
        </p:txBody>
      </p:sp>
      <p:cxnSp>
        <p:nvCxnSpPr>
          <p:cNvPr id="10" name="Straight Connector 9">
            <a:extLst>
              <a:ext uri="{FF2B5EF4-FFF2-40B4-BE49-F238E27FC236}">
                <a16:creationId xmlns:a16="http://schemas.microsoft.com/office/drawing/2014/main" id="{4F804814-9036-7634-E89A-18998A7B82FB}"/>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06ADDA-2D8A-B373-62A2-25DB5776760D}"/>
              </a:ext>
            </a:extLst>
          </p:cNvPr>
          <p:cNvGrpSpPr/>
          <p:nvPr/>
        </p:nvGrpSpPr>
        <p:grpSpPr>
          <a:xfrm>
            <a:off x="9251950" y="118029"/>
            <a:ext cx="2835276" cy="708965"/>
            <a:chOff x="8140700" y="117920"/>
            <a:chExt cx="3233423" cy="808523"/>
          </a:xfrm>
        </p:grpSpPr>
        <p:pic>
          <p:nvPicPr>
            <p:cNvPr id="12" name="Picture 11" descr="A black square with a yellow logo&#10;&#10;AI-generated content may be incorrect.">
              <a:extLst>
                <a:ext uri="{FF2B5EF4-FFF2-40B4-BE49-F238E27FC236}">
                  <a16:creationId xmlns:a16="http://schemas.microsoft.com/office/drawing/2014/main" id="{1D59DFE1-3B48-EDC9-E014-581A5560146D}"/>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3" name="Picture 12" descr="A black and white logo with yellow sun and blue waves&#10;&#10;AI-generated content may be incorrect.">
              <a:extLst>
                <a:ext uri="{FF2B5EF4-FFF2-40B4-BE49-F238E27FC236}">
                  <a16:creationId xmlns:a16="http://schemas.microsoft.com/office/drawing/2014/main" id="{0DDE06E4-F688-E0FE-0071-EB8E9F3D7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4" name="Picture 13">
              <a:extLst>
                <a:ext uri="{FF2B5EF4-FFF2-40B4-BE49-F238E27FC236}">
                  <a16:creationId xmlns:a16="http://schemas.microsoft.com/office/drawing/2014/main" id="{5A7DBE4E-75BB-D612-6ED0-9B8D8BCDE523}"/>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18" name="Straight Connector 17">
            <a:extLst>
              <a:ext uri="{FF2B5EF4-FFF2-40B4-BE49-F238E27FC236}">
                <a16:creationId xmlns:a16="http://schemas.microsoft.com/office/drawing/2014/main" id="{23DD2E80-5DC4-2239-188F-3341A5466258}"/>
              </a:ext>
            </a:extLst>
          </p:cNvPr>
          <p:cNvCxnSpPr>
            <a:cxnSpLocks/>
          </p:cNvCxnSpPr>
          <p:nvPr/>
        </p:nvCxnSpPr>
        <p:spPr>
          <a:xfrm>
            <a:off x="190500" y="6736082"/>
            <a:ext cx="434340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F8FF2933-53E5-E807-440A-C567E67CA85F}"/>
              </a:ext>
            </a:extLst>
          </p:cNvPr>
          <p:cNvSpPr/>
          <p:nvPr/>
        </p:nvSpPr>
        <p:spPr>
          <a:xfrm>
            <a:off x="190500" y="1069747"/>
            <a:ext cx="3962400" cy="5222674"/>
          </a:xfrm>
          <a:prstGeom prst="roundRect">
            <a:avLst>
              <a:gd name="adj" fmla="val 4631"/>
            </a:avLst>
          </a:prstGeom>
          <a:solidFill>
            <a:srgbClr val="F2F2F2"/>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3" name="TextBox 22">
            <a:extLst>
              <a:ext uri="{FF2B5EF4-FFF2-40B4-BE49-F238E27FC236}">
                <a16:creationId xmlns:a16="http://schemas.microsoft.com/office/drawing/2014/main" id="{7559C635-625A-97B5-0042-82D875E86C79}"/>
              </a:ext>
            </a:extLst>
          </p:cNvPr>
          <p:cNvSpPr txBox="1"/>
          <p:nvPr/>
        </p:nvSpPr>
        <p:spPr>
          <a:xfrm>
            <a:off x="395832" y="1145605"/>
            <a:ext cx="2654300" cy="461665"/>
          </a:xfrm>
          <a:prstGeom prst="rect">
            <a:avLst/>
          </a:prstGeom>
          <a:noFill/>
        </p:spPr>
        <p:txBody>
          <a:bodyPr wrap="square" rtlCol="0">
            <a:spAutoFit/>
          </a:bodyPr>
          <a:lstStyle/>
          <a:p>
            <a:r>
              <a:rPr lang="en-US" sz="2400" b="1" dirty="0">
                <a:latin typeface="Montserrat SemiBold" panose="00000700000000000000" pitchFamily="2" charset="0"/>
              </a:rPr>
              <a:t>Key Takeaways</a:t>
            </a:r>
            <a:endParaRPr lang="ta-IN" sz="2400" b="1">
              <a:latin typeface="Montserrat SemiBold" panose="00000700000000000000" pitchFamily="2" charset="0"/>
            </a:endParaRPr>
          </a:p>
        </p:txBody>
      </p:sp>
      <p:sp>
        <p:nvSpPr>
          <p:cNvPr id="24" name="Oval 23">
            <a:extLst>
              <a:ext uri="{FF2B5EF4-FFF2-40B4-BE49-F238E27FC236}">
                <a16:creationId xmlns:a16="http://schemas.microsoft.com/office/drawing/2014/main" id="{A92DFC1C-9736-FE3F-4BBE-1DE8F4E7CBB7}"/>
              </a:ext>
            </a:extLst>
          </p:cNvPr>
          <p:cNvSpPr/>
          <p:nvPr/>
        </p:nvSpPr>
        <p:spPr>
          <a:xfrm>
            <a:off x="395832" y="1729186"/>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1</a:t>
            </a:r>
            <a:endParaRPr lang="ta-IN">
              <a:solidFill>
                <a:schemeClr val="tx1"/>
              </a:solidFill>
              <a:latin typeface="Museo Slab 1000" panose="02000000000000000000" pitchFamily="50" charset="0"/>
            </a:endParaRPr>
          </a:p>
        </p:txBody>
      </p:sp>
      <p:sp>
        <p:nvSpPr>
          <p:cNvPr id="25" name="Oval 24">
            <a:extLst>
              <a:ext uri="{FF2B5EF4-FFF2-40B4-BE49-F238E27FC236}">
                <a16:creationId xmlns:a16="http://schemas.microsoft.com/office/drawing/2014/main" id="{54940DDC-20BE-2CC9-749B-60E4F30A433E}"/>
              </a:ext>
            </a:extLst>
          </p:cNvPr>
          <p:cNvSpPr/>
          <p:nvPr/>
        </p:nvSpPr>
        <p:spPr>
          <a:xfrm>
            <a:off x="395830" y="3538051"/>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3</a:t>
            </a:r>
            <a:endParaRPr lang="ta-IN">
              <a:solidFill>
                <a:schemeClr val="tx1"/>
              </a:solidFill>
              <a:latin typeface="Museo Slab 1000" panose="02000000000000000000" pitchFamily="50" charset="0"/>
            </a:endParaRPr>
          </a:p>
        </p:txBody>
      </p:sp>
      <p:sp>
        <p:nvSpPr>
          <p:cNvPr id="26" name="TextBox 25">
            <a:extLst>
              <a:ext uri="{FF2B5EF4-FFF2-40B4-BE49-F238E27FC236}">
                <a16:creationId xmlns:a16="http://schemas.microsoft.com/office/drawing/2014/main" id="{D9391716-FCE2-0AC9-A5B5-4C7783C77647}"/>
              </a:ext>
            </a:extLst>
          </p:cNvPr>
          <p:cNvSpPr txBox="1"/>
          <p:nvPr/>
        </p:nvSpPr>
        <p:spPr>
          <a:xfrm>
            <a:off x="626664" y="1673485"/>
            <a:ext cx="3526236" cy="1200329"/>
          </a:xfrm>
          <a:prstGeom prst="rect">
            <a:avLst/>
          </a:prstGeom>
          <a:noFill/>
        </p:spPr>
        <p:txBody>
          <a:bodyPr wrap="square" rtlCol="0">
            <a:spAutoFit/>
          </a:bodyPr>
          <a:lstStyle/>
          <a:p>
            <a:pPr marL="262890"/>
            <a:r>
              <a:rPr lang="en-US"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40 segments </a:t>
            </a:r>
            <a:r>
              <a:rPr lang="en-US" dirty="0">
                <a:latin typeface="Montserrat regular" panose="00000500000000000000" pitchFamily="2" charset="0"/>
                <a:ea typeface="Tahoma" panose="020B0604030504040204" pitchFamily="34" charset="0"/>
                <a:cs typeface="Tahoma" panose="020B0604030504040204" pitchFamily="34" charset="0"/>
              </a:rPr>
              <a:t>as High Injury Segments</a:t>
            </a:r>
          </a:p>
          <a:p>
            <a:pPr marL="720090" lvl="1"/>
            <a:endParaRPr lang="en-US" dirty="0">
              <a:latin typeface="Montserrat regular" panose="00000500000000000000" pitchFamily="2" charset="0"/>
              <a:ea typeface="Tahoma" panose="020B0604030504040204" pitchFamily="34" charset="0"/>
              <a:cs typeface="Tahoma" panose="020B0604030504040204" pitchFamily="34" charset="0"/>
            </a:endParaRPr>
          </a:p>
          <a:p>
            <a:endParaRPr lang="ta-IN"/>
          </a:p>
        </p:txBody>
      </p:sp>
      <p:sp>
        <p:nvSpPr>
          <p:cNvPr id="27" name="TextBox 26">
            <a:extLst>
              <a:ext uri="{FF2B5EF4-FFF2-40B4-BE49-F238E27FC236}">
                <a16:creationId xmlns:a16="http://schemas.microsoft.com/office/drawing/2014/main" id="{42E0A0E7-64D1-6190-06DD-C32BC83DCA31}"/>
              </a:ext>
            </a:extLst>
          </p:cNvPr>
          <p:cNvSpPr txBox="1"/>
          <p:nvPr/>
        </p:nvSpPr>
        <p:spPr>
          <a:xfrm>
            <a:off x="626662" y="3500256"/>
            <a:ext cx="3526236" cy="1754326"/>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They were ranked by KA crash rate (calculated using Million Vehicle Miles , MVM), total KA frequency and K frequency. </a:t>
            </a:r>
          </a:p>
          <a:p>
            <a:endParaRPr lang="ta-IN"/>
          </a:p>
        </p:txBody>
      </p:sp>
      <p:sp>
        <p:nvSpPr>
          <p:cNvPr id="2" name="TextBox 1">
            <a:extLst>
              <a:ext uri="{FF2B5EF4-FFF2-40B4-BE49-F238E27FC236}">
                <a16:creationId xmlns:a16="http://schemas.microsoft.com/office/drawing/2014/main" id="{0F63EA94-4664-9857-7646-3C373E6F50E3}"/>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pic>
        <p:nvPicPr>
          <p:cNvPr id="8" name="Picture 7" descr="A large map of a lake&#10;&#10;AI-generated content may be incorrect.">
            <a:extLst>
              <a:ext uri="{FF2B5EF4-FFF2-40B4-BE49-F238E27FC236}">
                <a16:creationId xmlns:a16="http://schemas.microsoft.com/office/drawing/2014/main" id="{98B41BAA-3869-318A-2615-CECD691914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3593" y="975578"/>
            <a:ext cx="7015095" cy="5420756"/>
          </a:xfrm>
          <a:prstGeom prst="rect">
            <a:avLst/>
          </a:prstGeom>
        </p:spPr>
      </p:pic>
      <p:sp>
        <p:nvSpPr>
          <p:cNvPr id="15" name="Oval 14">
            <a:extLst>
              <a:ext uri="{FF2B5EF4-FFF2-40B4-BE49-F238E27FC236}">
                <a16:creationId xmlns:a16="http://schemas.microsoft.com/office/drawing/2014/main" id="{94922A36-A679-899A-1D07-55BEFB914B12}"/>
              </a:ext>
            </a:extLst>
          </p:cNvPr>
          <p:cNvSpPr/>
          <p:nvPr/>
        </p:nvSpPr>
        <p:spPr>
          <a:xfrm>
            <a:off x="395830" y="2614721"/>
            <a:ext cx="461665" cy="461665"/>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Museo Slab 1000" panose="02000000000000000000" pitchFamily="50" charset="0"/>
              </a:rPr>
              <a:t>2</a:t>
            </a:r>
            <a:endParaRPr lang="ta-IN">
              <a:solidFill>
                <a:schemeClr val="tx1"/>
              </a:solidFill>
              <a:latin typeface="Museo Slab 1000" panose="02000000000000000000" pitchFamily="50"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2B2BF9-7861-0335-4BAE-4C166DA15661}"/>
                  </a:ext>
                </a:extLst>
              </p:cNvPr>
              <p:cNvSpPr txBox="1"/>
              <p:nvPr/>
            </p:nvSpPr>
            <p:spPr>
              <a:xfrm>
                <a:off x="626662" y="2600389"/>
                <a:ext cx="3526236" cy="923330"/>
              </a:xfrm>
              <a:prstGeom prst="rect">
                <a:avLst/>
              </a:prstGeom>
              <a:noFill/>
            </p:spPr>
            <p:txBody>
              <a:bodyPr wrap="square" rtlCol="0">
                <a:spAutoFit/>
              </a:bodyPr>
              <a:lstStyle/>
              <a:p>
                <a:pPr marL="262890"/>
                <a:r>
                  <a:rPr lang="en-US" dirty="0">
                    <a:latin typeface="Montserrat regular" panose="00000500000000000000" pitchFamily="2" charset="0"/>
                    <a:ea typeface="Tahoma" panose="020B0604030504040204" pitchFamily="34" charset="0"/>
                    <a:cs typeface="Tahoma" panose="020B0604030504040204" pitchFamily="34" charset="0"/>
                  </a:rPr>
                  <a:t>Selection Criteria: KA crash frequency </a:t>
                </a:r>
                <a14:m>
                  <m:oMath xmlns:m="http://schemas.openxmlformats.org/officeDocument/2006/math">
                    <m:r>
                      <a:rPr lang="en-US" i="1" smtClean="0">
                        <a:latin typeface="Cambria Math" panose="02040503050406030204" pitchFamily="18" charset="0"/>
                        <a:ea typeface="Cambria Math" panose="02040503050406030204" pitchFamily="18" charset="0"/>
                        <a:cs typeface="Tahoma" panose="020B0604030504040204" pitchFamily="34" charset="0"/>
                      </a:rPr>
                      <m:t>≥</m:t>
                    </m:r>
                    <m:r>
                      <a:rPr lang="en-US" b="0" i="1" smtClean="0">
                        <a:latin typeface="Cambria Math" panose="02040503050406030204" pitchFamily="18" charset="0"/>
                        <a:ea typeface="Cambria Math" panose="02040503050406030204" pitchFamily="18" charset="0"/>
                        <a:cs typeface="Tahoma" panose="020B0604030504040204" pitchFamily="34" charset="0"/>
                      </a:rPr>
                      <m:t>3</m:t>
                    </m:r>
                  </m:oMath>
                </a14:m>
                <a:r>
                  <a:rPr lang="en-US" dirty="0">
                    <a:latin typeface="Montserrat regular" panose="00000500000000000000" pitchFamily="2" charset="0"/>
                    <a:ea typeface="Tahoma" panose="020B0604030504040204" pitchFamily="34" charset="0"/>
                    <a:cs typeface="Tahoma" panose="020B0604030504040204" pitchFamily="34" charset="0"/>
                  </a:rPr>
                  <a:t> in 5 years </a:t>
                </a:r>
              </a:p>
              <a:p>
                <a:endParaRPr lang="ta-IN"/>
              </a:p>
            </p:txBody>
          </p:sp>
        </mc:Choice>
        <mc:Fallback xmlns="">
          <p:sp>
            <p:nvSpPr>
              <p:cNvPr id="17" name="TextBox 16">
                <a:extLst>
                  <a:ext uri="{FF2B5EF4-FFF2-40B4-BE49-F238E27FC236}">
                    <a16:creationId xmlns:a16="http://schemas.microsoft.com/office/drawing/2014/main" id="{D32B2BF9-7861-0335-4BAE-4C166DA15661}"/>
                  </a:ext>
                </a:extLst>
              </p:cNvPr>
              <p:cNvSpPr txBox="1">
                <a:spLocks noRot="1" noChangeAspect="1" noMove="1" noResize="1" noEditPoints="1" noAdjustHandles="1" noChangeArrowheads="1" noChangeShapeType="1" noTextEdit="1"/>
              </p:cNvSpPr>
              <p:nvPr/>
            </p:nvSpPr>
            <p:spPr>
              <a:xfrm>
                <a:off x="626662" y="2600389"/>
                <a:ext cx="3526236" cy="923330"/>
              </a:xfrm>
              <a:prstGeom prst="rect">
                <a:avLst/>
              </a:prstGeom>
              <a:blipFill>
                <a:blip r:embed="rId8"/>
                <a:stretch>
                  <a:fillRect l="-1557"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1475448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2238C-1BD5-97B4-17F9-99C1E10F5A05}"/>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8B37701-1BE3-E09F-1D31-7FE9CAE220A7}"/>
              </a:ext>
            </a:extLst>
          </p:cNvPr>
          <p:cNvSpPr/>
          <p:nvPr/>
        </p:nvSpPr>
        <p:spPr>
          <a:xfrm>
            <a:off x="104774" y="1069747"/>
            <a:ext cx="11982451" cy="5242047"/>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2035E950-5328-91AC-4E60-F0F4642E57F0}"/>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F96C5B41-00C2-E904-4374-9398FC7ED7BE}"/>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34027DD2-2B5E-8CE8-9A05-FF051A83F36D}"/>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C9AAB3CA-9B83-1598-8F32-B75CC27AD940}"/>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92A933-7E17-C379-D12B-5E907F07B8BF}"/>
              </a:ext>
            </a:extLst>
          </p:cNvPr>
          <p:cNvSpPr txBox="1">
            <a:spLocks/>
          </p:cNvSpPr>
          <p:nvPr/>
        </p:nvSpPr>
        <p:spPr>
          <a:xfrm>
            <a:off x="104774" y="214572"/>
            <a:ext cx="10067925" cy="553998"/>
          </a:xfrm>
          <a:prstGeom prst="rect">
            <a:avLst/>
          </a:prstGeom>
          <a:noFill/>
        </p:spPr>
        <p:txBody>
          <a:bodyPr wrap="square" rtlCol="0">
            <a:spAutoFit/>
          </a:bodyPr>
          <a:lstStyle/>
          <a:p>
            <a:r>
              <a:rPr lang="en-US" altLang="zh-CN" sz="3000" b="1" cap="all" dirty="0">
                <a:solidFill>
                  <a:schemeClr val="bg1"/>
                </a:solidFill>
                <a:latin typeface="Avenir Next LT Pro" panose="020B0504020202020204" pitchFamily="34" charset="0"/>
                <a:cs typeface="Times New Roman" panose="02020603050405020304" pitchFamily="18" charset="0"/>
              </a:rPr>
              <a:t>High Injury Network: TOP 20 Segments</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16D5A23F-4F27-D335-7099-B881FCD12E50}"/>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B665210-2CBB-D1D5-AB66-6AB7F598E32D}"/>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D81A8965-2BB9-56CD-CD57-EE4A3131EC08}"/>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03CCF42D-7BC3-1BBF-68E3-86937403F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9726F615-98B9-5F6C-6296-8D4C3EBF6E0B}"/>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TextBox 2">
            <a:extLst>
              <a:ext uri="{FF2B5EF4-FFF2-40B4-BE49-F238E27FC236}">
                <a16:creationId xmlns:a16="http://schemas.microsoft.com/office/drawing/2014/main" id="{A18D2587-EB14-F9CF-4BDB-B0F1A6D52084}"/>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graphicFrame>
        <p:nvGraphicFramePr>
          <p:cNvPr id="4" name="Table 3">
            <a:extLst>
              <a:ext uri="{FF2B5EF4-FFF2-40B4-BE49-F238E27FC236}">
                <a16:creationId xmlns:a16="http://schemas.microsoft.com/office/drawing/2014/main" id="{4B800F59-2904-2FA8-D231-33CA861C158E}"/>
              </a:ext>
            </a:extLst>
          </p:cNvPr>
          <p:cNvGraphicFramePr>
            <a:graphicFrameLocks noGrp="1"/>
          </p:cNvGraphicFramePr>
          <p:nvPr>
            <p:extLst>
              <p:ext uri="{D42A27DB-BD31-4B8C-83A1-F6EECF244321}">
                <p14:modId xmlns:p14="http://schemas.microsoft.com/office/powerpoint/2010/main" val="232158837"/>
              </p:ext>
            </p:extLst>
          </p:nvPr>
        </p:nvGraphicFramePr>
        <p:xfrm>
          <a:off x="237257" y="1106761"/>
          <a:ext cx="11717483" cy="5181254"/>
        </p:xfrm>
        <a:graphic>
          <a:graphicData uri="http://schemas.openxmlformats.org/drawingml/2006/table">
            <a:tbl>
              <a:tblPr firstRow="1" firstCol="1" bandRow="1">
                <a:tableStyleId>{5C22544A-7EE6-4342-B048-85BDC9FD1C3A}</a:tableStyleId>
              </a:tblPr>
              <a:tblGrid>
                <a:gridCol w="485201">
                  <a:extLst>
                    <a:ext uri="{9D8B030D-6E8A-4147-A177-3AD203B41FA5}">
                      <a16:colId xmlns:a16="http://schemas.microsoft.com/office/drawing/2014/main" val="3718508263"/>
                    </a:ext>
                  </a:extLst>
                </a:gridCol>
                <a:gridCol w="1303245">
                  <a:extLst>
                    <a:ext uri="{9D8B030D-6E8A-4147-A177-3AD203B41FA5}">
                      <a16:colId xmlns:a16="http://schemas.microsoft.com/office/drawing/2014/main" val="4047235079"/>
                    </a:ext>
                  </a:extLst>
                </a:gridCol>
                <a:gridCol w="651621">
                  <a:extLst>
                    <a:ext uri="{9D8B030D-6E8A-4147-A177-3AD203B41FA5}">
                      <a16:colId xmlns:a16="http://schemas.microsoft.com/office/drawing/2014/main" val="2100163776"/>
                    </a:ext>
                  </a:extLst>
                </a:gridCol>
                <a:gridCol w="1312621">
                  <a:extLst>
                    <a:ext uri="{9D8B030D-6E8A-4147-A177-3AD203B41FA5}">
                      <a16:colId xmlns:a16="http://schemas.microsoft.com/office/drawing/2014/main" val="1678828023"/>
                    </a:ext>
                  </a:extLst>
                </a:gridCol>
                <a:gridCol w="1619680">
                  <a:extLst>
                    <a:ext uri="{9D8B030D-6E8A-4147-A177-3AD203B41FA5}">
                      <a16:colId xmlns:a16="http://schemas.microsoft.com/office/drawing/2014/main" val="1520816026"/>
                    </a:ext>
                  </a:extLst>
                </a:gridCol>
                <a:gridCol w="1547016">
                  <a:extLst>
                    <a:ext uri="{9D8B030D-6E8A-4147-A177-3AD203B41FA5}">
                      <a16:colId xmlns:a16="http://schemas.microsoft.com/office/drawing/2014/main" val="1994165745"/>
                    </a:ext>
                  </a:extLst>
                </a:gridCol>
                <a:gridCol w="977433">
                  <a:extLst>
                    <a:ext uri="{9D8B030D-6E8A-4147-A177-3AD203B41FA5}">
                      <a16:colId xmlns:a16="http://schemas.microsoft.com/office/drawing/2014/main" val="2578655498"/>
                    </a:ext>
                  </a:extLst>
                </a:gridCol>
                <a:gridCol w="864923">
                  <a:extLst>
                    <a:ext uri="{9D8B030D-6E8A-4147-A177-3AD203B41FA5}">
                      <a16:colId xmlns:a16="http://schemas.microsoft.com/office/drawing/2014/main" val="2303321002"/>
                    </a:ext>
                  </a:extLst>
                </a:gridCol>
                <a:gridCol w="600056">
                  <a:extLst>
                    <a:ext uri="{9D8B030D-6E8A-4147-A177-3AD203B41FA5}">
                      <a16:colId xmlns:a16="http://schemas.microsoft.com/office/drawing/2014/main" val="2167787682"/>
                    </a:ext>
                  </a:extLst>
                </a:gridCol>
                <a:gridCol w="487546">
                  <a:extLst>
                    <a:ext uri="{9D8B030D-6E8A-4147-A177-3AD203B41FA5}">
                      <a16:colId xmlns:a16="http://schemas.microsoft.com/office/drawing/2014/main" val="1333552415"/>
                    </a:ext>
                  </a:extLst>
                </a:gridCol>
                <a:gridCol w="487546">
                  <a:extLst>
                    <a:ext uri="{9D8B030D-6E8A-4147-A177-3AD203B41FA5}">
                      <a16:colId xmlns:a16="http://schemas.microsoft.com/office/drawing/2014/main" val="2083497806"/>
                    </a:ext>
                  </a:extLst>
                </a:gridCol>
                <a:gridCol w="733661">
                  <a:extLst>
                    <a:ext uri="{9D8B030D-6E8A-4147-A177-3AD203B41FA5}">
                      <a16:colId xmlns:a16="http://schemas.microsoft.com/office/drawing/2014/main" val="530631567"/>
                    </a:ext>
                  </a:extLst>
                </a:gridCol>
                <a:gridCol w="646934">
                  <a:extLst>
                    <a:ext uri="{9D8B030D-6E8A-4147-A177-3AD203B41FA5}">
                      <a16:colId xmlns:a16="http://schemas.microsoft.com/office/drawing/2014/main" val="2122463060"/>
                    </a:ext>
                  </a:extLst>
                </a:gridCol>
              </a:tblGrid>
              <a:tr h="447869">
                <a:tc>
                  <a:txBody>
                    <a:bodyPr/>
                    <a:lstStyle/>
                    <a:p>
                      <a:pPr marL="0" marR="0" algn="ctr">
                        <a:buNone/>
                      </a:pPr>
                      <a:r>
                        <a:rPr lang="en-US" sz="1000" b="1" dirty="0">
                          <a:solidFill>
                            <a:schemeClr val="tx1"/>
                          </a:solidFill>
                          <a:effectLst/>
                          <a:latin typeface="Avenir Next LT Pro" panose="020B0504020202020204" pitchFamily="34" charset="0"/>
                        </a:rPr>
                        <a:t>No</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Roadway Name</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County</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From Intersecting</a:t>
                      </a:r>
                    </a:p>
                    <a:p>
                      <a:pPr marL="0" marR="0" algn="ctr">
                        <a:buNone/>
                      </a:pPr>
                      <a:r>
                        <a:rPr lang="en-US" sz="1000" b="1" dirty="0">
                          <a:solidFill>
                            <a:schemeClr val="tx1"/>
                          </a:solidFill>
                          <a:effectLst/>
                          <a:latin typeface="Avenir Next LT Pro" panose="020B0504020202020204" pitchFamily="34" charset="0"/>
                        </a:rPr>
                        <a:t>Road</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To Intersecting</a:t>
                      </a:r>
                    </a:p>
                    <a:p>
                      <a:pPr marL="0" marR="0" algn="ctr">
                        <a:buNone/>
                      </a:pPr>
                      <a:r>
                        <a:rPr lang="en-US" sz="1000" b="1" dirty="0">
                          <a:solidFill>
                            <a:schemeClr val="tx1"/>
                          </a:solidFill>
                          <a:effectLst/>
                          <a:latin typeface="Avenir Next LT Pro" panose="020B0504020202020204" pitchFamily="34" charset="0"/>
                        </a:rPr>
                        <a:t>Road</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Functional Class</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Context</a:t>
                      </a:r>
                    </a:p>
                    <a:p>
                      <a:pPr marL="0" marR="0" algn="ctr">
                        <a:buNone/>
                      </a:pPr>
                      <a:r>
                        <a:rPr lang="en-US" sz="1000" b="1" dirty="0">
                          <a:solidFill>
                            <a:schemeClr val="tx1"/>
                          </a:solidFill>
                          <a:effectLst/>
                          <a:latin typeface="Avenir Next LT Pro" panose="020B0504020202020204" pitchFamily="34" charset="0"/>
                        </a:rPr>
                        <a:t>Classification</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Lane Per</a:t>
                      </a:r>
                    </a:p>
                    <a:p>
                      <a:pPr marL="0" marR="0" algn="ctr">
                        <a:buNone/>
                      </a:pPr>
                      <a:r>
                        <a:rPr lang="en-US" sz="1000" b="1" dirty="0">
                          <a:solidFill>
                            <a:schemeClr val="tx1"/>
                          </a:solidFill>
                          <a:effectLst/>
                          <a:latin typeface="Avenir Next LT Pro" panose="020B0504020202020204" pitchFamily="34" charset="0"/>
                        </a:rPr>
                        <a:t>Direction</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Speed  (mph)</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Total</a:t>
                      </a:r>
                    </a:p>
                    <a:p>
                      <a:pPr marL="0" marR="0" algn="ctr">
                        <a:buNone/>
                      </a:pPr>
                      <a:r>
                        <a:rPr lang="en-US" sz="1000" b="1" dirty="0">
                          <a:solidFill>
                            <a:schemeClr val="tx1"/>
                          </a:solidFill>
                          <a:effectLst/>
                          <a:latin typeface="Avenir Next LT Pro" panose="020B0504020202020204" pitchFamily="34" charset="0"/>
                        </a:rPr>
                        <a:t>KA</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Total</a:t>
                      </a:r>
                    </a:p>
                    <a:p>
                      <a:pPr marL="0" marR="0" algn="ctr">
                        <a:buNone/>
                      </a:pPr>
                      <a:r>
                        <a:rPr lang="en-US" sz="1000" b="1" dirty="0">
                          <a:solidFill>
                            <a:schemeClr val="tx1"/>
                          </a:solidFill>
                          <a:effectLst/>
                          <a:latin typeface="Avenir Next LT Pro" panose="020B0504020202020204" pitchFamily="34" charset="0"/>
                        </a:rPr>
                        <a:t>BCO</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KA</a:t>
                      </a:r>
                    </a:p>
                    <a:p>
                      <a:pPr marL="0" marR="0" algn="ctr">
                        <a:buNone/>
                      </a:pPr>
                      <a:r>
                        <a:rPr lang="en-US" sz="1000" b="1" dirty="0">
                          <a:solidFill>
                            <a:schemeClr val="tx1"/>
                          </a:solidFill>
                          <a:effectLst/>
                          <a:latin typeface="Avenir Next LT Pro" panose="020B0504020202020204" pitchFamily="34" charset="0"/>
                        </a:rPr>
                        <a:t>Crash</a:t>
                      </a:r>
                    </a:p>
                    <a:p>
                      <a:pPr marL="0" marR="0" algn="ctr">
                        <a:buNone/>
                      </a:pPr>
                      <a:r>
                        <a:rPr lang="en-US" sz="1000" b="1" dirty="0">
                          <a:solidFill>
                            <a:schemeClr val="tx1"/>
                          </a:solidFill>
                          <a:effectLst/>
                          <a:latin typeface="Avenir Next LT Pro" panose="020B0504020202020204" pitchFamily="34" charset="0"/>
                        </a:rPr>
                        <a:t>Rate</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1000" b="1" dirty="0">
                          <a:solidFill>
                            <a:schemeClr val="tx1"/>
                          </a:solidFill>
                          <a:effectLst/>
                          <a:latin typeface="Avenir Next LT Pro" panose="020B0504020202020204" pitchFamily="34" charset="0"/>
                        </a:rPr>
                        <a:t>Length (mile)</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extLst>
                  <a:ext uri="{0D108BD9-81ED-4DB2-BD59-A6C34878D82A}">
                    <a16:rowId xmlns:a16="http://schemas.microsoft.com/office/drawing/2014/main" val="2843982851"/>
                  </a:ext>
                </a:extLst>
              </a:tr>
              <a:tr h="215678">
                <a:tc>
                  <a:txBody>
                    <a:bodyPr/>
                    <a:lstStyle/>
                    <a:p>
                      <a:pPr marL="0" marR="0" algn="ctr">
                        <a:buNone/>
                      </a:pPr>
                      <a:r>
                        <a:rPr lang="en-US" sz="1000" b="1" dirty="0">
                          <a:solidFill>
                            <a:schemeClr val="tx1"/>
                          </a:solidFill>
                          <a:effectLst/>
                          <a:latin typeface="Avenir Next LT Pro" panose="020B0504020202020204" pitchFamily="34" charset="0"/>
                        </a:rPr>
                        <a:t>1</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 476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647</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659</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1.274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728636707"/>
                  </a:ext>
                </a:extLst>
              </a:tr>
              <a:tr h="215678">
                <a:tc>
                  <a:txBody>
                    <a:bodyPr/>
                    <a:lstStyle/>
                    <a:p>
                      <a:pPr marL="0" marR="0" algn="ctr">
                        <a:buNone/>
                      </a:pPr>
                      <a:r>
                        <a:rPr lang="en-US" sz="1000" b="1" dirty="0">
                          <a:solidFill>
                            <a:schemeClr val="tx1"/>
                          </a:solidFill>
                          <a:effectLst/>
                          <a:latin typeface="Avenir Next LT Pro" panose="020B0504020202020204" pitchFamily="34" charset="0"/>
                        </a:rPr>
                        <a:t>2</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CR-44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EMERALDA AVE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RHETT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Urban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C3R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1.062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0.14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449665413"/>
                  </a:ext>
                </a:extLst>
              </a:tr>
              <a:tr h="268721">
                <a:tc>
                  <a:txBody>
                    <a:bodyPr/>
                    <a:lstStyle/>
                    <a:p>
                      <a:pPr marL="0" marR="0" algn="ctr">
                        <a:buNone/>
                      </a:pPr>
                      <a:r>
                        <a:rPr lang="en-US" sz="1000" b="1" dirty="0">
                          <a:solidFill>
                            <a:schemeClr val="tx1"/>
                          </a:solidFill>
                          <a:effectLst/>
                          <a:latin typeface="Avenir Next LT Pro" panose="020B0504020202020204" pitchFamily="34" charset="0"/>
                        </a:rPr>
                        <a:t>3</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US-27/441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NE 138TH</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LOWES</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Urban Principal Arterial-Other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C3C</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0.782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0.14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084730165"/>
                  </a:ext>
                </a:extLst>
              </a:tr>
              <a:tr h="215678">
                <a:tc>
                  <a:txBody>
                    <a:bodyPr/>
                    <a:lstStyle/>
                    <a:p>
                      <a:pPr marL="0" marR="0" algn="ctr">
                        <a:buNone/>
                      </a:pPr>
                      <a:r>
                        <a:rPr lang="en-US" sz="1000" b="1" dirty="0">
                          <a:solidFill>
                            <a:schemeClr val="tx1"/>
                          </a:solidFill>
                          <a:effectLst/>
                          <a:latin typeface="Avenir Next LT Pro" panose="020B0504020202020204" pitchFamily="34" charset="0"/>
                        </a:rPr>
                        <a:t>4</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CR-42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TENTH ST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RIVER FOREST BLVD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0.699</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1.73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564368476"/>
                  </a:ext>
                </a:extLst>
              </a:tr>
              <a:tr h="215678">
                <a:tc>
                  <a:txBody>
                    <a:bodyPr/>
                    <a:lstStyle/>
                    <a:p>
                      <a:pPr marL="0" marR="0" algn="ctr">
                        <a:buNone/>
                      </a:pPr>
                      <a:r>
                        <a:rPr lang="en-US" sz="1000" b="1" dirty="0">
                          <a:solidFill>
                            <a:schemeClr val="tx1"/>
                          </a:solidFill>
                          <a:effectLst/>
                          <a:latin typeface="Avenir Next LT Pro" panose="020B0504020202020204" pitchFamily="34" charset="0"/>
                        </a:rPr>
                        <a:t>5</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CR-19A</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BAY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DODSON CUTOFF</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Urban Minor Arterial</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C3C</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0.651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0.23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938984051"/>
                  </a:ext>
                </a:extLst>
              </a:tr>
              <a:tr h="215678">
                <a:tc>
                  <a:txBody>
                    <a:bodyPr/>
                    <a:lstStyle/>
                    <a:p>
                      <a:pPr marL="0" marR="0" algn="ctr">
                        <a:buNone/>
                      </a:pPr>
                      <a:r>
                        <a:rPr lang="en-US" sz="1000" b="1" dirty="0">
                          <a:solidFill>
                            <a:schemeClr val="tx1"/>
                          </a:solidFill>
                          <a:effectLst/>
                          <a:latin typeface="Avenir Next LT Pro" panose="020B0504020202020204" pitchFamily="34" charset="0"/>
                        </a:rPr>
                        <a:t>6</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 475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245E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246 S</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0.626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0.52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233036730"/>
                  </a:ext>
                </a:extLst>
              </a:tr>
              <a:tr h="268721">
                <a:tc>
                  <a:txBody>
                    <a:bodyPr/>
                    <a:lstStyle/>
                    <a:p>
                      <a:pPr marL="0" marR="0" algn="ctr">
                        <a:buNone/>
                      </a:pPr>
                      <a:r>
                        <a:rPr lang="en-US" sz="1000" b="1" dirty="0">
                          <a:solidFill>
                            <a:schemeClr val="tx1"/>
                          </a:solidFill>
                          <a:effectLst/>
                          <a:latin typeface="Avenir Next LT Pro" panose="020B0504020202020204" pitchFamily="34" charset="0"/>
                        </a:rPr>
                        <a:t>7</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SR-44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CR-231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18120021 SB ON</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Principal Arterial-Other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C3C</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73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0.590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47260175"/>
                  </a:ext>
                </a:extLst>
              </a:tr>
              <a:tr h="215678">
                <a:tc>
                  <a:txBody>
                    <a:bodyPr/>
                    <a:lstStyle/>
                    <a:p>
                      <a:pPr marL="0" marR="0" algn="ctr">
                        <a:buNone/>
                      </a:pPr>
                      <a:r>
                        <a:rPr lang="en-US" sz="1000" b="1" dirty="0">
                          <a:solidFill>
                            <a:schemeClr val="tx1"/>
                          </a:solidFill>
                          <a:effectLst/>
                          <a:latin typeface="Avenir Next LT Pro" panose="020B0504020202020204" pitchFamily="34" charset="0"/>
                        </a:rPr>
                        <a:t>8</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CR-561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DOUBLE RUN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WHITE CYPRESS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7</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0.498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0.56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40998448"/>
                  </a:ext>
                </a:extLst>
              </a:tr>
              <a:tr h="215678">
                <a:tc>
                  <a:txBody>
                    <a:bodyPr/>
                    <a:lstStyle/>
                    <a:p>
                      <a:pPr marL="0" marR="0" algn="ctr">
                        <a:buNone/>
                      </a:pPr>
                      <a:r>
                        <a:rPr lang="en-US" sz="1000" b="1" dirty="0">
                          <a:solidFill>
                            <a:schemeClr val="tx1"/>
                          </a:solidFill>
                          <a:effectLst/>
                          <a:latin typeface="Avenir Next LT Pro" panose="020B0504020202020204" pitchFamily="34" charset="0"/>
                        </a:rPr>
                        <a:t>9</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CR-48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LAYLAINE DR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RANCH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0.498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0.57</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705835291"/>
                  </a:ext>
                </a:extLst>
              </a:tr>
              <a:tr h="268721">
                <a:tc>
                  <a:txBody>
                    <a:bodyPr/>
                    <a:lstStyle/>
                    <a:p>
                      <a:pPr marL="0" marR="0" algn="ctr">
                        <a:buNone/>
                      </a:pPr>
                      <a:r>
                        <a:rPr lang="en-US" sz="1000" b="1" dirty="0">
                          <a:solidFill>
                            <a:schemeClr val="tx1"/>
                          </a:solidFill>
                          <a:effectLst/>
                          <a:latin typeface="Avenir Next LT Pro" panose="020B0504020202020204" pitchFamily="34" charset="0"/>
                        </a:rPr>
                        <a:t>10</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E WARM SPRINGS AVE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NE 41 LN</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NE 37 PL</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Urban Principal Arterial-Other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0.478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829381374"/>
                  </a:ext>
                </a:extLst>
              </a:tr>
              <a:tr h="268721">
                <a:tc>
                  <a:txBody>
                    <a:bodyPr/>
                    <a:lstStyle/>
                    <a:p>
                      <a:pPr marL="0" marR="0" algn="ctr">
                        <a:buNone/>
                      </a:pPr>
                      <a:r>
                        <a:rPr lang="en-US" sz="1000" b="1" dirty="0">
                          <a:solidFill>
                            <a:schemeClr val="tx1"/>
                          </a:solidFill>
                          <a:effectLst/>
                          <a:latin typeface="Avenir Next LT Pro" panose="020B0504020202020204" pitchFamily="34" charset="0"/>
                        </a:rPr>
                        <a:t>11</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SR-44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FOREST DR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TOMAHAWK TRL</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Principal Arterial-Other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0.474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381066564"/>
                  </a:ext>
                </a:extLst>
              </a:tr>
              <a:tr h="215678">
                <a:tc>
                  <a:txBody>
                    <a:bodyPr/>
                    <a:lstStyle/>
                    <a:p>
                      <a:pPr marL="0" marR="0" algn="ctr">
                        <a:buNone/>
                      </a:pPr>
                      <a:r>
                        <a:rPr lang="en-US" sz="1000" b="1" dirty="0">
                          <a:solidFill>
                            <a:schemeClr val="tx1"/>
                          </a:solidFill>
                          <a:effectLst/>
                          <a:latin typeface="Avenir Next LT Pro" panose="020B0504020202020204" pitchFamily="34" charset="0"/>
                        </a:rPr>
                        <a:t>12</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 466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475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N MAIN ST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0.465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0.41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17164717"/>
                  </a:ext>
                </a:extLst>
              </a:tr>
              <a:tr h="215678">
                <a:tc>
                  <a:txBody>
                    <a:bodyPr/>
                    <a:lstStyle/>
                    <a:p>
                      <a:pPr marL="0" marR="0" algn="ctr">
                        <a:buNone/>
                      </a:pPr>
                      <a:r>
                        <a:rPr lang="en-US" sz="1000" b="1" dirty="0">
                          <a:solidFill>
                            <a:schemeClr val="tx1"/>
                          </a:solidFill>
                          <a:effectLst/>
                          <a:latin typeface="Avenir Next LT Pro" panose="020B0504020202020204" pitchFamily="34" charset="0"/>
                        </a:rPr>
                        <a:t>13</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CR-42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439</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CLEARWATER LAKE REC</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7</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0.357</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2.97</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645152215"/>
                  </a:ext>
                </a:extLst>
              </a:tr>
              <a:tr h="268721">
                <a:tc>
                  <a:txBody>
                    <a:bodyPr/>
                    <a:lstStyle/>
                    <a:p>
                      <a:pPr marL="0" marR="0" algn="ctr">
                        <a:buNone/>
                      </a:pPr>
                      <a:r>
                        <a:rPr lang="en-US" sz="1000" b="1" dirty="0">
                          <a:solidFill>
                            <a:schemeClr val="tx1"/>
                          </a:solidFill>
                          <a:effectLst/>
                          <a:latin typeface="Avenir Next LT Pro" panose="020B0504020202020204" pitchFamily="34" charset="0"/>
                        </a:rPr>
                        <a:t>14</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SR-44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COUNTRYSIDE  BLVD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UNSIGNED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Urban Principal Arterial-Other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C3R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0.353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0.21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741844801"/>
                  </a:ext>
                </a:extLst>
              </a:tr>
              <a:tr h="215678">
                <a:tc>
                  <a:txBody>
                    <a:bodyPr/>
                    <a:lstStyle/>
                    <a:p>
                      <a:pPr marL="0" marR="0" algn="ctr">
                        <a:buNone/>
                      </a:pPr>
                      <a:r>
                        <a:rPr lang="en-US" sz="1000" b="1" dirty="0">
                          <a:solidFill>
                            <a:schemeClr val="tx1"/>
                          </a:solidFill>
                          <a:effectLst/>
                          <a:latin typeface="Avenir Next LT Pro" panose="020B0504020202020204" pitchFamily="34" charset="0"/>
                        </a:rPr>
                        <a:t>15</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OLD HIGHWAY 50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N HANCOCK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BLACK STILL LAKE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Urban Major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0.314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0.63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347293497"/>
                  </a:ext>
                </a:extLst>
              </a:tr>
              <a:tr h="268721">
                <a:tc>
                  <a:txBody>
                    <a:bodyPr/>
                    <a:lstStyle/>
                    <a:p>
                      <a:pPr marL="0" marR="0" algn="ctr">
                        <a:buNone/>
                      </a:pPr>
                      <a:r>
                        <a:rPr lang="en-US" sz="1000" b="1" dirty="0">
                          <a:solidFill>
                            <a:schemeClr val="tx1"/>
                          </a:solidFill>
                          <a:effectLst/>
                          <a:latin typeface="Avenir Next LT Pro" panose="020B0504020202020204" pitchFamily="34" charset="0"/>
                        </a:rPr>
                        <a:t>16</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SR-33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Lake</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GROVENLAND FARMS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MCGILL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Urban Principal Arterial-Other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60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0.310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0.53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969997980"/>
                  </a:ext>
                </a:extLst>
              </a:tr>
              <a:tr h="215678">
                <a:tc>
                  <a:txBody>
                    <a:bodyPr/>
                    <a:lstStyle/>
                    <a:p>
                      <a:pPr marL="0" marR="0" algn="ctr">
                        <a:buNone/>
                      </a:pPr>
                      <a:r>
                        <a:rPr lang="en-US" sz="1000" b="1" dirty="0">
                          <a:solidFill>
                            <a:schemeClr val="tx1"/>
                          </a:solidFill>
                          <a:effectLst/>
                          <a:latin typeface="Avenir Next LT Pro" panose="020B0504020202020204" pitchFamily="34" charset="0"/>
                        </a:rPr>
                        <a:t>17</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US-27/441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Lowe's</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NE 136TH</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Minor Arterial</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C3C</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0.310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0.14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936879450"/>
                  </a:ext>
                </a:extLst>
              </a:tr>
              <a:tr h="268721">
                <a:tc>
                  <a:txBody>
                    <a:bodyPr/>
                    <a:lstStyle/>
                    <a:p>
                      <a:pPr marL="0" marR="0" algn="ctr">
                        <a:buNone/>
                      </a:pPr>
                      <a:r>
                        <a:rPr lang="en-US" sz="1000" b="1" dirty="0">
                          <a:solidFill>
                            <a:schemeClr val="tx1"/>
                          </a:solidFill>
                          <a:effectLst/>
                          <a:latin typeface="Avenir Next LT Pro" panose="020B0504020202020204" pitchFamily="34" charset="0"/>
                        </a:rPr>
                        <a:t>18</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SR-44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243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475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Principal Arterial-Other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60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0.309</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0.66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383758326"/>
                  </a:ext>
                </a:extLst>
              </a:tr>
              <a:tr h="215678">
                <a:tc>
                  <a:txBody>
                    <a:bodyPr/>
                    <a:lstStyle/>
                    <a:p>
                      <a:pPr marL="0" marR="0" algn="ctr">
                        <a:buNone/>
                      </a:pPr>
                      <a:r>
                        <a:rPr lang="en-US" sz="1000" b="1" dirty="0">
                          <a:solidFill>
                            <a:schemeClr val="tx1"/>
                          </a:solidFill>
                          <a:effectLst/>
                          <a:latin typeface="Avenir Next LT Pro" panose="020B0504020202020204" pitchFamily="34" charset="0"/>
                        </a:rPr>
                        <a:t>19</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KINGS HWY</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702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CR 558</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Minor Collector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45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5</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22</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0.300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2.51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4281688051"/>
                  </a:ext>
                </a:extLst>
              </a:tr>
              <a:tr h="215678">
                <a:tc>
                  <a:txBody>
                    <a:bodyPr/>
                    <a:lstStyle/>
                    <a:p>
                      <a:pPr marL="0" marR="0" algn="ctr">
                        <a:buNone/>
                      </a:pPr>
                      <a:r>
                        <a:rPr lang="en-US" sz="1000" b="1" dirty="0">
                          <a:solidFill>
                            <a:schemeClr val="tx1"/>
                          </a:solidFill>
                          <a:effectLst/>
                          <a:latin typeface="Avenir Next LT Pro" panose="020B0504020202020204" pitchFamily="34" charset="0"/>
                        </a:rPr>
                        <a:t>20</a:t>
                      </a:r>
                      <a:endParaRPr lang="en-US" sz="1000" b="1" dirty="0">
                        <a:solidFill>
                          <a:schemeClr val="tx1"/>
                        </a:solidFill>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a:txBody>
                    <a:bodyPr/>
                    <a:lstStyle/>
                    <a:p>
                      <a:pPr marL="0" marR="0" algn="ctr">
                        <a:buNone/>
                      </a:pPr>
                      <a:r>
                        <a:rPr lang="en-US" sz="900" dirty="0">
                          <a:effectLst/>
                          <a:latin typeface="Avenir Next LT Pro" panose="020B0504020202020204" pitchFamily="34" charset="0"/>
                        </a:rPr>
                        <a:t>SR-471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Sumter</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S CARTER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N GRADE RD</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Rural Minor Arterial</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60</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6</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0.273</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buNone/>
                      </a:pPr>
                      <a:r>
                        <a:rPr lang="en-US" sz="900" dirty="0">
                          <a:effectLst/>
                          <a:latin typeface="Avenir Next LT Pro" panose="020B0504020202020204" pitchFamily="34" charset="0"/>
                        </a:rPr>
                        <a:t>1.41</a:t>
                      </a:r>
                      <a:endParaRPr lang="en-US" sz="9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221349337"/>
                  </a:ext>
                </a:extLst>
              </a:tr>
            </a:tbl>
          </a:graphicData>
        </a:graphic>
      </p:graphicFrame>
    </p:spTree>
    <p:extLst>
      <p:ext uri="{BB962C8B-B14F-4D97-AF65-F5344CB8AC3E}">
        <p14:creationId xmlns:p14="http://schemas.microsoft.com/office/powerpoint/2010/main" val="5849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5C61-C636-60CE-B33E-62EBA1AF03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29E699E-1F66-9174-5D17-BA90E6A29D44}"/>
              </a:ext>
            </a:extLst>
          </p:cNvPr>
          <p:cNvSpPr/>
          <p:nvPr/>
        </p:nvSpPr>
        <p:spPr>
          <a:xfrm>
            <a:off x="3355848" y="0"/>
            <a:ext cx="8836152" cy="685799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4" name="Rectangle 3">
            <a:extLst>
              <a:ext uri="{FF2B5EF4-FFF2-40B4-BE49-F238E27FC236}">
                <a16:creationId xmlns:a16="http://schemas.microsoft.com/office/drawing/2014/main" id="{F051F969-D4D0-1F10-1E82-A92AA3979FAB}"/>
              </a:ext>
            </a:extLst>
          </p:cNvPr>
          <p:cNvSpPr/>
          <p:nvPr/>
        </p:nvSpPr>
        <p:spPr>
          <a:xfrm>
            <a:off x="0" y="6229350"/>
            <a:ext cx="12192000" cy="62864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183C3DF6-FAED-5658-40F4-6CA67AF9977E}"/>
              </a:ext>
            </a:extLst>
          </p:cNvPr>
          <p:cNvSpPr/>
          <p:nvPr/>
        </p:nvSpPr>
        <p:spPr>
          <a:xfrm>
            <a:off x="8579" y="0"/>
            <a:ext cx="3285487" cy="6857999"/>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6" name="Straight Connector 5">
            <a:extLst>
              <a:ext uri="{FF2B5EF4-FFF2-40B4-BE49-F238E27FC236}">
                <a16:creationId xmlns:a16="http://schemas.microsoft.com/office/drawing/2014/main" id="{AD576120-244E-ADAD-C0C3-CD3958323377}"/>
              </a:ext>
            </a:extLst>
          </p:cNvPr>
          <p:cNvCxnSpPr>
            <a:cxnSpLocks/>
          </p:cNvCxnSpPr>
          <p:nvPr/>
        </p:nvCxnSpPr>
        <p:spPr>
          <a:xfrm flipV="1">
            <a:off x="3320796" y="0"/>
            <a:ext cx="0" cy="6857999"/>
          </a:xfrm>
          <a:prstGeom prst="line">
            <a:avLst/>
          </a:prstGeom>
          <a:ln w="101600">
            <a:gradFill>
              <a:gsLst>
                <a:gs pos="0">
                  <a:schemeClr val="accent1">
                    <a:lumMod val="5000"/>
                    <a:lumOff val="95000"/>
                  </a:schemeClr>
                </a:gs>
                <a:gs pos="0">
                  <a:srgbClr val="0098DE"/>
                </a:gs>
                <a:gs pos="100000">
                  <a:schemeClr val="tx1"/>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3" name="标题 1">
            <a:extLst>
              <a:ext uri="{FF2B5EF4-FFF2-40B4-BE49-F238E27FC236}">
                <a16:creationId xmlns:a16="http://schemas.microsoft.com/office/drawing/2014/main" id="{04A28602-435C-A9DB-C4DB-0996AA7EA91A}"/>
              </a:ext>
            </a:extLst>
          </p:cNvPr>
          <p:cNvSpPr txBox="1">
            <a:spLocks/>
          </p:cNvSpPr>
          <p:nvPr/>
        </p:nvSpPr>
        <p:spPr>
          <a:xfrm>
            <a:off x="75384" y="1113776"/>
            <a:ext cx="3345809" cy="47301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venir Next LT Pro" panose="020B0504020202020204" pitchFamily="34" charset="0"/>
                <a:cs typeface="Times New Roman" panose="02020603050405020304" pitchFamily="18" charset="0"/>
              </a:rPr>
              <a:t>WHAT THE MPO </a:t>
            </a:r>
            <a:r>
              <a:rPr lang="en-US" sz="3100" b="1" cap="all" dirty="0">
                <a:solidFill>
                  <a:schemeClr val="bg1"/>
                </a:solidFill>
                <a:latin typeface="Avenir Next LT Pro" panose="020B0504020202020204" pitchFamily="34" charset="0"/>
                <a:cs typeface="Times New Roman" panose="02020603050405020304" pitchFamily="18" charset="0"/>
              </a:rPr>
              <a:t>and Local Jurisdictions ARE </a:t>
            </a:r>
            <a:r>
              <a:rPr lang="en-US" sz="3100" b="1" dirty="0">
                <a:solidFill>
                  <a:schemeClr val="bg1"/>
                </a:solidFill>
                <a:latin typeface="Avenir Next LT Pro" panose="020B0504020202020204" pitchFamily="34" charset="0"/>
                <a:cs typeface="Times New Roman" panose="02020603050405020304" pitchFamily="18" charset="0"/>
              </a:rPr>
              <a:t>WORKING ON TO IMPROVE SAFETY…</a:t>
            </a:r>
          </a:p>
        </p:txBody>
      </p:sp>
      <p:grpSp>
        <p:nvGrpSpPr>
          <p:cNvPr id="11" name="Group 10">
            <a:extLst>
              <a:ext uri="{FF2B5EF4-FFF2-40B4-BE49-F238E27FC236}">
                <a16:creationId xmlns:a16="http://schemas.microsoft.com/office/drawing/2014/main" id="{C9D2B9BA-3FEC-F903-FCFE-03F69F1BD8BB}"/>
              </a:ext>
            </a:extLst>
          </p:cNvPr>
          <p:cNvGrpSpPr/>
          <p:nvPr/>
        </p:nvGrpSpPr>
        <p:grpSpPr>
          <a:xfrm>
            <a:off x="9251950" y="118029"/>
            <a:ext cx="2835276" cy="708965"/>
            <a:chOff x="8140700" y="117920"/>
            <a:chExt cx="3233423" cy="808523"/>
          </a:xfrm>
        </p:grpSpPr>
        <p:pic>
          <p:nvPicPr>
            <p:cNvPr id="12" name="Picture 11" descr="A black square with a yellow logo&#10;&#10;AI-generated content may be incorrect.">
              <a:extLst>
                <a:ext uri="{FF2B5EF4-FFF2-40B4-BE49-F238E27FC236}">
                  <a16:creationId xmlns:a16="http://schemas.microsoft.com/office/drawing/2014/main" id="{1650145E-692D-CCD6-D99B-F19AB5EE6D2A}"/>
                </a:ext>
              </a:extLst>
            </p:cNvPr>
            <p:cNvPicPr>
              <a:picLocks noChangeAspect="1"/>
            </p:cNvPicPr>
            <p:nvPr/>
          </p:nvPicPr>
          <p:blipFill>
            <a:blip r:embed="rId3">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2201AC79-FB50-A721-24C2-BEA18B874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5" name="Picture 14">
              <a:extLst>
                <a:ext uri="{FF2B5EF4-FFF2-40B4-BE49-F238E27FC236}">
                  <a16:creationId xmlns:a16="http://schemas.microsoft.com/office/drawing/2014/main" id="{0754EDB0-B242-6E98-11FF-494361CDD790}"/>
                </a:ext>
              </a:extLst>
            </p:cNvPr>
            <p:cNvPicPr>
              <a:picLocks noChangeAspect="1"/>
            </p:cNvPicPr>
            <p:nvPr/>
          </p:nvPicPr>
          <p:blipFill>
            <a:blip r:embed="rId5">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16" name="Straight Connector 15">
            <a:extLst>
              <a:ext uri="{FF2B5EF4-FFF2-40B4-BE49-F238E27FC236}">
                <a16:creationId xmlns:a16="http://schemas.microsoft.com/office/drawing/2014/main" id="{3FF5F005-2A6B-3138-D934-E3B88AFBEE02}"/>
              </a:ext>
            </a:extLst>
          </p:cNvPr>
          <p:cNvCxnSpPr>
            <a:cxnSpLocks/>
          </p:cNvCxnSpPr>
          <p:nvPr/>
        </p:nvCxnSpPr>
        <p:spPr>
          <a:xfrm>
            <a:off x="3457575" y="6736082"/>
            <a:ext cx="8571865"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406A1C1-F0F4-DD4F-B174-9D998AA0EF2A}"/>
              </a:ext>
            </a:extLst>
          </p:cNvPr>
          <p:cNvSpPr txBox="1">
            <a:spLocks/>
          </p:cNvSpPr>
          <p:nvPr/>
        </p:nvSpPr>
        <p:spPr>
          <a:xfrm>
            <a:off x="3395973" y="474930"/>
            <a:ext cx="5659352" cy="523220"/>
          </a:xfrm>
          <a:prstGeom prst="rect">
            <a:avLst/>
          </a:prstGeom>
          <a:noFill/>
        </p:spPr>
        <p:txBody>
          <a:bodyPr wrap="square" rtlCol="0">
            <a:spAutoFit/>
          </a:bodyPr>
          <a:lstStyle/>
          <a:p>
            <a:r>
              <a:rPr lang="en-US" altLang="zh-CN" sz="2800" b="1" dirty="0">
                <a:latin typeface="Montserrat SemiBold" panose="00000700000000000000" pitchFamily="2" charset="0"/>
                <a:cs typeface="Times New Roman" panose="02020603050405020304" pitchFamily="18" charset="0"/>
              </a:rPr>
              <a:t>24 PROJECTS PLANNED</a:t>
            </a:r>
            <a:endParaRPr lang="ta-IN" sz="2800" b="1" dirty="0">
              <a:latin typeface="Montserrat SemiBold" panose="00000700000000000000" pitchFamily="2" charset="0"/>
            </a:endParaRPr>
          </a:p>
        </p:txBody>
      </p:sp>
      <p:pic>
        <p:nvPicPr>
          <p:cNvPr id="3" name="Picture 2">
            <a:extLst>
              <a:ext uri="{FF2B5EF4-FFF2-40B4-BE49-F238E27FC236}">
                <a16:creationId xmlns:a16="http://schemas.microsoft.com/office/drawing/2014/main" id="{5A7F82C6-37C1-D6A4-F385-A8BD8918640D}"/>
              </a:ext>
            </a:extLst>
          </p:cNvPr>
          <p:cNvPicPr>
            <a:picLocks noChangeAspect="1"/>
          </p:cNvPicPr>
          <p:nvPr/>
        </p:nvPicPr>
        <p:blipFill>
          <a:blip r:embed="rId6"/>
          <a:stretch>
            <a:fillRect/>
          </a:stretch>
        </p:blipFill>
        <p:spPr>
          <a:xfrm>
            <a:off x="3482975" y="1083536"/>
            <a:ext cx="8571861" cy="4975041"/>
          </a:xfrm>
          <a:prstGeom prst="rect">
            <a:avLst/>
          </a:prstGeom>
          <a:ln>
            <a:solidFill>
              <a:schemeClr val="tx1"/>
            </a:solidFill>
          </a:ln>
        </p:spPr>
      </p:pic>
      <p:sp>
        <p:nvSpPr>
          <p:cNvPr id="7" name="TextBox 6">
            <a:extLst>
              <a:ext uri="{FF2B5EF4-FFF2-40B4-BE49-F238E27FC236}">
                <a16:creationId xmlns:a16="http://schemas.microsoft.com/office/drawing/2014/main" id="{9EF41897-4D27-ABC8-9AB0-098220123416}"/>
              </a:ext>
            </a:extLst>
          </p:cNvPr>
          <p:cNvSpPr txBox="1"/>
          <p:nvPr/>
        </p:nvSpPr>
        <p:spPr>
          <a:xfrm>
            <a:off x="3370324" y="6459083"/>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263165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DCB95-2C17-AC32-E623-125DF41216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22DD453-D8BC-84F6-B34E-C47D5D46A536}"/>
              </a:ext>
            </a:extLst>
          </p:cNvPr>
          <p:cNvSpPr/>
          <p:nvPr/>
        </p:nvSpPr>
        <p:spPr>
          <a:xfrm>
            <a:off x="3355848" y="0"/>
            <a:ext cx="8836152" cy="685799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4" name="Rectangle 3">
            <a:extLst>
              <a:ext uri="{FF2B5EF4-FFF2-40B4-BE49-F238E27FC236}">
                <a16:creationId xmlns:a16="http://schemas.microsoft.com/office/drawing/2014/main" id="{319F0E94-5C8A-664F-634F-3439492C070D}"/>
              </a:ext>
            </a:extLst>
          </p:cNvPr>
          <p:cNvSpPr/>
          <p:nvPr/>
        </p:nvSpPr>
        <p:spPr>
          <a:xfrm>
            <a:off x="0" y="6229350"/>
            <a:ext cx="12192000" cy="62864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47582AC3-FB59-4D44-6E67-5898327AE898}"/>
              </a:ext>
            </a:extLst>
          </p:cNvPr>
          <p:cNvSpPr/>
          <p:nvPr/>
        </p:nvSpPr>
        <p:spPr>
          <a:xfrm>
            <a:off x="0" y="0"/>
            <a:ext cx="3285487" cy="6857999"/>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6" name="Straight Connector 5">
            <a:extLst>
              <a:ext uri="{FF2B5EF4-FFF2-40B4-BE49-F238E27FC236}">
                <a16:creationId xmlns:a16="http://schemas.microsoft.com/office/drawing/2014/main" id="{221BC2C1-E549-22E7-444B-582A5E6CAFDB}"/>
              </a:ext>
            </a:extLst>
          </p:cNvPr>
          <p:cNvCxnSpPr>
            <a:cxnSpLocks/>
          </p:cNvCxnSpPr>
          <p:nvPr/>
        </p:nvCxnSpPr>
        <p:spPr>
          <a:xfrm flipV="1">
            <a:off x="3320796" y="0"/>
            <a:ext cx="0" cy="6857999"/>
          </a:xfrm>
          <a:prstGeom prst="line">
            <a:avLst/>
          </a:prstGeom>
          <a:ln w="101600">
            <a:gradFill>
              <a:gsLst>
                <a:gs pos="0">
                  <a:schemeClr val="accent1">
                    <a:lumMod val="5000"/>
                    <a:lumOff val="95000"/>
                  </a:schemeClr>
                </a:gs>
                <a:gs pos="0">
                  <a:srgbClr val="0098DE"/>
                </a:gs>
                <a:gs pos="100000">
                  <a:schemeClr val="tx1"/>
                </a:gs>
              </a:gsLst>
              <a:lin ang="16200000" scaled="0"/>
            </a:gra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D07E1B9-25B5-5245-F634-7C024C0BEFBC}"/>
              </a:ext>
            </a:extLst>
          </p:cNvPr>
          <p:cNvPicPr>
            <a:picLocks noChangeAspect="1"/>
          </p:cNvPicPr>
          <p:nvPr/>
        </p:nvPicPr>
        <p:blipFill>
          <a:blip r:embed="rId3"/>
          <a:srcRect l="1056" t="1492" r="1256" b="1571"/>
          <a:stretch>
            <a:fillRect/>
          </a:stretch>
        </p:blipFill>
        <p:spPr>
          <a:xfrm>
            <a:off x="3457575" y="1078290"/>
            <a:ext cx="8613979" cy="4892740"/>
          </a:xfrm>
          <a:prstGeom prst="rect">
            <a:avLst/>
          </a:prstGeom>
          <a:ln w="25400">
            <a:solidFill>
              <a:srgbClr val="4472C4"/>
            </a:solidFill>
          </a:ln>
        </p:spPr>
      </p:pic>
      <p:grpSp>
        <p:nvGrpSpPr>
          <p:cNvPr id="11" name="Group 10">
            <a:extLst>
              <a:ext uri="{FF2B5EF4-FFF2-40B4-BE49-F238E27FC236}">
                <a16:creationId xmlns:a16="http://schemas.microsoft.com/office/drawing/2014/main" id="{B9274A35-AAB5-B89F-8BF8-63DE80F6894B}"/>
              </a:ext>
            </a:extLst>
          </p:cNvPr>
          <p:cNvGrpSpPr/>
          <p:nvPr/>
        </p:nvGrpSpPr>
        <p:grpSpPr>
          <a:xfrm>
            <a:off x="9251950" y="118029"/>
            <a:ext cx="2835276" cy="708965"/>
            <a:chOff x="8140700" y="117920"/>
            <a:chExt cx="3233423" cy="808523"/>
          </a:xfrm>
        </p:grpSpPr>
        <p:pic>
          <p:nvPicPr>
            <p:cNvPr id="12" name="Picture 11" descr="A black square with a yellow logo&#10;&#10;AI-generated content may be incorrect.">
              <a:extLst>
                <a:ext uri="{FF2B5EF4-FFF2-40B4-BE49-F238E27FC236}">
                  <a16:creationId xmlns:a16="http://schemas.microsoft.com/office/drawing/2014/main" id="{5D7C4D4A-67E3-2275-9E41-5B825401BB9E}"/>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41CEF00B-7EE8-14B0-46C4-9888F7982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5" name="Picture 14">
              <a:extLst>
                <a:ext uri="{FF2B5EF4-FFF2-40B4-BE49-F238E27FC236}">
                  <a16:creationId xmlns:a16="http://schemas.microsoft.com/office/drawing/2014/main" id="{767D6804-5662-8D87-94DF-F7900BDA8DD8}"/>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16" name="Straight Connector 15">
            <a:extLst>
              <a:ext uri="{FF2B5EF4-FFF2-40B4-BE49-F238E27FC236}">
                <a16:creationId xmlns:a16="http://schemas.microsoft.com/office/drawing/2014/main" id="{3DC76577-D868-98D3-9290-D37C5490F4FE}"/>
              </a:ext>
            </a:extLst>
          </p:cNvPr>
          <p:cNvCxnSpPr>
            <a:cxnSpLocks/>
          </p:cNvCxnSpPr>
          <p:nvPr/>
        </p:nvCxnSpPr>
        <p:spPr>
          <a:xfrm>
            <a:off x="3457575" y="6736082"/>
            <a:ext cx="8571865"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0FFB74-6EA3-9029-90CB-F9BC5296F2D7}"/>
              </a:ext>
            </a:extLst>
          </p:cNvPr>
          <p:cNvSpPr txBox="1">
            <a:spLocks/>
          </p:cNvSpPr>
          <p:nvPr/>
        </p:nvSpPr>
        <p:spPr>
          <a:xfrm>
            <a:off x="3447077" y="471226"/>
            <a:ext cx="6065182" cy="523220"/>
          </a:xfrm>
          <a:prstGeom prst="rect">
            <a:avLst/>
          </a:prstGeom>
          <a:noFill/>
        </p:spPr>
        <p:txBody>
          <a:bodyPr wrap="square" rtlCol="0">
            <a:spAutoFit/>
          </a:bodyPr>
          <a:lstStyle/>
          <a:p>
            <a:r>
              <a:rPr lang="en-US" altLang="zh-CN" sz="2800" b="1" dirty="0">
                <a:latin typeface="Montserrat SemiBold" panose="00000700000000000000" pitchFamily="2" charset="0"/>
                <a:cs typeface="Times New Roman" panose="02020603050405020304" pitchFamily="18" charset="0"/>
              </a:rPr>
              <a:t>+ 20 PROJECTS PLANNED</a:t>
            </a:r>
            <a:endParaRPr lang="ta-IN" sz="2800" b="1" dirty="0">
              <a:latin typeface="Montserrat SemiBold" panose="00000700000000000000" pitchFamily="2" charset="0"/>
            </a:endParaRPr>
          </a:p>
        </p:txBody>
      </p:sp>
      <p:sp>
        <p:nvSpPr>
          <p:cNvPr id="3" name="TextBox 2">
            <a:extLst>
              <a:ext uri="{FF2B5EF4-FFF2-40B4-BE49-F238E27FC236}">
                <a16:creationId xmlns:a16="http://schemas.microsoft.com/office/drawing/2014/main" id="{F850523D-9C2D-BC2E-50E4-33D7D99A01F3}"/>
              </a:ext>
            </a:extLst>
          </p:cNvPr>
          <p:cNvSpPr txBox="1"/>
          <p:nvPr/>
        </p:nvSpPr>
        <p:spPr>
          <a:xfrm>
            <a:off x="3355848" y="6459083"/>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
        <p:nvSpPr>
          <p:cNvPr id="7" name="标题 1">
            <a:extLst>
              <a:ext uri="{FF2B5EF4-FFF2-40B4-BE49-F238E27FC236}">
                <a16:creationId xmlns:a16="http://schemas.microsoft.com/office/drawing/2014/main" id="{0CE91B1E-2EDB-AA92-CDFC-E0BA6193061E}"/>
              </a:ext>
            </a:extLst>
          </p:cNvPr>
          <p:cNvSpPr txBox="1">
            <a:spLocks/>
          </p:cNvSpPr>
          <p:nvPr/>
        </p:nvSpPr>
        <p:spPr>
          <a:xfrm>
            <a:off x="75384" y="1113776"/>
            <a:ext cx="3345809" cy="47301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venir Next LT Pro" panose="020B0504020202020204" pitchFamily="34" charset="0"/>
                <a:cs typeface="Times New Roman" panose="02020603050405020304" pitchFamily="18" charset="0"/>
              </a:rPr>
              <a:t>WHAT THE MPO </a:t>
            </a:r>
            <a:r>
              <a:rPr lang="en-US" sz="3100" b="1" cap="all" dirty="0">
                <a:solidFill>
                  <a:schemeClr val="bg1"/>
                </a:solidFill>
                <a:latin typeface="Avenir Next LT Pro" panose="020B0504020202020204" pitchFamily="34" charset="0"/>
                <a:cs typeface="Times New Roman" panose="02020603050405020304" pitchFamily="18" charset="0"/>
              </a:rPr>
              <a:t>and Local Jurisdictions ARE </a:t>
            </a:r>
            <a:r>
              <a:rPr lang="en-US" sz="3100" b="1" dirty="0">
                <a:solidFill>
                  <a:schemeClr val="bg1"/>
                </a:solidFill>
                <a:latin typeface="Avenir Next LT Pro" panose="020B0504020202020204" pitchFamily="34" charset="0"/>
                <a:cs typeface="Times New Roman" panose="02020603050405020304" pitchFamily="18" charset="0"/>
              </a:rPr>
              <a:t>WORKING ON TO IMPROVE SAFETY…</a:t>
            </a:r>
          </a:p>
        </p:txBody>
      </p:sp>
    </p:spTree>
    <p:extLst>
      <p:ext uri="{BB962C8B-B14F-4D97-AF65-F5344CB8AC3E}">
        <p14:creationId xmlns:p14="http://schemas.microsoft.com/office/powerpoint/2010/main" val="3969418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67C7C-3F92-1610-0A3F-711801515A5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97A113C-AE29-7C36-9B21-216F593FB230}"/>
              </a:ext>
            </a:extLst>
          </p:cNvPr>
          <p:cNvSpPr/>
          <p:nvPr/>
        </p:nvSpPr>
        <p:spPr>
          <a:xfrm>
            <a:off x="3355848" y="0"/>
            <a:ext cx="8836152" cy="685799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4" name="Rectangle 3">
            <a:extLst>
              <a:ext uri="{FF2B5EF4-FFF2-40B4-BE49-F238E27FC236}">
                <a16:creationId xmlns:a16="http://schemas.microsoft.com/office/drawing/2014/main" id="{91A6B04B-12EE-4925-88B1-5807EA296EF0}"/>
              </a:ext>
            </a:extLst>
          </p:cNvPr>
          <p:cNvSpPr/>
          <p:nvPr/>
        </p:nvSpPr>
        <p:spPr>
          <a:xfrm>
            <a:off x="0" y="6229350"/>
            <a:ext cx="12192000" cy="62864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23E2DAE5-EC37-D9E6-51C2-850CDA9644EA}"/>
              </a:ext>
            </a:extLst>
          </p:cNvPr>
          <p:cNvSpPr/>
          <p:nvPr/>
        </p:nvSpPr>
        <p:spPr>
          <a:xfrm>
            <a:off x="0" y="0"/>
            <a:ext cx="3285487" cy="6857999"/>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6" name="Straight Connector 5">
            <a:extLst>
              <a:ext uri="{FF2B5EF4-FFF2-40B4-BE49-F238E27FC236}">
                <a16:creationId xmlns:a16="http://schemas.microsoft.com/office/drawing/2014/main" id="{BAB5FA64-BC11-E9C4-8FA8-4E352ED7D76E}"/>
              </a:ext>
            </a:extLst>
          </p:cNvPr>
          <p:cNvCxnSpPr>
            <a:cxnSpLocks/>
          </p:cNvCxnSpPr>
          <p:nvPr/>
        </p:nvCxnSpPr>
        <p:spPr>
          <a:xfrm flipV="1">
            <a:off x="3320796" y="0"/>
            <a:ext cx="0" cy="6857999"/>
          </a:xfrm>
          <a:prstGeom prst="line">
            <a:avLst/>
          </a:prstGeom>
          <a:ln w="101600">
            <a:gradFill>
              <a:gsLst>
                <a:gs pos="0">
                  <a:schemeClr val="accent1">
                    <a:lumMod val="5000"/>
                    <a:lumOff val="95000"/>
                  </a:schemeClr>
                </a:gs>
                <a:gs pos="0">
                  <a:srgbClr val="0098DE"/>
                </a:gs>
                <a:gs pos="100000">
                  <a:schemeClr val="tx1"/>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3" name="标题 1">
            <a:extLst>
              <a:ext uri="{FF2B5EF4-FFF2-40B4-BE49-F238E27FC236}">
                <a16:creationId xmlns:a16="http://schemas.microsoft.com/office/drawing/2014/main" id="{83318808-7168-413A-3E96-CF034699BEE2}"/>
              </a:ext>
            </a:extLst>
          </p:cNvPr>
          <p:cNvSpPr txBox="1">
            <a:spLocks/>
          </p:cNvSpPr>
          <p:nvPr/>
        </p:nvSpPr>
        <p:spPr>
          <a:xfrm>
            <a:off x="421900" y="1078290"/>
            <a:ext cx="2620064" cy="47301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venir Next LT Pro" panose="020B0504020202020204" pitchFamily="34" charset="0"/>
                <a:cs typeface="Times New Roman" panose="02020603050405020304" pitchFamily="18" charset="0"/>
              </a:rPr>
              <a:t>NEXT STEPS</a:t>
            </a:r>
          </a:p>
        </p:txBody>
      </p:sp>
      <p:grpSp>
        <p:nvGrpSpPr>
          <p:cNvPr id="11" name="Group 10">
            <a:extLst>
              <a:ext uri="{FF2B5EF4-FFF2-40B4-BE49-F238E27FC236}">
                <a16:creationId xmlns:a16="http://schemas.microsoft.com/office/drawing/2014/main" id="{8BE6D87F-B4F6-D27B-08C2-AF650A756392}"/>
              </a:ext>
            </a:extLst>
          </p:cNvPr>
          <p:cNvGrpSpPr/>
          <p:nvPr/>
        </p:nvGrpSpPr>
        <p:grpSpPr>
          <a:xfrm>
            <a:off x="9251950" y="118029"/>
            <a:ext cx="2835276" cy="708965"/>
            <a:chOff x="8140700" y="117920"/>
            <a:chExt cx="3233423" cy="808523"/>
          </a:xfrm>
        </p:grpSpPr>
        <p:pic>
          <p:nvPicPr>
            <p:cNvPr id="12" name="Picture 11" descr="A black square with a yellow logo&#10;&#10;AI-generated content may be incorrect.">
              <a:extLst>
                <a:ext uri="{FF2B5EF4-FFF2-40B4-BE49-F238E27FC236}">
                  <a16:creationId xmlns:a16="http://schemas.microsoft.com/office/drawing/2014/main" id="{BC050A6E-B0BD-DC6A-4734-D1C33AF3ABA1}"/>
                </a:ext>
              </a:extLst>
            </p:cNvPr>
            <p:cNvPicPr>
              <a:picLocks noChangeAspect="1"/>
            </p:cNvPicPr>
            <p:nvPr/>
          </p:nvPicPr>
          <p:blipFill>
            <a:blip r:embed="rId3">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875E7EE5-D810-C890-CCDB-AF2AF1394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5" name="Picture 14">
              <a:extLst>
                <a:ext uri="{FF2B5EF4-FFF2-40B4-BE49-F238E27FC236}">
                  <a16:creationId xmlns:a16="http://schemas.microsoft.com/office/drawing/2014/main" id="{994A24D1-5E03-1F9A-2538-72F71222FBF1}"/>
                </a:ext>
              </a:extLst>
            </p:cNvPr>
            <p:cNvPicPr>
              <a:picLocks noChangeAspect="1"/>
            </p:cNvPicPr>
            <p:nvPr/>
          </p:nvPicPr>
          <p:blipFill>
            <a:blip r:embed="rId5">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16" name="Straight Connector 15">
            <a:extLst>
              <a:ext uri="{FF2B5EF4-FFF2-40B4-BE49-F238E27FC236}">
                <a16:creationId xmlns:a16="http://schemas.microsoft.com/office/drawing/2014/main" id="{6644388E-A599-E477-49B2-3D24DEF1A4F8}"/>
              </a:ext>
            </a:extLst>
          </p:cNvPr>
          <p:cNvCxnSpPr>
            <a:cxnSpLocks/>
          </p:cNvCxnSpPr>
          <p:nvPr/>
        </p:nvCxnSpPr>
        <p:spPr>
          <a:xfrm>
            <a:off x="3457575" y="6736082"/>
            <a:ext cx="8571865"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ADC6434-19B2-05F9-9FA4-A5377140622D}"/>
              </a:ext>
            </a:extLst>
          </p:cNvPr>
          <p:cNvSpPr/>
          <p:nvPr/>
        </p:nvSpPr>
        <p:spPr>
          <a:xfrm>
            <a:off x="3957093" y="809729"/>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1</a:t>
            </a:r>
            <a:endParaRPr lang="ta-IN" sz="2800">
              <a:solidFill>
                <a:schemeClr val="tx1"/>
              </a:solidFill>
              <a:latin typeface="Museo Slab 1000" panose="02000000000000000000" pitchFamily="50" charset="0"/>
            </a:endParaRPr>
          </a:p>
        </p:txBody>
      </p:sp>
      <p:sp>
        <p:nvSpPr>
          <p:cNvPr id="8" name="Oval 7">
            <a:extLst>
              <a:ext uri="{FF2B5EF4-FFF2-40B4-BE49-F238E27FC236}">
                <a16:creationId xmlns:a16="http://schemas.microsoft.com/office/drawing/2014/main" id="{1021ECEF-5158-DB18-039C-860C8A5E5562}"/>
              </a:ext>
            </a:extLst>
          </p:cNvPr>
          <p:cNvSpPr/>
          <p:nvPr/>
        </p:nvSpPr>
        <p:spPr>
          <a:xfrm>
            <a:off x="3957092" y="2445067"/>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2</a:t>
            </a:r>
            <a:endParaRPr lang="ta-IN" sz="2800">
              <a:solidFill>
                <a:schemeClr val="tx1"/>
              </a:solidFill>
              <a:latin typeface="Museo Slab 1000" panose="02000000000000000000" pitchFamily="50" charset="0"/>
            </a:endParaRPr>
          </a:p>
        </p:txBody>
      </p:sp>
      <p:sp>
        <p:nvSpPr>
          <p:cNvPr id="19" name="Oval 18">
            <a:extLst>
              <a:ext uri="{FF2B5EF4-FFF2-40B4-BE49-F238E27FC236}">
                <a16:creationId xmlns:a16="http://schemas.microsoft.com/office/drawing/2014/main" id="{29BC152E-D65C-C615-FC09-1E6E28111B91}"/>
              </a:ext>
            </a:extLst>
          </p:cNvPr>
          <p:cNvSpPr/>
          <p:nvPr/>
        </p:nvSpPr>
        <p:spPr>
          <a:xfrm>
            <a:off x="3957093" y="3323795"/>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3</a:t>
            </a:r>
            <a:endParaRPr lang="ta-IN" sz="2800">
              <a:solidFill>
                <a:schemeClr val="tx1"/>
              </a:solidFill>
              <a:latin typeface="Museo Slab 1000" panose="02000000000000000000" pitchFamily="50" charset="0"/>
            </a:endParaRPr>
          </a:p>
        </p:txBody>
      </p:sp>
      <p:sp>
        <p:nvSpPr>
          <p:cNvPr id="23" name="Oval 22">
            <a:extLst>
              <a:ext uri="{FF2B5EF4-FFF2-40B4-BE49-F238E27FC236}">
                <a16:creationId xmlns:a16="http://schemas.microsoft.com/office/drawing/2014/main" id="{63334ED8-54A8-C068-E4BD-01F60DC3D5B1}"/>
              </a:ext>
            </a:extLst>
          </p:cNvPr>
          <p:cNvSpPr/>
          <p:nvPr/>
        </p:nvSpPr>
        <p:spPr>
          <a:xfrm>
            <a:off x="3957093" y="4200894"/>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4</a:t>
            </a:r>
            <a:endParaRPr lang="ta-IN" sz="2800">
              <a:solidFill>
                <a:schemeClr val="tx1"/>
              </a:solidFill>
              <a:latin typeface="Museo Slab 1000" panose="02000000000000000000" pitchFamily="50" charset="0"/>
            </a:endParaRPr>
          </a:p>
        </p:txBody>
      </p:sp>
      <p:sp>
        <p:nvSpPr>
          <p:cNvPr id="24" name="Oval 23">
            <a:extLst>
              <a:ext uri="{FF2B5EF4-FFF2-40B4-BE49-F238E27FC236}">
                <a16:creationId xmlns:a16="http://schemas.microsoft.com/office/drawing/2014/main" id="{8448FA2A-5772-773B-DA21-BF4727199DED}"/>
              </a:ext>
            </a:extLst>
          </p:cNvPr>
          <p:cNvSpPr/>
          <p:nvPr/>
        </p:nvSpPr>
        <p:spPr>
          <a:xfrm>
            <a:off x="3957093" y="5043324"/>
            <a:ext cx="665707" cy="665707"/>
          </a:xfrm>
          <a:prstGeom prst="ellipse">
            <a:avLst/>
          </a:prstGeom>
          <a:ln>
            <a:noFill/>
          </a:ln>
          <a:effectLst>
            <a:outerShdw blurRad="76200" dir="18900000" sy="23000" kx="-1200000" algn="bl" rotWithShape="0">
              <a:prstClr val="black">
                <a:alpha val="2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solidFill>
                <a:latin typeface="Museo Slab 1000" panose="02000000000000000000" pitchFamily="50" charset="0"/>
              </a:rPr>
              <a:t>5</a:t>
            </a:r>
            <a:endParaRPr lang="ta-IN" sz="2800">
              <a:solidFill>
                <a:schemeClr val="tx1"/>
              </a:solidFill>
              <a:latin typeface="Museo Slab 1000" panose="02000000000000000000" pitchFamily="50" charset="0"/>
            </a:endParaRPr>
          </a:p>
        </p:txBody>
      </p:sp>
      <p:sp>
        <p:nvSpPr>
          <p:cNvPr id="25" name="TextBox 24">
            <a:extLst>
              <a:ext uri="{FF2B5EF4-FFF2-40B4-BE49-F238E27FC236}">
                <a16:creationId xmlns:a16="http://schemas.microsoft.com/office/drawing/2014/main" id="{C4711D4E-985D-A004-5075-6F75143EEA89}"/>
              </a:ext>
            </a:extLst>
          </p:cNvPr>
          <p:cNvSpPr txBox="1"/>
          <p:nvPr/>
        </p:nvSpPr>
        <p:spPr>
          <a:xfrm>
            <a:off x="4657850" y="5162075"/>
            <a:ext cx="7229349" cy="738664"/>
          </a:xfrm>
          <a:prstGeom prst="rect">
            <a:avLst/>
          </a:prstGeom>
          <a:noFill/>
        </p:spPr>
        <p:txBody>
          <a:bodyPr wrap="square" rtlCol="0">
            <a:spAutoFit/>
          </a:bodyPr>
          <a:lstStyle/>
          <a:p>
            <a:pPr marL="262890"/>
            <a:r>
              <a:rPr lang="en-US" sz="2400" dirty="0">
                <a:latin typeface="Montserrat regular" panose="00000500000000000000" pitchFamily="2" charset="0"/>
                <a:ea typeface="Tahoma" panose="020B0604030504040204" pitchFamily="34" charset="0"/>
                <a:cs typeface="Tahoma" panose="020B0604030504040204" pitchFamily="34" charset="0"/>
              </a:rPr>
              <a:t>Board Adoption </a:t>
            </a:r>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(April 2026)</a:t>
            </a:r>
          </a:p>
          <a:p>
            <a:endParaRPr lang="ta-IN" dirty="0"/>
          </a:p>
        </p:txBody>
      </p:sp>
      <p:sp>
        <p:nvSpPr>
          <p:cNvPr id="26" name="TextBox 25">
            <a:extLst>
              <a:ext uri="{FF2B5EF4-FFF2-40B4-BE49-F238E27FC236}">
                <a16:creationId xmlns:a16="http://schemas.microsoft.com/office/drawing/2014/main" id="{43FA964B-EC5B-F7BD-2217-F660441FA8FD}"/>
              </a:ext>
            </a:extLst>
          </p:cNvPr>
          <p:cNvSpPr txBox="1"/>
          <p:nvPr/>
        </p:nvSpPr>
        <p:spPr>
          <a:xfrm>
            <a:off x="4657850" y="4256631"/>
            <a:ext cx="7229349" cy="738664"/>
          </a:xfrm>
          <a:prstGeom prst="rect">
            <a:avLst/>
          </a:prstGeom>
          <a:noFill/>
        </p:spPr>
        <p:txBody>
          <a:bodyPr wrap="square" rtlCol="0">
            <a:spAutoFit/>
          </a:bodyPr>
          <a:lstStyle/>
          <a:p>
            <a:pPr marL="262890"/>
            <a:r>
              <a:rPr lang="en-US" sz="2400" dirty="0">
                <a:latin typeface="Montserrat regular" panose="00000500000000000000" pitchFamily="2" charset="0"/>
                <a:ea typeface="Tahoma" panose="020B0604030504040204" pitchFamily="34" charset="0"/>
                <a:cs typeface="Tahoma" panose="020B0604030504040204" pitchFamily="34" charset="0"/>
              </a:rPr>
              <a:t>TAC/CAC Adoption </a:t>
            </a:r>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(April 2026)</a:t>
            </a:r>
          </a:p>
          <a:p>
            <a:endParaRPr lang="ta-IN"/>
          </a:p>
        </p:txBody>
      </p:sp>
      <p:sp>
        <p:nvSpPr>
          <p:cNvPr id="27" name="TextBox 26">
            <a:extLst>
              <a:ext uri="{FF2B5EF4-FFF2-40B4-BE49-F238E27FC236}">
                <a16:creationId xmlns:a16="http://schemas.microsoft.com/office/drawing/2014/main" id="{ED894063-BC0C-910F-A065-3CEEE40311FE}"/>
              </a:ext>
            </a:extLst>
          </p:cNvPr>
          <p:cNvSpPr txBox="1"/>
          <p:nvPr/>
        </p:nvSpPr>
        <p:spPr>
          <a:xfrm>
            <a:off x="4657850" y="3446194"/>
            <a:ext cx="7229349" cy="738664"/>
          </a:xfrm>
          <a:prstGeom prst="rect">
            <a:avLst/>
          </a:prstGeom>
          <a:noFill/>
        </p:spPr>
        <p:txBody>
          <a:bodyPr wrap="square" rtlCol="0">
            <a:spAutoFit/>
          </a:bodyPr>
          <a:lstStyle/>
          <a:p>
            <a:pPr marL="262890"/>
            <a:r>
              <a:rPr lang="en-US" sz="2400" dirty="0">
                <a:latin typeface="Montserrat regular" panose="00000500000000000000" pitchFamily="2" charset="0"/>
                <a:ea typeface="Tahoma" panose="020B0604030504040204" pitchFamily="34" charset="0"/>
                <a:cs typeface="Tahoma" panose="020B0604030504040204" pitchFamily="34" charset="0"/>
              </a:rPr>
              <a:t>Final Vision Zero Action Plan  </a:t>
            </a:r>
            <a:r>
              <a:rPr lang="en-US" sz="2400" dirty="0">
                <a:solidFill>
                  <a:srgbClr val="0098DE"/>
                </a:solidFill>
                <a:latin typeface="Montserrat SemiBold" panose="00000700000000000000" pitchFamily="2" charset="0"/>
                <a:ea typeface="Tahoma" panose="020B0604030504040204" pitchFamily="34" charset="0"/>
                <a:cs typeface="Tahoma" panose="020B0604030504040204" pitchFamily="34" charset="0"/>
              </a:rPr>
              <a:t>(Spring 2026)</a:t>
            </a:r>
          </a:p>
          <a:p>
            <a:endParaRPr lang="ta-IN"/>
          </a:p>
        </p:txBody>
      </p:sp>
      <p:sp>
        <p:nvSpPr>
          <p:cNvPr id="28" name="TextBox 27">
            <a:extLst>
              <a:ext uri="{FF2B5EF4-FFF2-40B4-BE49-F238E27FC236}">
                <a16:creationId xmlns:a16="http://schemas.microsoft.com/office/drawing/2014/main" id="{2CCA7633-3BCA-EB1F-27CC-8165E291534B}"/>
              </a:ext>
            </a:extLst>
          </p:cNvPr>
          <p:cNvSpPr txBox="1"/>
          <p:nvPr/>
        </p:nvSpPr>
        <p:spPr>
          <a:xfrm>
            <a:off x="4657849" y="2563983"/>
            <a:ext cx="7229349" cy="738664"/>
          </a:xfrm>
          <a:prstGeom prst="rect">
            <a:avLst/>
          </a:prstGeom>
          <a:noFill/>
        </p:spPr>
        <p:txBody>
          <a:bodyPr wrap="square" rtlCol="0">
            <a:spAutoFit/>
          </a:bodyPr>
          <a:lstStyle/>
          <a:p>
            <a:pPr marL="262890"/>
            <a:r>
              <a:rPr lang="en-US" sz="2400" dirty="0">
                <a:latin typeface="Montserrat regular" panose="00000500000000000000" pitchFamily="2" charset="0"/>
                <a:ea typeface="Tahoma" panose="020B0604030504040204" pitchFamily="34" charset="0"/>
                <a:cs typeface="Tahoma" panose="020B0604030504040204" pitchFamily="34" charset="0"/>
              </a:rPr>
              <a:t>LSMPO Board Presentation – Feb. 25, 2026</a:t>
            </a:r>
          </a:p>
          <a:p>
            <a:endParaRPr lang="ta-IN"/>
          </a:p>
        </p:txBody>
      </p:sp>
      <p:sp>
        <p:nvSpPr>
          <p:cNvPr id="29" name="TextBox 28">
            <a:extLst>
              <a:ext uri="{FF2B5EF4-FFF2-40B4-BE49-F238E27FC236}">
                <a16:creationId xmlns:a16="http://schemas.microsoft.com/office/drawing/2014/main" id="{57C86472-DF1D-1FFD-EDD0-AA9728863D76}"/>
              </a:ext>
            </a:extLst>
          </p:cNvPr>
          <p:cNvSpPr txBox="1">
            <a:spLocks/>
          </p:cNvSpPr>
          <p:nvPr/>
        </p:nvSpPr>
        <p:spPr>
          <a:xfrm>
            <a:off x="4657850" y="809729"/>
            <a:ext cx="7429376" cy="1415772"/>
          </a:xfrm>
          <a:prstGeom prst="rect">
            <a:avLst/>
          </a:prstGeom>
          <a:noFill/>
        </p:spPr>
        <p:txBody>
          <a:bodyPr wrap="square" rtlCol="0">
            <a:spAutoFit/>
          </a:bodyPr>
          <a:lstStyle/>
          <a:p>
            <a:pPr marL="262890"/>
            <a:r>
              <a:rPr lang="en-US" sz="2400" dirty="0">
                <a:latin typeface="Montserrat regular" panose="00000500000000000000" pitchFamily="2" charset="0"/>
                <a:ea typeface="Tahoma" panose="020B0604030504040204" pitchFamily="34" charset="0"/>
                <a:cs typeface="Tahoma" panose="020B0604030504040204" pitchFamily="34" charset="0"/>
              </a:rPr>
              <a:t>Public Safety Survey</a:t>
            </a:r>
          </a:p>
          <a:p>
            <a:pPr marL="605790" indent="-342900">
              <a:buFont typeface="Arial" panose="020B0604020202020204" pitchFamily="34" charset="0"/>
              <a:buChar char="•"/>
            </a:pPr>
            <a:r>
              <a:rPr lang="en-US" sz="2000" dirty="0">
                <a:latin typeface="Montserrat regular" panose="00000500000000000000" pitchFamily="2" charset="0"/>
                <a:ea typeface="Tahoma" panose="020B0604030504040204" pitchFamily="34" charset="0"/>
                <a:cs typeface="Tahoma" panose="020B0604030504040204" pitchFamily="34" charset="0"/>
              </a:rPr>
              <a:t>Initiated </a:t>
            </a:r>
            <a:r>
              <a:rPr lang="en-US" sz="2000"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October 2, 2025 </a:t>
            </a:r>
          </a:p>
          <a:p>
            <a:pPr marL="605790" indent="-342900">
              <a:buFont typeface="Arial" panose="020B0604020202020204" pitchFamily="34" charset="0"/>
              <a:buChar char="•"/>
            </a:pPr>
            <a:r>
              <a:rPr lang="en-US" sz="2200" dirty="0">
                <a:latin typeface="Montserrat regular" panose="00000500000000000000" pitchFamily="2" charset="0"/>
                <a:ea typeface="Tahoma" panose="020B0604030504040204" pitchFamily="34" charset="0"/>
                <a:cs typeface="Tahoma" panose="020B0604030504040204" pitchFamily="34" charset="0"/>
              </a:rPr>
              <a:t>Survey closes </a:t>
            </a:r>
            <a:r>
              <a:rPr lang="en-US" sz="2000" b="1" dirty="0">
                <a:solidFill>
                  <a:srgbClr val="0098DE"/>
                </a:solidFill>
                <a:latin typeface="Montserrat regular" panose="00000500000000000000" pitchFamily="2" charset="0"/>
                <a:ea typeface="Tahoma" panose="020B0604030504040204" pitchFamily="34" charset="0"/>
                <a:cs typeface="Tahoma" panose="020B0604030504040204" pitchFamily="34" charset="0"/>
              </a:rPr>
              <a:t>December 10, 2025</a:t>
            </a:r>
          </a:p>
          <a:p>
            <a:pPr marL="605790" indent="-342900">
              <a:buFont typeface="Arial" panose="020B0604020202020204" pitchFamily="34" charset="0"/>
              <a:buChar char="•"/>
            </a:pPr>
            <a:r>
              <a:rPr lang="en-US" sz="2000" dirty="0">
                <a:latin typeface="Montserrat regular" panose="00000500000000000000" pitchFamily="2" charset="0"/>
                <a:ea typeface="Tahoma" panose="020B0604030504040204" pitchFamily="34" charset="0"/>
                <a:cs typeface="Tahoma" panose="020B0604030504040204" pitchFamily="34" charset="0"/>
                <a:hlinkClick r:id="rId6"/>
              </a:rPr>
              <a:t>Survey – UCF Smart &amp; Safe Transportation Lab</a:t>
            </a:r>
            <a:endParaRPr lang="en-US" sz="2000" dirty="0">
              <a:latin typeface="Montserrat regular" panose="00000500000000000000" pitchFamily="2"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4857AC3-0EC7-1644-4BEA-EBE13342A68C}"/>
              </a:ext>
            </a:extLst>
          </p:cNvPr>
          <p:cNvSpPr txBox="1"/>
          <p:nvPr/>
        </p:nvSpPr>
        <p:spPr>
          <a:xfrm>
            <a:off x="3355848" y="6459083"/>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1050398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rgbClr val="FFCB08"/>
          </a:bgClr>
        </a:pattFill>
        <a:effectLst/>
      </p:bgPr>
    </p:bg>
    <p:spTree>
      <p:nvGrpSpPr>
        <p:cNvPr id="1" name="">
          <a:extLst>
            <a:ext uri="{FF2B5EF4-FFF2-40B4-BE49-F238E27FC236}">
              <a16:creationId xmlns:a16="http://schemas.microsoft.com/office/drawing/2014/main" id="{89629E59-07C0-1916-772B-DC85C9C2CE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C95A179-CB2B-66D2-522B-5B574D5CC44A}"/>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9F87C649-434B-6F0C-4CA4-79A1BD85973B}"/>
                </a:ext>
              </a:extLst>
            </p:cNvPr>
            <p:cNvSpPr/>
            <p:nvPr/>
          </p:nvSpPr>
          <p:spPr>
            <a:xfrm>
              <a:off x="0" y="0"/>
              <a:ext cx="12192000" cy="6858000"/>
            </a:xfrm>
            <a:prstGeom prst="rect">
              <a:avLst/>
            </a:prstGeom>
            <a:pattFill prst="pct80">
              <a:fgClr>
                <a:srgbClr val="0098DE"/>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9" name="Group 8">
              <a:extLst>
                <a:ext uri="{FF2B5EF4-FFF2-40B4-BE49-F238E27FC236}">
                  <a16:creationId xmlns:a16="http://schemas.microsoft.com/office/drawing/2014/main" id="{31D32F73-4BA6-9940-C8AD-FB960666BABC}"/>
                </a:ext>
              </a:extLst>
            </p:cNvPr>
            <p:cNvGrpSpPr/>
            <p:nvPr/>
          </p:nvGrpSpPr>
          <p:grpSpPr>
            <a:xfrm>
              <a:off x="0" y="1244163"/>
              <a:ext cx="12192000" cy="3802993"/>
              <a:chOff x="0" y="1244163"/>
              <a:chExt cx="12192000" cy="3802993"/>
            </a:xfrm>
          </p:grpSpPr>
          <p:pic>
            <p:nvPicPr>
              <p:cNvPr id="6" name="Picture 5" descr="A blue stripe on a black background&#10;&#10;AI-generated content may be incorrect.">
                <a:extLst>
                  <a:ext uri="{FF2B5EF4-FFF2-40B4-BE49-F238E27FC236}">
                    <a16:creationId xmlns:a16="http://schemas.microsoft.com/office/drawing/2014/main" id="{DA44BAF3-D589-043F-9202-30A4AF755155}"/>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1079" r="5573" b="18109"/>
              <a:stretch>
                <a:fillRect/>
              </a:stretch>
            </p:blipFill>
            <p:spPr>
              <a:xfrm>
                <a:off x="0" y="1244163"/>
                <a:ext cx="12192000" cy="2032164"/>
              </a:xfrm>
              <a:prstGeom prst="rect">
                <a:avLst/>
              </a:prstGeom>
            </p:spPr>
          </p:pic>
          <p:pic>
            <p:nvPicPr>
              <p:cNvPr id="8" name="Picture 7" descr="A blue stripe on a black background&#10;&#10;AI-generated content may be incorrect.">
                <a:extLst>
                  <a:ext uri="{FF2B5EF4-FFF2-40B4-BE49-F238E27FC236}">
                    <a16:creationId xmlns:a16="http://schemas.microsoft.com/office/drawing/2014/main" id="{E8CBF492-9220-F9AA-1187-F7F3BCC00B6C}"/>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1079" r="5573" b="27028"/>
              <a:stretch>
                <a:fillRect/>
              </a:stretch>
            </p:blipFill>
            <p:spPr>
              <a:xfrm rot="10800000">
                <a:off x="0" y="3236314"/>
                <a:ext cx="12192000" cy="1810842"/>
              </a:xfrm>
              <a:prstGeom prst="rect">
                <a:avLst/>
              </a:prstGeom>
            </p:spPr>
          </p:pic>
        </p:grpSp>
      </p:grpSp>
      <p:sp>
        <p:nvSpPr>
          <p:cNvPr id="11" name="Rectangle: Rounded Corners 10">
            <a:extLst>
              <a:ext uri="{FF2B5EF4-FFF2-40B4-BE49-F238E27FC236}">
                <a16:creationId xmlns:a16="http://schemas.microsoft.com/office/drawing/2014/main" id="{BBE1991B-EC9B-3644-2E02-AF4416A0E094}"/>
              </a:ext>
            </a:extLst>
          </p:cNvPr>
          <p:cNvSpPr/>
          <p:nvPr/>
        </p:nvSpPr>
        <p:spPr>
          <a:xfrm>
            <a:off x="419101" y="485777"/>
            <a:ext cx="11334750" cy="5838819"/>
          </a:xfrm>
          <a:prstGeom prst="roundRect">
            <a:avLst>
              <a:gd name="adj" fmla="val 2913"/>
            </a:avLst>
          </a:prstGeom>
          <a:solidFill>
            <a:schemeClr val="bg1">
              <a:alpha val="75000"/>
            </a:schemeClr>
          </a:solidFill>
          <a:ln>
            <a:solidFill>
              <a:srgbClr val="FFCB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25" name="Group 24">
            <a:extLst>
              <a:ext uri="{FF2B5EF4-FFF2-40B4-BE49-F238E27FC236}">
                <a16:creationId xmlns:a16="http://schemas.microsoft.com/office/drawing/2014/main" id="{F8923B90-0310-C575-5315-9715BDA2E484}"/>
              </a:ext>
            </a:extLst>
          </p:cNvPr>
          <p:cNvGrpSpPr/>
          <p:nvPr/>
        </p:nvGrpSpPr>
        <p:grpSpPr>
          <a:xfrm>
            <a:off x="0" y="-52389"/>
            <a:ext cx="12192000" cy="6910389"/>
            <a:chOff x="0" y="-52389"/>
            <a:chExt cx="12192000" cy="6910389"/>
          </a:xfrm>
        </p:grpSpPr>
        <p:grpSp>
          <p:nvGrpSpPr>
            <p:cNvPr id="24" name="Group 23">
              <a:extLst>
                <a:ext uri="{FF2B5EF4-FFF2-40B4-BE49-F238E27FC236}">
                  <a16:creationId xmlns:a16="http://schemas.microsoft.com/office/drawing/2014/main" id="{D46605D4-05E5-8924-8DCC-6CB072E976DD}"/>
                </a:ext>
              </a:extLst>
            </p:cNvPr>
            <p:cNvGrpSpPr/>
            <p:nvPr/>
          </p:nvGrpSpPr>
          <p:grpSpPr>
            <a:xfrm>
              <a:off x="0" y="-52388"/>
              <a:ext cx="12192000" cy="6910388"/>
              <a:chOff x="0" y="-52388"/>
              <a:chExt cx="12192000" cy="6910388"/>
            </a:xfrm>
          </p:grpSpPr>
          <p:cxnSp>
            <p:nvCxnSpPr>
              <p:cNvPr id="12" name="Straight Connector 11">
                <a:extLst>
                  <a:ext uri="{FF2B5EF4-FFF2-40B4-BE49-F238E27FC236}">
                    <a16:creationId xmlns:a16="http://schemas.microsoft.com/office/drawing/2014/main" id="{06AC69E6-72FD-4653-6B29-9369B4C1996F}"/>
                  </a:ext>
                </a:extLst>
              </p:cNvPr>
              <p:cNvCxnSpPr>
                <a:cxnSpLocks/>
              </p:cNvCxnSpPr>
              <p:nvPr/>
            </p:nvCxnSpPr>
            <p:spPr>
              <a:xfrm>
                <a:off x="0" y="0"/>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EFF9D3-8CBE-AF04-5078-6104768A7B3E}"/>
                  </a:ext>
                </a:extLst>
              </p:cNvPr>
              <p:cNvCxnSpPr>
                <a:cxnSpLocks/>
              </p:cNvCxnSpPr>
              <p:nvPr/>
            </p:nvCxnSpPr>
            <p:spPr>
              <a:xfrm flipV="1">
                <a:off x="12172950" y="-52388"/>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9BC9587-CC1D-1BC0-D43D-706306196C6C}"/>
                </a:ext>
              </a:extLst>
            </p:cNvPr>
            <p:cNvGrpSpPr/>
            <p:nvPr/>
          </p:nvGrpSpPr>
          <p:grpSpPr>
            <a:xfrm rot="10800000">
              <a:off x="0" y="-52389"/>
              <a:ext cx="12192000" cy="6910388"/>
              <a:chOff x="0" y="547687"/>
              <a:chExt cx="12192000" cy="6910388"/>
            </a:xfrm>
          </p:grpSpPr>
          <p:cxnSp>
            <p:nvCxnSpPr>
              <p:cNvPr id="21" name="Straight Connector 20">
                <a:extLst>
                  <a:ext uri="{FF2B5EF4-FFF2-40B4-BE49-F238E27FC236}">
                    <a16:creationId xmlns:a16="http://schemas.microsoft.com/office/drawing/2014/main" id="{5FB5B553-9496-A280-4685-8DFE5BB5A804}"/>
                  </a:ext>
                </a:extLst>
              </p:cNvPr>
              <p:cNvCxnSpPr>
                <a:cxnSpLocks/>
              </p:cNvCxnSpPr>
              <p:nvPr/>
            </p:nvCxnSpPr>
            <p:spPr>
              <a:xfrm>
                <a:off x="0" y="600075"/>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30D52E-219E-7CA5-B6B1-73B6F04F0522}"/>
                  </a:ext>
                </a:extLst>
              </p:cNvPr>
              <p:cNvCxnSpPr>
                <a:cxnSpLocks/>
              </p:cNvCxnSpPr>
              <p:nvPr/>
            </p:nvCxnSpPr>
            <p:spPr>
              <a:xfrm flipV="1">
                <a:off x="12172950" y="547687"/>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212A5B37-7F66-8DBE-D614-C22CD07E9533}"/>
              </a:ext>
            </a:extLst>
          </p:cNvPr>
          <p:cNvGrpSpPr/>
          <p:nvPr/>
        </p:nvGrpSpPr>
        <p:grpSpPr>
          <a:xfrm>
            <a:off x="822324" y="2467331"/>
            <a:ext cx="5731567" cy="1433187"/>
            <a:chOff x="8140700" y="117920"/>
            <a:chExt cx="3233423" cy="808523"/>
          </a:xfrm>
        </p:grpSpPr>
        <p:pic>
          <p:nvPicPr>
            <p:cNvPr id="15" name="Picture 14" descr="A black square with a yellow logo&#10;&#10;AI-generated content may be incorrect.">
              <a:extLst>
                <a:ext uri="{FF2B5EF4-FFF2-40B4-BE49-F238E27FC236}">
                  <a16:creationId xmlns:a16="http://schemas.microsoft.com/office/drawing/2014/main" id="{80704D87-59F2-06B2-58D5-CEAE1DB41565}"/>
                </a:ext>
              </a:extLst>
            </p:cNvPr>
            <p:cNvPicPr>
              <a:picLocks noChangeAspect="1"/>
            </p:cNvPicPr>
            <p:nvPr/>
          </p:nvPicPr>
          <p:blipFill>
            <a:blip r:embed="rId3">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6" name="Picture 15" descr="A black and white logo with yellow sun and blue waves&#10;&#10;AI-generated content may be incorrect.">
              <a:extLst>
                <a:ext uri="{FF2B5EF4-FFF2-40B4-BE49-F238E27FC236}">
                  <a16:creationId xmlns:a16="http://schemas.microsoft.com/office/drawing/2014/main" id="{D1594E49-A2C0-A4FE-78B7-6CB27A3DB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7" name="Picture 16">
              <a:extLst>
                <a:ext uri="{FF2B5EF4-FFF2-40B4-BE49-F238E27FC236}">
                  <a16:creationId xmlns:a16="http://schemas.microsoft.com/office/drawing/2014/main" id="{DA4BADC9-88E7-C581-0655-63D080157EF6}"/>
                </a:ext>
              </a:extLst>
            </p:cNvPr>
            <p:cNvPicPr>
              <a:picLocks noChangeAspect="1"/>
            </p:cNvPicPr>
            <p:nvPr/>
          </p:nvPicPr>
          <p:blipFill>
            <a:blip r:embed="rId5">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20" name="TextBox 19">
            <a:extLst>
              <a:ext uri="{FF2B5EF4-FFF2-40B4-BE49-F238E27FC236}">
                <a16:creationId xmlns:a16="http://schemas.microsoft.com/office/drawing/2014/main" id="{1FE87CC2-D7BE-3BAD-5D13-6F862E8CF280}"/>
              </a:ext>
            </a:extLst>
          </p:cNvPr>
          <p:cNvSpPr txBox="1"/>
          <p:nvPr/>
        </p:nvSpPr>
        <p:spPr>
          <a:xfrm>
            <a:off x="6801390" y="2474414"/>
            <a:ext cx="4704961" cy="2987397"/>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en-US" sz="3200" b="1" dirty="0">
                <a:solidFill>
                  <a:schemeClr val="accent1">
                    <a:lumMod val="75000"/>
                  </a:schemeClr>
                </a:solidFill>
                <a:latin typeface="Avenir Next LT Pro" panose="020B0504020202020204" pitchFamily="34" charset="0"/>
                <a:cs typeface="Times New Roman" panose="02020603050405020304" pitchFamily="18" charset="0"/>
              </a:rPr>
              <a:t>Thank You</a:t>
            </a:r>
          </a:p>
          <a:p>
            <a:pPr indent="-228600" defTabSz="914400">
              <a:lnSpc>
                <a:spcPct val="90000"/>
              </a:lnSpc>
              <a:spcBef>
                <a:spcPct val="0"/>
              </a:spcBef>
              <a:spcAft>
                <a:spcPts val="600"/>
              </a:spcAft>
              <a:buFont typeface="Arial" panose="020B0604020202020204" pitchFamily="34" charset="0"/>
              <a:buChar char="•"/>
            </a:pPr>
            <a:endParaRPr lang="en-US" sz="2400" b="1" dirty="0">
              <a:latin typeface="Avenir Next LT Pro" panose="020B0504020202020204" pitchFamily="34" charset="0"/>
              <a:cs typeface="Times New Roman" panose="02020603050405020304" pitchFamily="18" charset="0"/>
            </a:endParaRPr>
          </a:p>
          <a:p>
            <a:pPr defTabSz="914400">
              <a:lnSpc>
                <a:spcPct val="90000"/>
              </a:lnSpc>
            </a:pPr>
            <a:r>
              <a:rPr lang="en-US" altLang="zh-CN" sz="2400" b="1" dirty="0">
                <a:solidFill>
                  <a:schemeClr val="accent1">
                    <a:lumMod val="75000"/>
                  </a:schemeClr>
                </a:solidFill>
                <a:latin typeface="Avenir Next LT Pro" panose="020B0504020202020204" pitchFamily="34" charset="0"/>
                <a:cs typeface="Times New Roman" panose="02020603050405020304" pitchFamily="18" charset="0"/>
              </a:rPr>
              <a:t>Dr. Mohamed Abdel-Aty and UCF SST team</a:t>
            </a:r>
          </a:p>
          <a:p>
            <a:pPr indent="-228600" defTabSz="914400">
              <a:lnSpc>
                <a:spcPct val="90000"/>
              </a:lnSpc>
              <a:buFont typeface="Arial" panose="020B0604020202020204" pitchFamily="34" charset="0"/>
              <a:buChar char="•"/>
            </a:pPr>
            <a:endParaRPr lang="en-US" altLang="zh-CN" sz="2400" b="1" dirty="0">
              <a:solidFill>
                <a:schemeClr val="accent1">
                  <a:lumMod val="75000"/>
                </a:schemeClr>
              </a:solidFill>
              <a:latin typeface="Avenir Next LT Pro" panose="020B0504020202020204" pitchFamily="34" charset="0"/>
              <a:cs typeface="Times New Roman" panose="02020603050405020304" pitchFamily="18" charset="0"/>
            </a:endParaRPr>
          </a:p>
          <a:p>
            <a:pPr defTabSz="914400">
              <a:lnSpc>
                <a:spcPct val="90000"/>
              </a:lnSpc>
            </a:pPr>
            <a:r>
              <a:rPr lang="en-US" altLang="zh-CN" sz="2400" b="1" dirty="0">
                <a:solidFill>
                  <a:schemeClr val="accent1">
                    <a:lumMod val="75000"/>
                  </a:schemeClr>
                </a:solidFill>
                <a:latin typeface="Avenir Next LT Pro" panose="020B0504020202020204" pitchFamily="34" charset="0"/>
                <a:cs typeface="Times New Roman" panose="02020603050405020304" pitchFamily="18" charset="0"/>
                <a:hlinkClick r:id="rId6"/>
              </a:rPr>
              <a:t>https://smartsafe.ucf.edu/</a:t>
            </a:r>
            <a:endParaRPr lang="en-US" altLang="zh-CN" sz="2400" b="1" dirty="0">
              <a:solidFill>
                <a:schemeClr val="accent1">
                  <a:lumMod val="75000"/>
                </a:schemeClr>
              </a:solidFill>
              <a:latin typeface="Avenir Next LT Pro" panose="020B0504020202020204" pitchFamily="34" charset="0"/>
              <a:cs typeface="Times New Roman" panose="02020603050405020304" pitchFamily="18" charset="0"/>
            </a:endParaRPr>
          </a:p>
          <a:p>
            <a:pPr defTabSz="914400">
              <a:lnSpc>
                <a:spcPct val="90000"/>
              </a:lnSpc>
            </a:pPr>
            <a:endParaRPr lang="en-US" altLang="zh-CN" dirty="0">
              <a:solidFill>
                <a:schemeClr val="accent1">
                  <a:lumMod val="75000"/>
                </a:schemeClr>
              </a:solidFill>
            </a:endParaRPr>
          </a:p>
          <a:p>
            <a:pPr indent="-228600" defTabSz="914400">
              <a:lnSpc>
                <a:spcPct val="90000"/>
              </a:lnSpc>
              <a:spcBef>
                <a:spcPct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6576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58565-E395-F709-DA40-63559ECC281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74874E8-2337-4D13-CE29-B569DF460439}"/>
              </a:ext>
            </a:extLst>
          </p:cNvPr>
          <p:cNvSpPr/>
          <p:nvPr/>
        </p:nvSpPr>
        <p:spPr>
          <a:xfrm>
            <a:off x="104775" y="1069747"/>
            <a:ext cx="11982451"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000" dirty="0">
                <a:solidFill>
                  <a:schemeClr val="tx1"/>
                </a:solidFill>
              </a:rPr>
              <a:t>Role of TAC/CAC is to provide guidance in the development of the LSMPO Vision Zero Action Plan through engagement, refine methodologies and identify policy needs.  Following the development of the plan, this group will provide a recommendation of approval to the LSMPO Board in 2026 and track on-going progress towards goals. </a:t>
            </a:r>
            <a:endParaRPr lang="ta-IN" sz="4000">
              <a:solidFill>
                <a:schemeClr val="tx1"/>
              </a:solidFill>
            </a:endParaRPr>
          </a:p>
        </p:txBody>
      </p:sp>
      <p:sp>
        <p:nvSpPr>
          <p:cNvPr id="2" name="Rectangle 1">
            <a:extLst>
              <a:ext uri="{FF2B5EF4-FFF2-40B4-BE49-F238E27FC236}">
                <a16:creationId xmlns:a16="http://schemas.microsoft.com/office/drawing/2014/main" id="{0340430E-B162-9831-4B7A-2ACD1F2EB959}"/>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F1476CF1-9F4C-313B-FB07-53BD1349994F}"/>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93D56DDB-D800-4970-D63C-34AC6DCF5D23}"/>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1B32A488-D813-EA72-5894-187AB37DBB14}"/>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AC2C8AC-B717-C2B7-13D8-1D445130EE23}"/>
              </a:ext>
            </a:extLst>
          </p:cNvPr>
          <p:cNvSpPr txBox="1">
            <a:spLocks/>
          </p:cNvSpPr>
          <p:nvPr/>
        </p:nvSpPr>
        <p:spPr>
          <a:xfrm>
            <a:off x="104775" y="214572"/>
            <a:ext cx="9070918" cy="584775"/>
          </a:xfrm>
          <a:prstGeom prst="rect">
            <a:avLst/>
          </a:prstGeom>
          <a:noFill/>
        </p:spPr>
        <p:txBody>
          <a:bodyPr wrap="square" rtlCol="0">
            <a:spAutoFit/>
          </a:bodyPr>
          <a:lstStyle/>
          <a:p>
            <a:r>
              <a:rPr lang="en-US" sz="3200" b="1" dirty="0">
                <a:solidFill>
                  <a:schemeClr val="bg1"/>
                </a:solidFill>
                <a:latin typeface="Avenir Next LT Pro" panose="020B0504020202020204" pitchFamily="34" charset="0"/>
                <a:cs typeface="Times New Roman" panose="02020603050405020304" pitchFamily="18" charset="0"/>
              </a:rPr>
              <a:t>TAC/CAC ROLE</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4CE45CD2-2971-DD1E-12AF-DB91DD14D6FD}"/>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8877305-CCDA-70E4-96CB-775582652A01}"/>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B1F493B0-117E-A058-15EB-7A5E5E439D51}"/>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BDC5A5C0-3F0F-D05E-179E-90821EF333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44C139E5-45D5-C49C-4DD5-502E158CBEB3}"/>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TextBox 2">
            <a:extLst>
              <a:ext uri="{FF2B5EF4-FFF2-40B4-BE49-F238E27FC236}">
                <a16:creationId xmlns:a16="http://schemas.microsoft.com/office/drawing/2014/main" id="{CBEA4403-08A2-DA8D-4720-B927EC1C91D8}"/>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201865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278A1-E3F8-D2C4-7A7B-7611AA1B032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B039652A-489E-FB92-28D0-E3D5B4322988}"/>
              </a:ext>
            </a:extLst>
          </p:cNvPr>
          <p:cNvGrpSpPr/>
          <p:nvPr/>
        </p:nvGrpSpPr>
        <p:grpSpPr>
          <a:xfrm>
            <a:off x="0" y="0"/>
            <a:ext cx="12192000" cy="6857999"/>
            <a:chOff x="0" y="0"/>
            <a:chExt cx="12192000" cy="6857999"/>
          </a:xfrm>
        </p:grpSpPr>
        <p:sp>
          <p:nvSpPr>
            <p:cNvPr id="7" name="Rectangle: Rounded Corners 6">
              <a:extLst>
                <a:ext uri="{FF2B5EF4-FFF2-40B4-BE49-F238E27FC236}">
                  <a16:creationId xmlns:a16="http://schemas.microsoft.com/office/drawing/2014/main" id="{7AB6D6C1-E6C5-D4D1-A26A-B552CF9A9203}"/>
                </a:ext>
              </a:extLst>
            </p:cNvPr>
            <p:cNvSpPr/>
            <p:nvPr/>
          </p:nvSpPr>
          <p:spPr>
            <a:xfrm>
              <a:off x="104775" y="1069747"/>
              <a:ext cx="11982451"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2" name="Rectangle 1">
              <a:extLst>
                <a:ext uri="{FF2B5EF4-FFF2-40B4-BE49-F238E27FC236}">
                  <a16:creationId xmlns:a16="http://schemas.microsoft.com/office/drawing/2014/main" id="{7CD2AB62-FF02-F2F2-C789-D03C6F96976D}"/>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EB8E3758-A141-D54E-E667-5EA6F8AB55A6}"/>
                </a:ext>
              </a:extLst>
            </p:cNvPr>
            <p:cNvPicPr>
              <a:picLocks noChangeAspect="1"/>
            </p:cNvPicPr>
            <p:nvPr/>
          </p:nvPicPr>
          <p:blipFill>
            <a:blip r:embed="rId3">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0575285C-4C0E-0A76-5D47-C17891D27956}"/>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F3D4770E-6068-4852-6C07-8FABA3194538}"/>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83F5E3-6104-D993-7EB5-24F3AED73C0B}"/>
                </a:ext>
              </a:extLst>
            </p:cNvPr>
            <p:cNvSpPr txBox="1">
              <a:spLocks/>
            </p:cNvSpPr>
            <p:nvPr/>
          </p:nvSpPr>
          <p:spPr>
            <a:xfrm>
              <a:off x="104775" y="214572"/>
              <a:ext cx="9070918" cy="584775"/>
            </a:xfrm>
            <a:prstGeom prst="rect">
              <a:avLst/>
            </a:prstGeom>
            <a:noFill/>
          </p:spPr>
          <p:txBody>
            <a:bodyPr wrap="square" rtlCol="0">
              <a:spAutoFit/>
            </a:bodyPr>
            <a:lstStyle/>
            <a:p>
              <a:r>
                <a:rPr lang="en-US" sz="3200" b="1" dirty="0">
                  <a:solidFill>
                    <a:schemeClr val="bg1"/>
                  </a:solidFill>
                  <a:latin typeface="Avenir Next LT Pro" panose="020B0504020202020204" pitchFamily="34" charset="0"/>
                  <a:cs typeface="Times New Roman" panose="02020603050405020304" pitchFamily="18" charset="0"/>
                </a:rPr>
                <a:t>SAFETY ACTION PLAN ORGANIZATION</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96BF14AD-345E-D375-AE50-AED823A96A01}"/>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228A7F0-7851-E249-4568-D6FC04EFCCF6}"/>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DC771AB6-119E-8123-A8E8-2BF308471606}"/>
                  </a:ext>
                </a:extLst>
              </p:cNvPr>
              <p:cNvPicPr>
                <a:picLocks noChangeAspect="1"/>
              </p:cNvPicPr>
              <p:nvPr/>
            </p:nvPicPr>
            <p:blipFill>
              <a:blip r:embed="rId4">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FF1EABE2-BF40-25F8-572D-A3EDE71A4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FBC1BFEB-AF49-56C3-6903-ED1373AB26EA}"/>
                  </a:ext>
                </a:extLst>
              </p:cNvPr>
              <p:cNvPicPr>
                <a:picLocks noChangeAspect="1"/>
              </p:cNvPicPr>
              <p:nvPr/>
            </p:nvPicPr>
            <p:blipFill>
              <a:blip r:embed="rId6">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3" name="TextBox 2">
              <a:extLst>
                <a:ext uri="{FF2B5EF4-FFF2-40B4-BE49-F238E27FC236}">
                  <a16:creationId xmlns:a16="http://schemas.microsoft.com/office/drawing/2014/main" id="{0044FF51-D0C3-6E46-F6F1-7A160A5135EE}"/>
                </a:ext>
              </a:extLst>
            </p:cNvPr>
            <p:cNvSpPr txBox="1"/>
            <p:nvPr/>
          </p:nvSpPr>
          <p:spPr>
            <a:xfrm>
              <a:off x="190500" y="1137902"/>
              <a:ext cx="11838940" cy="454099"/>
            </a:xfrm>
            <a:prstGeom prst="rect">
              <a:avLst/>
            </a:prstGeom>
            <a:noFill/>
          </p:spPr>
          <p:txBody>
            <a:bodyPr wrap="square" rtlCol="0">
              <a:spAutoFit/>
            </a:bodyPr>
            <a:lstStyle/>
            <a:p>
              <a:pPr>
                <a:lnSpc>
                  <a:spcPct val="115000"/>
                </a:lnSpc>
                <a:spcAft>
                  <a:spcPts val="800"/>
                </a:spcAft>
              </a:pPr>
              <a:r>
                <a:rPr lang="en-US" sz="2200" b="1" kern="100" dirty="0">
                  <a:latin typeface="Avenir Next LT Pro" panose="020B0504020202020204" pitchFamily="34" charset="0"/>
                  <a:ea typeface="DengXian" panose="02010600030101010101" pitchFamily="2" charset="-122"/>
                  <a:cs typeface="Times New Roman" panose="02020603050405020304" pitchFamily="18" charset="0"/>
                </a:rPr>
                <a:t>ORGANIZED INTO 7 CHAPTERS TO ALIGN WITH SS4A GRANT REQUIREMENTS: </a:t>
              </a:r>
            </a:p>
          </p:txBody>
        </p:sp>
      </p:grpSp>
      <p:sp>
        <p:nvSpPr>
          <p:cNvPr id="13" name="TextBox 12">
            <a:extLst>
              <a:ext uri="{FF2B5EF4-FFF2-40B4-BE49-F238E27FC236}">
                <a16:creationId xmlns:a16="http://schemas.microsoft.com/office/drawing/2014/main" id="{E972A37F-9A26-C79E-C2A8-1C83A59DB257}"/>
              </a:ext>
            </a:extLst>
          </p:cNvPr>
          <p:cNvSpPr txBox="1"/>
          <p:nvPr/>
        </p:nvSpPr>
        <p:spPr>
          <a:xfrm>
            <a:off x="190500" y="1695914"/>
            <a:ext cx="11226800" cy="4389535"/>
          </a:xfrm>
          <a:prstGeom prst="rect">
            <a:avLst/>
          </a:prstGeom>
          <a:noFill/>
        </p:spPr>
        <p:txBody>
          <a:bodyPr wrap="square">
            <a:spAutoFit/>
          </a:bodyPr>
          <a:lstStyle/>
          <a:p>
            <a:pPr marL="0" marR="0">
              <a:lnSpc>
                <a:spcPct val="115000"/>
              </a:lnSpc>
              <a:spcBef>
                <a:spcPts val="0"/>
              </a:spcBef>
              <a:spcAft>
                <a:spcPts val="800"/>
              </a:spcAft>
            </a:pPr>
            <a:r>
              <a:rPr lang="en-US" sz="2200" b="1" kern="100" dirty="0">
                <a:solidFill>
                  <a:srgbClr val="0070C0"/>
                </a:solidFill>
                <a:latin typeface="Avenir Next LT Pro" panose="020B0504020202020204" pitchFamily="34" charset="0"/>
                <a:ea typeface="DengXian" panose="02010600030101010101" pitchFamily="2" charset="-122"/>
                <a:cs typeface="Times New Roman" panose="02020603050405020304" pitchFamily="18" charset="0"/>
              </a:rPr>
              <a:t>Executive Summary</a:t>
            </a:r>
          </a:p>
          <a:p>
            <a:pPr marL="0" marR="0">
              <a:lnSpc>
                <a:spcPct val="115000"/>
              </a:lnSpc>
              <a:spcBef>
                <a:spcPts val="0"/>
              </a:spcBef>
              <a:spcAft>
                <a:spcPts val="800"/>
              </a:spcAft>
            </a:pPr>
            <a:r>
              <a:rPr lang="en-US" sz="2200" b="1" kern="100" dirty="0">
                <a:solidFill>
                  <a:srgbClr val="0070C0"/>
                </a:solidFill>
                <a:latin typeface="Avenir Next LT Pro" panose="020B0504020202020204" pitchFamily="34" charset="0"/>
                <a:ea typeface="DengXian" panose="02010600030101010101" pitchFamily="2" charset="-122"/>
                <a:cs typeface="Times New Roman" panose="02020603050405020304" pitchFamily="18" charset="0"/>
              </a:rPr>
              <a:t>Chapter 1: 	Leadership Commitment &amp; Goal Setting</a:t>
            </a:r>
          </a:p>
          <a:p>
            <a:pPr marL="0" marR="0">
              <a:lnSpc>
                <a:spcPct val="115000"/>
              </a:lnSpc>
              <a:spcBef>
                <a:spcPts val="0"/>
              </a:spcBef>
              <a:spcAft>
                <a:spcPts val="800"/>
              </a:spcAft>
            </a:pPr>
            <a:r>
              <a:rPr lang="en-US" sz="2200" b="1" kern="100" dirty="0">
                <a:solidFill>
                  <a:srgbClr val="FFC000"/>
                </a:solidFill>
                <a:latin typeface="Avenir Next LT Pro" panose="020B0504020202020204" pitchFamily="34" charset="0"/>
                <a:ea typeface="DengXian" panose="02010600030101010101" pitchFamily="2" charset="-122"/>
                <a:cs typeface="Times New Roman" panose="02020603050405020304" pitchFamily="18" charset="0"/>
              </a:rPr>
              <a:t>Chapter 2: 	Crash Trends &amp; Safety Analysis</a:t>
            </a:r>
          </a:p>
          <a:p>
            <a:pPr marL="0" marR="0">
              <a:lnSpc>
                <a:spcPct val="115000"/>
              </a:lnSpc>
              <a:spcBef>
                <a:spcPts val="0"/>
              </a:spcBef>
              <a:spcAft>
                <a:spcPts val="800"/>
              </a:spcAft>
            </a:pPr>
            <a:r>
              <a:rPr lang="en-US" sz="2200" b="1" kern="100" dirty="0">
                <a:solidFill>
                  <a:srgbClr val="FFC000"/>
                </a:solidFill>
                <a:latin typeface="Avenir Next LT Pro" panose="020B0504020202020204" pitchFamily="34" charset="0"/>
                <a:ea typeface="DengXian" panose="02010600030101010101" pitchFamily="2" charset="-122"/>
                <a:cs typeface="Times New Roman" panose="02020603050405020304" pitchFamily="18" charset="0"/>
              </a:rPr>
              <a:t>Chapter 3:   	Network Screening &amp; High Injury Network</a:t>
            </a:r>
          </a:p>
          <a:p>
            <a:pPr marL="0" marR="0">
              <a:lnSpc>
                <a:spcPct val="115000"/>
              </a:lnSpc>
              <a:spcBef>
                <a:spcPts val="0"/>
              </a:spcBef>
              <a:spcAft>
                <a:spcPts val="800"/>
              </a:spcAft>
            </a:pPr>
            <a:r>
              <a:rPr lang="en-US" sz="2200" b="1" kern="100" dirty="0">
                <a:solidFill>
                  <a:srgbClr val="FFC000"/>
                </a:solidFill>
                <a:latin typeface="Avenir Next LT Pro" panose="020B0504020202020204" pitchFamily="34" charset="0"/>
                <a:ea typeface="DengXian" panose="02010600030101010101" pitchFamily="2" charset="-122"/>
                <a:cs typeface="Times New Roman" panose="02020603050405020304" pitchFamily="18" charset="0"/>
              </a:rPr>
              <a:t>Chapter 4: 	Engagement &amp; Collaboration (MPO Board, TAC, &amp; CAC)</a:t>
            </a:r>
          </a:p>
          <a:p>
            <a:pPr marL="0" marR="0">
              <a:lnSpc>
                <a:spcPct val="115000"/>
              </a:lnSpc>
              <a:spcBef>
                <a:spcPts val="0"/>
              </a:spcBef>
              <a:spcAft>
                <a:spcPts val="800"/>
              </a:spcAft>
            </a:pPr>
            <a:r>
              <a:rPr lang="en-US" sz="2200" b="1" kern="100" dirty="0">
                <a:solidFill>
                  <a:srgbClr val="0070C0"/>
                </a:solidFill>
                <a:latin typeface="Avenir Next LT Pro" panose="020B0504020202020204" pitchFamily="34" charset="0"/>
                <a:ea typeface="DengXian" panose="02010600030101010101" pitchFamily="2" charset="-122"/>
                <a:cs typeface="Times New Roman" panose="02020603050405020304" pitchFamily="18" charset="0"/>
              </a:rPr>
              <a:t>Chapter 5: 	Strategies, Prioritization, &amp; Project Selections</a:t>
            </a:r>
          </a:p>
          <a:p>
            <a:pPr marL="0" marR="0">
              <a:lnSpc>
                <a:spcPct val="115000"/>
              </a:lnSpc>
              <a:spcBef>
                <a:spcPts val="0"/>
              </a:spcBef>
              <a:spcAft>
                <a:spcPts val="800"/>
              </a:spcAft>
            </a:pPr>
            <a:r>
              <a:rPr lang="en-US" sz="2200" b="1" kern="100" dirty="0">
                <a:solidFill>
                  <a:srgbClr val="0070C0"/>
                </a:solidFill>
                <a:latin typeface="Avenir Next LT Pro" panose="020B0504020202020204" pitchFamily="34" charset="0"/>
                <a:ea typeface="DengXian" panose="02010600030101010101" pitchFamily="2" charset="-122"/>
                <a:cs typeface="Times New Roman" panose="02020603050405020304" pitchFamily="18" charset="0"/>
              </a:rPr>
              <a:t>Chapter 6: 	Policy and Process Changes</a:t>
            </a:r>
          </a:p>
          <a:p>
            <a:pPr marL="0" marR="0">
              <a:lnSpc>
                <a:spcPct val="115000"/>
              </a:lnSpc>
              <a:spcBef>
                <a:spcPts val="0"/>
              </a:spcBef>
              <a:spcAft>
                <a:spcPts val="800"/>
              </a:spcAft>
            </a:pPr>
            <a:r>
              <a:rPr lang="en-US" sz="2200" b="1" kern="100" dirty="0">
                <a:solidFill>
                  <a:srgbClr val="0070C0"/>
                </a:solidFill>
                <a:latin typeface="Avenir Next LT Pro" panose="020B0504020202020204" pitchFamily="34" charset="0"/>
                <a:ea typeface="DengXian" panose="02010600030101010101" pitchFamily="2" charset="-122"/>
                <a:cs typeface="Times New Roman" panose="02020603050405020304" pitchFamily="18" charset="0"/>
              </a:rPr>
              <a:t>Chapter 7: 	Progress Monitoring and Transparency</a:t>
            </a:r>
          </a:p>
          <a:p>
            <a:pPr>
              <a:lnSpc>
                <a:spcPct val="115000"/>
              </a:lnSpc>
              <a:spcAft>
                <a:spcPts val="800"/>
              </a:spcAft>
            </a:pPr>
            <a:r>
              <a:rPr lang="en-US" sz="2200" b="1" kern="100" dirty="0">
                <a:solidFill>
                  <a:srgbClr val="0070C0"/>
                </a:solidFill>
                <a:latin typeface="Avenir Next LT Pro" panose="020B0504020202020204" pitchFamily="34" charset="0"/>
                <a:ea typeface="DengXian" panose="02010600030101010101" pitchFamily="2" charset="-122"/>
                <a:cs typeface="Times New Roman" panose="02020603050405020304" pitchFamily="18" charset="0"/>
              </a:rPr>
              <a:t>Appendices</a:t>
            </a:r>
          </a:p>
        </p:txBody>
      </p:sp>
      <p:sp>
        <p:nvSpPr>
          <p:cNvPr id="9" name="TextBox 8">
            <a:extLst>
              <a:ext uri="{FF2B5EF4-FFF2-40B4-BE49-F238E27FC236}">
                <a16:creationId xmlns:a16="http://schemas.microsoft.com/office/drawing/2014/main" id="{5EA72535-1A9A-7666-9ED3-5BB645488C6A}"/>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140793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rgbClr val="FFCB08"/>
          </a:bgClr>
        </a:patt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D02C8B-539A-FCDC-6098-A2A30D8E4C0F}"/>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7114CA98-2F45-8B48-65DD-B70D491558B5}"/>
                </a:ext>
              </a:extLst>
            </p:cNvPr>
            <p:cNvSpPr/>
            <p:nvPr/>
          </p:nvSpPr>
          <p:spPr>
            <a:xfrm>
              <a:off x="0" y="0"/>
              <a:ext cx="12192000" cy="6858000"/>
            </a:xfrm>
            <a:prstGeom prst="rect">
              <a:avLst/>
            </a:prstGeom>
            <a:pattFill prst="pct80">
              <a:fgClr>
                <a:srgbClr val="0098DE"/>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9" name="Group 8">
              <a:extLst>
                <a:ext uri="{FF2B5EF4-FFF2-40B4-BE49-F238E27FC236}">
                  <a16:creationId xmlns:a16="http://schemas.microsoft.com/office/drawing/2014/main" id="{F80E363E-39B3-5155-797F-2AD8F907A866}"/>
                </a:ext>
              </a:extLst>
            </p:cNvPr>
            <p:cNvGrpSpPr/>
            <p:nvPr/>
          </p:nvGrpSpPr>
          <p:grpSpPr>
            <a:xfrm>
              <a:off x="0" y="1244163"/>
              <a:ext cx="12192000" cy="3802993"/>
              <a:chOff x="0" y="1244163"/>
              <a:chExt cx="12192000" cy="3802993"/>
            </a:xfrm>
          </p:grpSpPr>
          <p:pic>
            <p:nvPicPr>
              <p:cNvPr id="6" name="Picture 5" descr="A blue stripe on a black background&#10;&#10;AI-generated content may be incorrect.">
                <a:extLst>
                  <a:ext uri="{FF2B5EF4-FFF2-40B4-BE49-F238E27FC236}">
                    <a16:creationId xmlns:a16="http://schemas.microsoft.com/office/drawing/2014/main" id="{CE1A1570-FC30-D63B-BEB1-588019DD0A3E}"/>
                  </a:ext>
                </a:extLst>
              </p:cNvPr>
              <p:cNvPicPr>
                <a:picLocks noChangeAspect="1"/>
              </p:cNvPicPr>
              <p:nvPr/>
            </p:nvPicPr>
            <p:blipFill>
              <a:blip r:embed="rId3">
                <a:alphaModFix amt="70000"/>
                <a:extLst>
                  <a:ext uri="{28A0092B-C50C-407E-A947-70E740481C1C}">
                    <a14:useLocalDpi xmlns:a14="http://schemas.microsoft.com/office/drawing/2010/main" val="0"/>
                  </a:ext>
                </a:extLst>
              </a:blip>
              <a:srcRect l="1079" r="5573" b="18109"/>
              <a:stretch>
                <a:fillRect/>
              </a:stretch>
            </p:blipFill>
            <p:spPr>
              <a:xfrm>
                <a:off x="0" y="1244163"/>
                <a:ext cx="12192000" cy="2032164"/>
              </a:xfrm>
              <a:prstGeom prst="rect">
                <a:avLst/>
              </a:prstGeom>
            </p:spPr>
          </p:pic>
          <p:pic>
            <p:nvPicPr>
              <p:cNvPr id="8" name="Picture 7" descr="A blue stripe on a black background&#10;&#10;AI-generated content may be incorrect.">
                <a:extLst>
                  <a:ext uri="{FF2B5EF4-FFF2-40B4-BE49-F238E27FC236}">
                    <a16:creationId xmlns:a16="http://schemas.microsoft.com/office/drawing/2014/main" id="{EFED9572-8A79-590C-040D-FA53CEEBE49B}"/>
                  </a:ext>
                </a:extLst>
              </p:cNvPr>
              <p:cNvPicPr>
                <a:picLocks noChangeAspect="1"/>
              </p:cNvPicPr>
              <p:nvPr/>
            </p:nvPicPr>
            <p:blipFill>
              <a:blip r:embed="rId3">
                <a:alphaModFix amt="70000"/>
                <a:extLst>
                  <a:ext uri="{28A0092B-C50C-407E-A947-70E740481C1C}">
                    <a14:useLocalDpi xmlns:a14="http://schemas.microsoft.com/office/drawing/2010/main" val="0"/>
                  </a:ext>
                </a:extLst>
              </a:blip>
              <a:srcRect l="1079" r="5573" b="27028"/>
              <a:stretch>
                <a:fillRect/>
              </a:stretch>
            </p:blipFill>
            <p:spPr>
              <a:xfrm rot="10800000">
                <a:off x="0" y="3236314"/>
                <a:ext cx="12192000" cy="1810842"/>
              </a:xfrm>
              <a:prstGeom prst="rect">
                <a:avLst/>
              </a:prstGeom>
            </p:spPr>
          </p:pic>
        </p:grpSp>
      </p:grpSp>
      <p:sp>
        <p:nvSpPr>
          <p:cNvPr id="2" name="Title 1">
            <a:extLst>
              <a:ext uri="{FF2B5EF4-FFF2-40B4-BE49-F238E27FC236}">
                <a16:creationId xmlns:a16="http://schemas.microsoft.com/office/drawing/2014/main" id="{5A7E1E3B-B2FC-A936-BB7A-AB3B483A7503}"/>
              </a:ext>
            </a:extLst>
          </p:cNvPr>
          <p:cNvSpPr>
            <a:spLocks noGrp="1"/>
          </p:cNvSpPr>
          <p:nvPr>
            <p:ph type="title"/>
          </p:nvPr>
        </p:nvSpPr>
        <p:spPr>
          <a:xfrm>
            <a:off x="734028" y="1047266"/>
            <a:ext cx="10515600" cy="4763468"/>
          </a:xfrm>
        </p:spPr>
        <p:txBody>
          <a:bodyPr>
            <a:normAutofit fontScale="90000"/>
          </a:bodyPr>
          <a:lstStyle/>
          <a:p>
            <a:pPr algn="ctr"/>
            <a:r>
              <a:rPr lang="en-US" sz="6700" b="1" cap="all" dirty="0">
                <a:solidFill>
                  <a:schemeClr val="bg1"/>
                </a:solidFill>
                <a:latin typeface="Avenir Next LT Pro" panose="020B0504020202020204" pitchFamily="34" charset="0"/>
                <a:cs typeface="Times New Roman" panose="02020603050405020304" pitchFamily="18" charset="0"/>
              </a:rPr>
              <a:t>Goal: </a:t>
            </a:r>
            <a:br>
              <a:rPr lang="en-US" sz="6700" b="1" cap="all" dirty="0">
                <a:solidFill>
                  <a:schemeClr val="bg1"/>
                </a:solidFill>
                <a:latin typeface="Avenir Next LT Pro" panose="020B0504020202020204" pitchFamily="34" charset="0"/>
                <a:cs typeface="Times New Roman" panose="02020603050405020304" pitchFamily="18" charset="0"/>
              </a:rPr>
            </a:br>
            <a:r>
              <a:rPr lang="en-US" sz="6700" b="1" cap="all" dirty="0">
                <a:solidFill>
                  <a:srgbClr val="FFC800"/>
                </a:solidFill>
                <a:latin typeface="Avenir Next LT Pro" panose="020B0504020202020204" pitchFamily="34" charset="0"/>
                <a:cs typeface="Times New Roman" panose="02020603050405020304" pitchFamily="18" charset="0"/>
              </a:rPr>
              <a:t>Zero Fatal AND Serious Injury Crashes </a:t>
            </a:r>
            <a:br>
              <a:rPr lang="en-US" sz="6700" b="1" cap="all" dirty="0">
                <a:solidFill>
                  <a:schemeClr val="bg1"/>
                </a:solidFill>
                <a:latin typeface="Avenir Next LT Pro" panose="020B0504020202020204" pitchFamily="34" charset="0"/>
                <a:cs typeface="Times New Roman" panose="02020603050405020304" pitchFamily="18" charset="0"/>
              </a:rPr>
            </a:br>
            <a:r>
              <a:rPr lang="en-US" sz="6700" b="1" cap="all" dirty="0">
                <a:solidFill>
                  <a:schemeClr val="bg1"/>
                </a:solidFill>
                <a:latin typeface="Avenir Next LT Pro" panose="020B0504020202020204" pitchFamily="34" charset="0"/>
                <a:cs typeface="Times New Roman" panose="02020603050405020304" pitchFamily="18" charset="0"/>
              </a:rPr>
              <a:t>by 2050 in lake-sumter MPO region </a:t>
            </a:r>
            <a:br>
              <a:rPr lang="en-US" sz="4800" b="1" dirty="0">
                <a:solidFill>
                  <a:schemeClr val="accent1">
                    <a:lumMod val="75000"/>
                  </a:schemeClr>
                </a:solidFill>
                <a:latin typeface="Times New Roman" panose="02020603050405020304" pitchFamily="18" charset="0"/>
                <a:cs typeface="Times New Roman" panose="02020603050405020304" pitchFamily="18" charset="0"/>
              </a:rPr>
            </a:br>
            <a:endParaRPr lang="en-US" sz="4800" dirty="0"/>
          </a:p>
        </p:txBody>
      </p:sp>
      <p:pic>
        <p:nvPicPr>
          <p:cNvPr id="11" name="Picture 10" descr="A black and white logo with yellow sun and blue waves&#10;&#10;AI-generated content may be incorrect.">
            <a:extLst>
              <a:ext uri="{FF2B5EF4-FFF2-40B4-BE49-F238E27FC236}">
                <a16:creationId xmlns:a16="http://schemas.microsoft.com/office/drawing/2014/main" id="{964677C7-0B2D-8C94-DC5F-AAF0BB7B2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60" y="5287034"/>
            <a:ext cx="1940339" cy="1295076"/>
          </a:xfrm>
          <a:prstGeom prst="rect">
            <a:avLst/>
          </a:prstGeom>
        </p:spPr>
      </p:pic>
      <p:grpSp>
        <p:nvGrpSpPr>
          <p:cNvPr id="25" name="Group 24">
            <a:extLst>
              <a:ext uri="{FF2B5EF4-FFF2-40B4-BE49-F238E27FC236}">
                <a16:creationId xmlns:a16="http://schemas.microsoft.com/office/drawing/2014/main" id="{30FC653E-9265-90D7-2789-93B7CA914101}"/>
              </a:ext>
            </a:extLst>
          </p:cNvPr>
          <p:cNvGrpSpPr/>
          <p:nvPr/>
        </p:nvGrpSpPr>
        <p:grpSpPr>
          <a:xfrm>
            <a:off x="0" y="-52389"/>
            <a:ext cx="12192000" cy="6910389"/>
            <a:chOff x="0" y="-52389"/>
            <a:chExt cx="12192000" cy="6910389"/>
          </a:xfrm>
        </p:grpSpPr>
        <p:grpSp>
          <p:nvGrpSpPr>
            <p:cNvPr id="24" name="Group 23">
              <a:extLst>
                <a:ext uri="{FF2B5EF4-FFF2-40B4-BE49-F238E27FC236}">
                  <a16:creationId xmlns:a16="http://schemas.microsoft.com/office/drawing/2014/main" id="{3E2723A9-5494-D655-3E21-121DA78E952E}"/>
                </a:ext>
              </a:extLst>
            </p:cNvPr>
            <p:cNvGrpSpPr/>
            <p:nvPr/>
          </p:nvGrpSpPr>
          <p:grpSpPr>
            <a:xfrm>
              <a:off x="0" y="-52388"/>
              <a:ext cx="12192000" cy="6910388"/>
              <a:chOff x="0" y="-52388"/>
              <a:chExt cx="12192000" cy="6910388"/>
            </a:xfrm>
          </p:grpSpPr>
          <p:cxnSp>
            <p:nvCxnSpPr>
              <p:cNvPr id="12" name="Straight Connector 11">
                <a:extLst>
                  <a:ext uri="{FF2B5EF4-FFF2-40B4-BE49-F238E27FC236}">
                    <a16:creationId xmlns:a16="http://schemas.microsoft.com/office/drawing/2014/main" id="{12F4A696-71DB-6C3E-268D-4128E7B907F4}"/>
                  </a:ext>
                </a:extLst>
              </p:cNvPr>
              <p:cNvCxnSpPr>
                <a:cxnSpLocks/>
              </p:cNvCxnSpPr>
              <p:nvPr/>
            </p:nvCxnSpPr>
            <p:spPr>
              <a:xfrm>
                <a:off x="0" y="0"/>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31C5A5-0797-8381-1798-FDDB3EC87D42}"/>
                  </a:ext>
                </a:extLst>
              </p:cNvPr>
              <p:cNvCxnSpPr>
                <a:cxnSpLocks/>
              </p:cNvCxnSpPr>
              <p:nvPr/>
            </p:nvCxnSpPr>
            <p:spPr>
              <a:xfrm flipV="1">
                <a:off x="12172950" y="-52388"/>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058353D-8367-1999-4B0A-53A370FE3596}"/>
                </a:ext>
              </a:extLst>
            </p:cNvPr>
            <p:cNvGrpSpPr/>
            <p:nvPr/>
          </p:nvGrpSpPr>
          <p:grpSpPr>
            <a:xfrm rot="10800000">
              <a:off x="0" y="-52389"/>
              <a:ext cx="12192000" cy="6910388"/>
              <a:chOff x="0" y="547687"/>
              <a:chExt cx="12192000" cy="6910388"/>
            </a:xfrm>
          </p:grpSpPr>
          <p:cxnSp>
            <p:nvCxnSpPr>
              <p:cNvPr id="21" name="Straight Connector 20">
                <a:extLst>
                  <a:ext uri="{FF2B5EF4-FFF2-40B4-BE49-F238E27FC236}">
                    <a16:creationId xmlns:a16="http://schemas.microsoft.com/office/drawing/2014/main" id="{B420D838-2410-B396-7DF5-3FC4B806AABD}"/>
                  </a:ext>
                </a:extLst>
              </p:cNvPr>
              <p:cNvCxnSpPr>
                <a:cxnSpLocks/>
              </p:cNvCxnSpPr>
              <p:nvPr/>
            </p:nvCxnSpPr>
            <p:spPr>
              <a:xfrm>
                <a:off x="0" y="600075"/>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1123637-B2A7-1837-7978-845EDD5642FE}"/>
                  </a:ext>
                </a:extLst>
              </p:cNvPr>
              <p:cNvCxnSpPr>
                <a:cxnSpLocks/>
              </p:cNvCxnSpPr>
              <p:nvPr/>
            </p:nvCxnSpPr>
            <p:spPr>
              <a:xfrm flipV="1">
                <a:off x="12172950" y="547687"/>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0316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6E11-2DE0-D063-ACDC-C14F2B8A635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DED8D53-73C5-21CA-DB86-81C0A322DF64}"/>
              </a:ext>
            </a:extLst>
          </p:cNvPr>
          <p:cNvGrpSpPr/>
          <p:nvPr/>
        </p:nvGrpSpPr>
        <p:grpSpPr>
          <a:xfrm>
            <a:off x="0" y="0"/>
            <a:ext cx="6502400" cy="6874300"/>
            <a:chOff x="0" y="0"/>
            <a:chExt cx="6502400" cy="6874300"/>
          </a:xfrm>
        </p:grpSpPr>
        <p:sp>
          <p:nvSpPr>
            <p:cNvPr id="5" name="Rectangle 4">
              <a:extLst>
                <a:ext uri="{FF2B5EF4-FFF2-40B4-BE49-F238E27FC236}">
                  <a16:creationId xmlns:a16="http://schemas.microsoft.com/office/drawing/2014/main" id="{96142773-38E7-5213-EF3D-7D08AC9FA305}"/>
                </a:ext>
              </a:extLst>
            </p:cNvPr>
            <p:cNvSpPr/>
            <p:nvPr/>
          </p:nvSpPr>
          <p:spPr>
            <a:xfrm>
              <a:off x="0" y="0"/>
              <a:ext cx="6502400" cy="6874300"/>
            </a:xfrm>
            <a:prstGeom prst="rect">
              <a:avLst/>
            </a:prstGeom>
            <a:pattFill prst="pct80">
              <a:fgClr>
                <a:srgbClr val="0098DE"/>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grpSp>
          <p:nvGrpSpPr>
            <p:cNvPr id="9" name="Group 8">
              <a:extLst>
                <a:ext uri="{FF2B5EF4-FFF2-40B4-BE49-F238E27FC236}">
                  <a16:creationId xmlns:a16="http://schemas.microsoft.com/office/drawing/2014/main" id="{7CDB20A1-84E6-744B-6D81-CEF9D65524CC}"/>
                </a:ext>
              </a:extLst>
            </p:cNvPr>
            <p:cNvGrpSpPr/>
            <p:nvPr/>
          </p:nvGrpSpPr>
          <p:grpSpPr>
            <a:xfrm>
              <a:off x="23002" y="0"/>
              <a:ext cx="6479397" cy="6874300"/>
              <a:chOff x="-91333" y="-52389"/>
              <a:chExt cx="12283333" cy="6910389"/>
            </a:xfrm>
          </p:grpSpPr>
          <p:grpSp>
            <p:nvGrpSpPr>
              <p:cNvPr id="10" name="Group 9">
                <a:extLst>
                  <a:ext uri="{FF2B5EF4-FFF2-40B4-BE49-F238E27FC236}">
                    <a16:creationId xmlns:a16="http://schemas.microsoft.com/office/drawing/2014/main" id="{24E21016-52D0-1DFB-9DB6-837709B0BB47}"/>
                  </a:ext>
                </a:extLst>
              </p:cNvPr>
              <p:cNvGrpSpPr/>
              <p:nvPr/>
            </p:nvGrpSpPr>
            <p:grpSpPr>
              <a:xfrm>
                <a:off x="0" y="-52388"/>
                <a:ext cx="12192000" cy="6910388"/>
                <a:chOff x="0" y="-52388"/>
                <a:chExt cx="12192000" cy="6910388"/>
              </a:xfrm>
            </p:grpSpPr>
            <p:cxnSp>
              <p:nvCxnSpPr>
                <p:cNvPr id="14" name="Straight Connector 13">
                  <a:extLst>
                    <a:ext uri="{FF2B5EF4-FFF2-40B4-BE49-F238E27FC236}">
                      <a16:creationId xmlns:a16="http://schemas.microsoft.com/office/drawing/2014/main" id="{279D8FF3-21AB-996C-9C33-89EA09410F01}"/>
                    </a:ext>
                  </a:extLst>
                </p:cNvPr>
                <p:cNvCxnSpPr>
                  <a:cxnSpLocks/>
                </p:cNvCxnSpPr>
                <p:nvPr/>
              </p:nvCxnSpPr>
              <p:spPr>
                <a:xfrm>
                  <a:off x="0" y="0"/>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9C5A78-9846-D384-C0EB-3E2748DE7CAA}"/>
                    </a:ext>
                  </a:extLst>
                </p:cNvPr>
                <p:cNvCxnSpPr>
                  <a:cxnSpLocks/>
                </p:cNvCxnSpPr>
                <p:nvPr/>
              </p:nvCxnSpPr>
              <p:spPr>
                <a:xfrm flipV="1">
                  <a:off x="12172950" y="-52388"/>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1C8E19B-1A60-61AC-3059-0D3F8C724881}"/>
                  </a:ext>
                </a:extLst>
              </p:cNvPr>
              <p:cNvGrpSpPr/>
              <p:nvPr/>
            </p:nvGrpSpPr>
            <p:grpSpPr>
              <a:xfrm rot="10800000">
                <a:off x="-91333" y="-52389"/>
                <a:ext cx="12283333" cy="6910388"/>
                <a:chOff x="0" y="547687"/>
                <a:chExt cx="12283333" cy="6910388"/>
              </a:xfrm>
            </p:grpSpPr>
            <p:cxnSp>
              <p:nvCxnSpPr>
                <p:cNvPr id="12" name="Straight Connector 11">
                  <a:extLst>
                    <a:ext uri="{FF2B5EF4-FFF2-40B4-BE49-F238E27FC236}">
                      <a16:creationId xmlns:a16="http://schemas.microsoft.com/office/drawing/2014/main" id="{D6E610BB-F592-1BE2-43F4-B2F6328795B9}"/>
                    </a:ext>
                  </a:extLst>
                </p:cNvPr>
                <p:cNvCxnSpPr>
                  <a:cxnSpLocks/>
                </p:cNvCxnSpPr>
                <p:nvPr/>
              </p:nvCxnSpPr>
              <p:spPr>
                <a:xfrm>
                  <a:off x="0" y="600075"/>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9F7E4C-371C-3E8D-DDF2-53A02EBC9758}"/>
                    </a:ext>
                  </a:extLst>
                </p:cNvPr>
                <p:cNvCxnSpPr>
                  <a:cxnSpLocks/>
                </p:cNvCxnSpPr>
                <p:nvPr/>
              </p:nvCxnSpPr>
              <p:spPr>
                <a:xfrm flipV="1">
                  <a:off x="12264283" y="547687"/>
                  <a:ext cx="19050" cy="6910388"/>
                </a:xfrm>
                <a:prstGeom prst="line">
                  <a:avLst/>
                </a:prstGeom>
                <a:ln w="101600">
                  <a:gradFill>
                    <a:gsLst>
                      <a:gs pos="0">
                        <a:schemeClr val="accent1">
                          <a:lumMod val="5000"/>
                          <a:lumOff val="95000"/>
                        </a:schemeClr>
                      </a:gs>
                      <a:gs pos="0">
                        <a:srgbClr val="0098DE"/>
                      </a:gs>
                      <a:gs pos="100000">
                        <a:schemeClr val="tx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4889A2CE-8F2D-0717-6186-249B850B1594}"/>
                </a:ext>
              </a:extLst>
            </p:cNvPr>
            <p:cNvGrpSpPr/>
            <p:nvPr/>
          </p:nvGrpSpPr>
          <p:grpSpPr>
            <a:xfrm>
              <a:off x="164148" y="118029"/>
              <a:ext cx="2835276" cy="708965"/>
              <a:chOff x="8140700" y="117920"/>
              <a:chExt cx="3233423" cy="808523"/>
            </a:xfrm>
          </p:grpSpPr>
          <p:pic>
            <p:nvPicPr>
              <p:cNvPr id="17" name="Picture 16" descr="A black square with a yellow logo&#10;&#10;AI-generated content may be incorrect.">
                <a:extLst>
                  <a:ext uri="{FF2B5EF4-FFF2-40B4-BE49-F238E27FC236}">
                    <a16:creationId xmlns:a16="http://schemas.microsoft.com/office/drawing/2014/main" id="{B70378A9-E8FE-DE0D-0879-BD1A83195EEE}"/>
                  </a:ext>
                </a:extLst>
              </p:cNvPr>
              <p:cNvPicPr>
                <a:picLocks noChangeAspect="1"/>
              </p:cNvPicPr>
              <p:nvPr/>
            </p:nvPicPr>
            <p:blipFill>
              <a:blip r:embed="rId2">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8" name="Picture 17" descr="A black and white logo with yellow sun and blue waves&#10;&#10;AI-generated content may be incorrect.">
                <a:extLst>
                  <a:ext uri="{FF2B5EF4-FFF2-40B4-BE49-F238E27FC236}">
                    <a16:creationId xmlns:a16="http://schemas.microsoft.com/office/drawing/2014/main" id="{4B0D87E2-B6E8-C6D2-8C0C-2F23B2C6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9" name="Picture 18">
                <a:extLst>
                  <a:ext uri="{FF2B5EF4-FFF2-40B4-BE49-F238E27FC236}">
                    <a16:creationId xmlns:a16="http://schemas.microsoft.com/office/drawing/2014/main" id="{08E5E614-1F81-DFC0-B9A7-4758C31783DC}"/>
                  </a:ext>
                </a:extLst>
              </p:cNvPr>
              <p:cNvPicPr>
                <a:picLocks noChangeAspect="1"/>
              </p:cNvPicPr>
              <p:nvPr/>
            </p:nvPicPr>
            <p:blipFill>
              <a:blip r:embed="rId4">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cxnSp>
          <p:nvCxnSpPr>
            <p:cNvPr id="20" name="Straight Connector 19">
              <a:extLst>
                <a:ext uri="{FF2B5EF4-FFF2-40B4-BE49-F238E27FC236}">
                  <a16:creationId xmlns:a16="http://schemas.microsoft.com/office/drawing/2014/main" id="{BD48FD0D-CD08-C33B-EE46-E8223F713C4D}"/>
                </a:ext>
              </a:extLst>
            </p:cNvPr>
            <p:cNvCxnSpPr>
              <a:cxnSpLocks/>
            </p:cNvCxnSpPr>
            <p:nvPr/>
          </p:nvCxnSpPr>
          <p:spPr>
            <a:xfrm>
              <a:off x="164148" y="6620313"/>
              <a:ext cx="621392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BAA4EFA-E25D-E573-3C93-71CB6FDDF18A}"/>
              </a:ext>
            </a:extLst>
          </p:cNvPr>
          <p:cNvSpPr>
            <a:spLocks noGrp="1"/>
          </p:cNvSpPr>
          <p:nvPr>
            <p:ph type="title"/>
          </p:nvPr>
        </p:nvSpPr>
        <p:spPr>
          <a:xfrm>
            <a:off x="228600" y="423069"/>
            <a:ext cx="5969000" cy="6011862"/>
          </a:xfrm>
        </p:spPr>
        <p:txBody>
          <a:bodyPr>
            <a:normAutofit/>
          </a:bodyPr>
          <a:lstStyle/>
          <a:p>
            <a:pPr algn="ctr"/>
            <a:r>
              <a:rPr lang="en-US" sz="6600" b="1" cap="all" dirty="0">
                <a:solidFill>
                  <a:srgbClr val="FFC800"/>
                </a:solidFill>
                <a:latin typeface="Avenir Next LT Pro" panose="020B0504020202020204" pitchFamily="34" charset="0"/>
                <a:cs typeface="Times New Roman" panose="02020603050405020304" pitchFamily="18" charset="0"/>
              </a:rPr>
              <a:t>Crash Analysis</a:t>
            </a:r>
            <a:br>
              <a:rPr lang="en-US" sz="6600" b="1" cap="all" dirty="0">
                <a:solidFill>
                  <a:schemeClr val="bg1"/>
                </a:solidFill>
                <a:latin typeface="Avenir Next LT Pro" panose="020B0504020202020204" pitchFamily="34" charset="0"/>
                <a:cs typeface="Times New Roman" panose="02020603050405020304" pitchFamily="18" charset="0"/>
              </a:rPr>
            </a:br>
            <a:r>
              <a:rPr lang="en-US" sz="6600" b="1" cap="all" dirty="0">
                <a:solidFill>
                  <a:schemeClr val="bg1"/>
                </a:solidFill>
                <a:latin typeface="Avenir Next LT Pro" panose="020B0504020202020204" pitchFamily="34" charset="0"/>
                <a:cs typeface="Times New Roman" panose="02020603050405020304" pitchFamily="18" charset="0"/>
              </a:rPr>
              <a:t>10 years (2015-2024)</a:t>
            </a:r>
            <a:br>
              <a:rPr lang="en-US" sz="6600" b="1" dirty="0">
                <a:solidFill>
                  <a:schemeClr val="bg1"/>
                </a:solidFill>
                <a:latin typeface="Avenir Next LT Pro" panose="020B0504020202020204" pitchFamily="34" charset="0"/>
                <a:cs typeface="Times New Roman" panose="02020603050405020304" pitchFamily="18" charset="0"/>
              </a:rPr>
            </a:br>
            <a:br>
              <a:rPr lang="en-US" sz="6600" b="1" dirty="0">
                <a:solidFill>
                  <a:schemeClr val="bg1"/>
                </a:solidFill>
                <a:latin typeface="Avenir Next LT Pro" panose="020B0504020202020204" pitchFamily="34" charset="0"/>
                <a:cs typeface="Times New Roman" panose="02020603050405020304" pitchFamily="18" charset="0"/>
              </a:rPr>
            </a:br>
            <a:endParaRPr lang="en-US" sz="4800" dirty="0"/>
          </a:p>
        </p:txBody>
      </p:sp>
      <p:pic>
        <p:nvPicPr>
          <p:cNvPr id="3" name="Picture 2" descr="A map of a city&#10;&#10;AI-generated content may be incorrect.">
            <a:extLst>
              <a:ext uri="{FF2B5EF4-FFF2-40B4-BE49-F238E27FC236}">
                <a16:creationId xmlns:a16="http://schemas.microsoft.com/office/drawing/2014/main" id="{08BA188D-AE72-C2D9-14D1-D29E2A25D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0"/>
            <a:ext cx="5689600" cy="6874300"/>
          </a:xfrm>
          <a:prstGeom prst="rect">
            <a:avLst/>
          </a:prstGeom>
        </p:spPr>
      </p:pic>
    </p:spTree>
    <p:extLst>
      <p:ext uri="{BB962C8B-B14F-4D97-AF65-F5344CB8AC3E}">
        <p14:creationId xmlns:p14="http://schemas.microsoft.com/office/powerpoint/2010/main" val="38959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95DC-4FB0-86CD-FB5A-52600880C44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31B91A4-C689-602B-064C-D6DA77A67AF8}"/>
              </a:ext>
            </a:extLst>
          </p:cNvPr>
          <p:cNvGrpSpPr/>
          <p:nvPr/>
        </p:nvGrpSpPr>
        <p:grpSpPr>
          <a:xfrm>
            <a:off x="0" y="0"/>
            <a:ext cx="12192000" cy="6857999"/>
            <a:chOff x="0" y="0"/>
            <a:chExt cx="12192000" cy="6857999"/>
          </a:xfrm>
        </p:grpSpPr>
        <p:sp>
          <p:nvSpPr>
            <p:cNvPr id="6" name="Rectangle: Rounded Corners 5">
              <a:extLst>
                <a:ext uri="{FF2B5EF4-FFF2-40B4-BE49-F238E27FC236}">
                  <a16:creationId xmlns:a16="http://schemas.microsoft.com/office/drawing/2014/main" id="{9D2A1125-B049-F8BE-F771-D879152C0CA2}"/>
                </a:ext>
              </a:extLst>
            </p:cNvPr>
            <p:cNvSpPr/>
            <p:nvPr/>
          </p:nvSpPr>
          <p:spPr>
            <a:xfrm>
              <a:off x="104775" y="1069747"/>
              <a:ext cx="11982451" cy="3235552"/>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sp>
          <p:nvSpPr>
            <p:cNvPr id="9" name="Rectangle 8">
              <a:extLst>
                <a:ext uri="{FF2B5EF4-FFF2-40B4-BE49-F238E27FC236}">
                  <a16:creationId xmlns:a16="http://schemas.microsoft.com/office/drawing/2014/main" id="{EA0C6987-6995-B543-7572-9BB3800A2FAF}"/>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1" name="Picture 10">
              <a:extLst>
                <a:ext uri="{FF2B5EF4-FFF2-40B4-BE49-F238E27FC236}">
                  <a16:creationId xmlns:a16="http://schemas.microsoft.com/office/drawing/2014/main" id="{7192F7F7-2772-4D19-203D-EA6C056252D2}"/>
                </a:ext>
              </a:extLst>
            </p:cNvPr>
            <p:cNvPicPr>
              <a:picLocks noChangeAspect="1"/>
            </p:cNvPicPr>
            <p:nvPr/>
          </p:nvPicPr>
          <p:blipFill>
            <a:blip r:embed="rId2">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13" name="Rectangle 12">
              <a:extLst>
                <a:ext uri="{FF2B5EF4-FFF2-40B4-BE49-F238E27FC236}">
                  <a16:creationId xmlns:a16="http://schemas.microsoft.com/office/drawing/2014/main" id="{3D1A6D56-8CE0-ADC3-4641-188406EFDE2A}"/>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18" name="Straight Connector 17">
              <a:extLst>
                <a:ext uri="{FF2B5EF4-FFF2-40B4-BE49-F238E27FC236}">
                  <a16:creationId xmlns:a16="http://schemas.microsoft.com/office/drawing/2014/main" id="{E606ED28-CC63-099F-10D6-2E0206110D84}"/>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46F4E6-8466-462B-B88D-EDD67594F45A}"/>
                </a:ext>
              </a:extLst>
            </p:cNvPr>
            <p:cNvSpPr txBox="1">
              <a:spLocks/>
            </p:cNvSpPr>
            <p:nvPr/>
          </p:nvSpPr>
          <p:spPr>
            <a:xfrm>
              <a:off x="104775" y="214572"/>
              <a:ext cx="9070918" cy="584775"/>
            </a:xfrm>
            <a:prstGeom prst="rect">
              <a:avLst/>
            </a:prstGeom>
            <a:noFill/>
          </p:spPr>
          <p:txBody>
            <a:bodyPr wrap="square" rtlCol="0">
              <a:spAutoFit/>
            </a:bodyPr>
            <a:lstStyle/>
            <a:p>
              <a:r>
                <a:rPr lang="en-US" altLang="zh-CN" sz="3200" b="1" cap="all" dirty="0">
                  <a:solidFill>
                    <a:schemeClr val="bg1"/>
                  </a:solidFill>
                  <a:latin typeface="Avenir Next LT Pro" panose="020B0504020202020204" pitchFamily="34" charset="0"/>
                  <a:cs typeface="Times New Roman" panose="02020603050405020304" pitchFamily="18" charset="0"/>
                </a:rPr>
                <a:t>CRASH ANALYSIS DATA SET</a:t>
              </a:r>
              <a:endParaRPr lang="ta-IN" sz="3000" b="1">
                <a:solidFill>
                  <a:schemeClr val="bg1"/>
                </a:solidFill>
                <a:latin typeface="Montserrat SemiBold" panose="00000700000000000000" pitchFamily="2" charset="0"/>
              </a:endParaRPr>
            </a:p>
          </p:txBody>
        </p:sp>
        <p:cxnSp>
          <p:nvCxnSpPr>
            <p:cNvPr id="22" name="Straight Connector 21">
              <a:extLst>
                <a:ext uri="{FF2B5EF4-FFF2-40B4-BE49-F238E27FC236}">
                  <a16:creationId xmlns:a16="http://schemas.microsoft.com/office/drawing/2014/main" id="{72BC8F5B-9BD5-459B-A92E-9748FF0EA5CD}"/>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9493B74-AB58-E3E6-80C7-76052833854A}"/>
                </a:ext>
              </a:extLst>
            </p:cNvPr>
            <p:cNvGrpSpPr/>
            <p:nvPr/>
          </p:nvGrpSpPr>
          <p:grpSpPr>
            <a:xfrm>
              <a:off x="9251950" y="118029"/>
              <a:ext cx="2835276" cy="708965"/>
              <a:chOff x="8140700" y="117920"/>
              <a:chExt cx="3233423" cy="808523"/>
            </a:xfrm>
          </p:grpSpPr>
          <p:pic>
            <p:nvPicPr>
              <p:cNvPr id="25" name="Picture 24" descr="A black square with a yellow logo&#10;&#10;AI-generated content may be incorrect.">
                <a:extLst>
                  <a:ext uri="{FF2B5EF4-FFF2-40B4-BE49-F238E27FC236}">
                    <a16:creationId xmlns:a16="http://schemas.microsoft.com/office/drawing/2014/main" id="{1D41588C-48E1-0284-6B25-72EAA98EECF9}"/>
                  </a:ext>
                </a:extLst>
              </p:cNvPr>
              <p:cNvPicPr>
                <a:picLocks noChangeAspect="1"/>
              </p:cNvPicPr>
              <p:nvPr/>
            </p:nvPicPr>
            <p:blipFill>
              <a:blip r:embed="rId3">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26" name="Picture 25" descr="A black and white logo with yellow sun and blue waves&#10;&#10;AI-generated content may be incorrect.">
                <a:extLst>
                  <a:ext uri="{FF2B5EF4-FFF2-40B4-BE49-F238E27FC236}">
                    <a16:creationId xmlns:a16="http://schemas.microsoft.com/office/drawing/2014/main" id="{75CBF902-DCC7-CDBD-9FFA-AB89119F5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27" name="Picture 26">
                <a:extLst>
                  <a:ext uri="{FF2B5EF4-FFF2-40B4-BE49-F238E27FC236}">
                    <a16:creationId xmlns:a16="http://schemas.microsoft.com/office/drawing/2014/main" id="{1615510E-84D7-5B07-BD31-5655F86265F7}"/>
                  </a:ext>
                </a:extLst>
              </p:cNvPr>
              <p:cNvPicPr>
                <a:picLocks noChangeAspect="1"/>
              </p:cNvPicPr>
              <p:nvPr/>
            </p:nvPicPr>
            <p:blipFill>
              <a:blip r:embed="rId5">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24" name="TextBox 23">
              <a:extLst>
                <a:ext uri="{FF2B5EF4-FFF2-40B4-BE49-F238E27FC236}">
                  <a16:creationId xmlns:a16="http://schemas.microsoft.com/office/drawing/2014/main" id="{FFA1D22F-7FA4-3BD5-2684-4E37E4A8BBE3}"/>
                </a:ext>
              </a:extLst>
            </p:cNvPr>
            <p:cNvSpPr txBox="1"/>
            <p:nvPr/>
          </p:nvSpPr>
          <p:spPr>
            <a:xfrm>
              <a:off x="190500" y="1137902"/>
              <a:ext cx="11838940" cy="981423"/>
            </a:xfrm>
            <a:prstGeom prst="rect">
              <a:avLst/>
            </a:prstGeom>
            <a:noFill/>
          </p:spPr>
          <p:txBody>
            <a:bodyPr wrap="square" rtlCol="0">
              <a:spAutoFit/>
            </a:bodyPr>
            <a:lstStyle/>
            <a:p>
              <a:pPr>
                <a:lnSpc>
                  <a:spcPct val="115000"/>
                </a:lnSpc>
                <a:spcAft>
                  <a:spcPts val="800"/>
                </a:spcAft>
              </a:pPr>
              <a:r>
                <a:rPr lang="en-US" sz="2200" b="1" kern="100" dirty="0">
                  <a:latin typeface="Avenir Next LT Pro" panose="020B0504020202020204" pitchFamily="34" charset="0"/>
                  <a:ea typeface="DengXian" panose="02010600030101010101" pitchFamily="2" charset="-122"/>
                  <a:cs typeface="Times New Roman" panose="02020603050405020304" pitchFamily="18" charset="0"/>
                </a:rPr>
                <a:t>3 STEPS TO DETERMINE CRASHES FOR ANALYSIS: </a:t>
              </a:r>
            </a:p>
            <a:p>
              <a:pPr>
                <a:lnSpc>
                  <a:spcPct val="115000"/>
                </a:lnSpc>
                <a:spcAft>
                  <a:spcPts val="800"/>
                </a:spcAft>
              </a:pPr>
              <a:endParaRPr lang="en-US" sz="2200" b="1" kern="100" dirty="0">
                <a:latin typeface="Avenir Next LT Pro" panose="020B0504020202020204" pitchFamily="34" charset="0"/>
                <a:ea typeface="DengXian" panose="02010600030101010101" pitchFamily="2" charset="-122"/>
                <a:cs typeface="Times New Roman" panose="02020603050405020304" pitchFamily="18" charset="0"/>
              </a:endParaRPr>
            </a:p>
          </p:txBody>
        </p:sp>
      </p:grpSp>
      <p:sp>
        <p:nvSpPr>
          <p:cNvPr id="28" name="Rectangle 27">
            <a:extLst>
              <a:ext uri="{FF2B5EF4-FFF2-40B4-BE49-F238E27FC236}">
                <a16:creationId xmlns:a16="http://schemas.microsoft.com/office/drawing/2014/main" id="{9D98480C-41DF-DE59-1510-8EDD03723270}"/>
              </a:ext>
            </a:extLst>
          </p:cNvPr>
          <p:cNvSpPr/>
          <p:nvPr/>
        </p:nvSpPr>
        <p:spPr>
          <a:xfrm>
            <a:off x="0" y="4426296"/>
            <a:ext cx="12191999" cy="184500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2" name="文本框 24">
            <a:extLst>
              <a:ext uri="{FF2B5EF4-FFF2-40B4-BE49-F238E27FC236}">
                <a16:creationId xmlns:a16="http://schemas.microsoft.com/office/drawing/2014/main" id="{1F1DAE7D-2B9F-A473-E72E-ACD5DD5F950D}"/>
              </a:ext>
            </a:extLst>
          </p:cNvPr>
          <p:cNvSpPr txBox="1"/>
          <p:nvPr/>
        </p:nvSpPr>
        <p:spPr>
          <a:xfrm>
            <a:off x="104774" y="4581209"/>
            <a:ext cx="11982452" cy="1015663"/>
          </a:xfrm>
          <a:prstGeom prst="rect">
            <a:avLst/>
          </a:prstGeom>
          <a:noFill/>
        </p:spPr>
        <p:txBody>
          <a:bodyPr wrap="square">
            <a:spAutoFit/>
          </a:bodyPr>
          <a:lstStyle/>
          <a:p>
            <a:pPr marL="605790" indent="-342900">
              <a:buFont typeface="Arial" panose="020B0604020202020204" pitchFamily="34" charset="0"/>
              <a:buChar char="•"/>
            </a:pPr>
            <a:r>
              <a:rPr lang="en-US" sz="2000" dirty="0">
                <a:latin typeface="Avenir Next LT Pro" panose="020B0504020202020204" pitchFamily="34" charset="0"/>
                <a:cs typeface="Times New Roman" panose="02020603050405020304" pitchFamily="18" charset="0"/>
              </a:rPr>
              <a:t>Signal 4 Analytics (S4A) statewide crash database utilized for all crash analysis.</a:t>
            </a:r>
          </a:p>
          <a:p>
            <a:pPr marL="605790" indent="-342900">
              <a:buFont typeface="Arial" panose="020B0604020202020204" pitchFamily="34" charset="0"/>
              <a:buChar char="•"/>
            </a:pPr>
            <a:r>
              <a:rPr lang="en-US" sz="2000" dirty="0">
                <a:latin typeface="Avenir Next LT Pro" panose="020B0504020202020204" pitchFamily="34" charset="0"/>
                <a:cs typeface="Times New Roman" panose="02020603050405020304" pitchFamily="18" charset="0"/>
              </a:rPr>
              <a:t>Focus on Killed (K) and Serious Injury Crashes (A) as they are most impactful. </a:t>
            </a:r>
          </a:p>
          <a:p>
            <a:pPr marL="262890"/>
            <a:r>
              <a:rPr lang="en-US" sz="2000" dirty="0">
                <a:latin typeface="Avenir Next LT Pro" panose="020B0504020202020204" pitchFamily="34" charset="0"/>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id="{7B6689AB-0A80-945A-3B13-43D77F3B7BB9}"/>
              </a:ext>
            </a:extLst>
          </p:cNvPr>
          <p:cNvGraphicFramePr/>
          <p:nvPr>
            <p:extLst>
              <p:ext uri="{D42A27DB-BD31-4B8C-83A1-F6EECF244321}">
                <p14:modId xmlns:p14="http://schemas.microsoft.com/office/powerpoint/2010/main" val="2858228473"/>
              </p:ext>
            </p:extLst>
          </p:nvPr>
        </p:nvGraphicFramePr>
        <p:xfrm>
          <a:off x="279400" y="84541"/>
          <a:ext cx="117221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335461D0-8BC7-10A1-9C1C-65B6DB1CE598}"/>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Tree>
    <p:extLst>
      <p:ext uri="{BB962C8B-B14F-4D97-AF65-F5344CB8AC3E}">
        <p14:creationId xmlns:p14="http://schemas.microsoft.com/office/powerpoint/2010/main" val="351398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F7CB-58B9-17DA-F1A9-97A9A087D1F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0C51813-F26C-6C48-16B9-A86871EA51CE}"/>
              </a:ext>
            </a:extLst>
          </p:cNvPr>
          <p:cNvSpPr/>
          <p:nvPr/>
        </p:nvSpPr>
        <p:spPr>
          <a:xfrm>
            <a:off x="104774" y="1065371"/>
            <a:ext cx="11896726" cy="5222674"/>
          </a:xfrm>
          <a:prstGeom prst="roundRect">
            <a:avLst>
              <a:gd name="adj" fmla="val 2193"/>
            </a:avLst>
          </a:prstGeom>
          <a:solidFill>
            <a:schemeClr val="bg1"/>
          </a:solidFill>
          <a:ln w="25400">
            <a:solidFill>
              <a:srgbClr val="FFC800"/>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a-IN"/>
          </a:p>
        </p:txBody>
      </p:sp>
      <p:grpSp>
        <p:nvGrpSpPr>
          <p:cNvPr id="30" name="Group 29">
            <a:extLst>
              <a:ext uri="{FF2B5EF4-FFF2-40B4-BE49-F238E27FC236}">
                <a16:creationId xmlns:a16="http://schemas.microsoft.com/office/drawing/2014/main" id="{98828E5E-F8EF-D299-3BF5-ECEDAC306693}"/>
              </a:ext>
            </a:extLst>
          </p:cNvPr>
          <p:cNvGrpSpPr/>
          <p:nvPr/>
        </p:nvGrpSpPr>
        <p:grpSpPr>
          <a:xfrm>
            <a:off x="1560111" y="1200927"/>
            <a:ext cx="9224178" cy="2212448"/>
            <a:chOff x="4379945" y="1861007"/>
            <a:chExt cx="5176713" cy="933425"/>
          </a:xfrm>
        </p:grpSpPr>
        <p:pic>
          <p:nvPicPr>
            <p:cNvPr id="31" name="Picture 30">
              <a:extLst>
                <a:ext uri="{FF2B5EF4-FFF2-40B4-BE49-F238E27FC236}">
                  <a16:creationId xmlns:a16="http://schemas.microsoft.com/office/drawing/2014/main" id="{D8E896CE-A731-264A-7EFE-28C0AF9368DD}"/>
                </a:ext>
              </a:extLst>
            </p:cNvPr>
            <p:cNvPicPr>
              <a:picLocks noChangeAspect="1"/>
            </p:cNvPicPr>
            <p:nvPr/>
          </p:nvPicPr>
          <p:blipFill>
            <a:blip r:embed="rId3"/>
            <a:srcRect l="24877" t="16141" r="3156" b="49849"/>
            <a:stretch>
              <a:fillRect/>
            </a:stretch>
          </p:blipFill>
          <p:spPr>
            <a:xfrm>
              <a:off x="4379945" y="1861007"/>
              <a:ext cx="4367304" cy="853567"/>
            </a:xfrm>
            <a:prstGeom prst="rect">
              <a:avLst/>
            </a:prstGeom>
          </p:spPr>
        </p:pic>
        <p:sp>
          <p:nvSpPr>
            <p:cNvPr id="32" name="文本框 8">
              <a:extLst>
                <a:ext uri="{FF2B5EF4-FFF2-40B4-BE49-F238E27FC236}">
                  <a16:creationId xmlns:a16="http://schemas.microsoft.com/office/drawing/2014/main" id="{5CD5A49C-D1BE-1B1E-18BE-D7A6B2A44044}"/>
                </a:ext>
              </a:extLst>
            </p:cNvPr>
            <p:cNvSpPr txBox="1"/>
            <p:nvPr/>
          </p:nvSpPr>
          <p:spPr>
            <a:xfrm>
              <a:off x="6096000" y="2486655"/>
              <a:ext cx="346065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Percentage </a:t>
              </a:r>
              <a:r>
                <a:rPr lang="en-US" altLang="zh-CN" sz="1400" b="1" dirty="0">
                  <a:latin typeface="Times New Roman" panose="02020603050405020304" pitchFamily="18" charset="0"/>
                  <a:cs typeface="Times New Roman" panose="02020603050405020304" pitchFamily="18" charset="0"/>
                </a:rPr>
                <a:t>of KA crashes</a:t>
              </a:r>
              <a:endParaRPr lang="en-US" sz="1400" b="1" dirty="0"/>
            </a:p>
          </p:txBody>
        </p:sp>
      </p:grpSp>
      <p:sp>
        <p:nvSpPr>
          <p:cNvPr id="2" name="Rectangle 1">
            <a:extLst>
              <a:ext uri="{FF2B5EF4-FFF2-40B4-BE49-F238E27FC236}">
                <a16:creationId xmlns:a16="http://schemas.microsoft.com/office/drawing/2014/main" id="{9B72BC63-CDF7-610A-EF51-1D23CE9A6A8A}"/>
              </a:ext>
            </a:extLst>
          </p:cNvPr>
          <p:cNvSpPr/>
          <p:nvPr/>
        </p:nvSpPr>
        <p:spPr>
          <a:xfrm>
            <a:off x="0" y="0"/>
            <a:ext cx="12192000" cy="923330"/>
          </a:xfrm>
          <a:prstGeom prst="rect">
            <a:avLst/>
          </a:prstGeom>
          <a:solidFill>
            <a:srgbClr val="009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pic>
        <p:nvPicPr>
          <p:cNvPr id="19" name="Picture 18">
            <a:extLst>
              <a:ext uri="{FF2B5EF4-FFF2-40B4-BE49-F238E27FC236}">
                <a16:creationId xmlns:a16="http://schemas.microsoft.com/office/drawing/2014/main" id="{72FD2834-E389-7385-DE45-264BBDDE7946}"/>
              </a:ext>
            </a:extLst>
          </p:cNvPr>
          <p:cNvPicPr>
            <a:picLocks noChangeAspect="1"/>
          </p:cNvPicPr>
          <p:nvPr/>
        </p:nvPicPr>
        <p:blipFill>
          <a:blip r:embed="rId4">
            <a:alphaModFix/>
            <a:extLst>
              <a:ext uri="{28A0092B-C50C-407E-A947-70E740481C1C}">
                <a14:useLocalDpi xmlns:a14="http://schemas.microsoft.com/office/drawing/2010/main" val="0"/>
              </a:ext>
            </a:extLst>
          </a:blip>
          <a:srcRect t="47354" b="17870"/>
          <a:stretch>
            <a:fillRect/>
          </a:stretch>
        </p:blipFill>
        <p:spPr>
          <a:xfrm>
            <a:off x="0" y="0"/>
            <a:ext cx="12191999" cy="923330"/>
          </a:xfrm>
          <a:prstGeom prst="rect">
            <a:avLst/>
          </a:prstGeom>
        </p:spPr>
      </p:pic>
      <p:sp>
        <p:nvSpPr>
          <p:cNvPr id="5" name="Rectangle 4">
            <a:extLst>
              <a:ext uri="{FF2B5EF4-FFF2-40B4-BE49-F238E27FC236}">
                <a16:creationId xmlns:a16="http://schemas.microsoft.com/office/drawing/2014/main" id="{53DAD85E-A81C-9725-2AD1-4BA5890E257C}"/>
              </a:ext>
            </a:extLst>
          </p:cNvPr>
          <p:cNvSpPr/>
          <p:nvPr/>
        </p:nvSpPr>
        <p:spPr>
          <a:xfrm>
            <a:off x="0" y="6396334"/>
            <a:ext cx="12192000" cy="46166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cxnSp>
        <p:nvCxnSpPr>
          <p:cNvPr id="8" name="Straight Connector 7">
            <a:extLst>
              <a:ext uri="{FF2B5EF4-FFF2-40B4-BE49-F238E27FC236}">
                <a16:creationId xmlns:a16="http://schemas.microsoft.com/office/drawing/2014/main" id="{33149166-1FC9-9749-8C71-CE5EDCF625DC}"/>
              </a:ext>
            </a:extLst>
          </p:cNvPr>
          <p:cNvCxnSpPr>
            <a:cxnSpLocks/>
          </p:cNvCxnSpPr>
          <p:nvPr/>
        </p:nvCxnSpPr>
        <p:spPr>
          <a:xfrm>
            <a:off x="190500" y="6736082"/>
            <a:ext cx="11838940" cy="0"/>
          </a:xfrm>
          <a:prstGeom prst="line">
            <a:avLst/>
          </a:prstGeom>
          <a:ln w="28575">
            <a:solidFill>
              <a:srgbClr val="FFC8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DCBF31-E84C-BDDC-8F98-078A7A7B50E9}"/>
              </a:ext>
            </a:extLst>
          </p:cNvPr>
          <p:cNvSpPr txBox="1">
            <a:spLocks/>
          </p:cNvSpPr>
          <p:nvPr/>
        </p:nvSpPr>
        <p:spPr>
          <a:xfrm>
            <a:off x="104775" y="214572"/>
            <a:ext cx="9070918" cy="584775"/>
          </a:xfrm>
          <a:prstGeom prst="rect">
            <a:avLst/>
          </a:prstGeom>
          <a:noFill/>
        </p:spPr>
        <p:txBody>
          <a:bodyPr wrap="square" rtlCol="0">
            <a:spAutoFit/>
          </a:bodyPr>
          <a:lstStyle/>
          <a:p>
            <a:r>
              <a:rPr lang="en-US" sz="3200" b="1" cap="all" dirty="0">
                <a:solidFill>
                  <a:schemeClr val="bg1"/>
                </a:solidFill>
                <a:latin typeface="Avenir Next LT Pro" panose="020B0504020202020204" pitchFamily="34" charset="0"/>
                <a:cs typeface="Times New Roman" panose="02020603050405020304" pitchFamily="18" charset="0"/>
              </a:rPr>
              <a:t>Ten</a:t>
            </a:r>
            <a:r>
              <a:rPr lang="en-US" altLang="zh-CN" sz="3200" b="1" cap="all" dirty="0">
                <a:solidFill>
                  <a:schemeClr val="bg1"/>
                </a:solidFill>
                <a:latin typeface="Avenir Next LT Pro" panose="020B0504020202020204" pitchFamily="34" charset="0"/>
                <a:cs typeface="Times New Roman" panose="02020603050405020304" pitchFamily="18" charset="0"/>
              </a:rPr>
              <a:t>-years trend for KA crashes</a:t>
            </a:r>
            <a:endParaRPr lang="ta-IN" sz="3000" b="1">
              <a:solidFill>
                <a:schemeClr val="bg1"/>
              </a:solidFill>
              <a:latin typeface="Montserrat SemiBold" panose="00000700000000000000" pitchFamily="2" charset="0"/>
            </a:endParaRPr>
          </a:p>
        </p:txBody>
      </p:sp>
      <p:cxnSp>
        <p:nvCxnSpPr>
          <p:cNvPr id="6" name="Straight Connector 5">
            <a:extLst>
              <a:ext uri="{FF2B5EF4-FFF2-40B4-BE49-F238E27FC236}">
                <a16:creationId xmlns:a16="http://schemas.microsoft.com/office/drawing/2014/main" id="{172C81E4-0F5D-6B28-3C94-81861C519D5B}"/>
              </a:ext>
            </a:extLst>
          </p:cNvPr>
          <p:cNvCxnSpPr>
            <a:cxnSpLocks/>
          </p:cNvCxnSpPr>
          <p:nvPr/>
        </p:nvCxnSpPr>
        <p:spPr>
          <a:xfrm>
            <a:off x="0" y="948748"/>
            <a:ext cx="12192000" cy="0"/>
          </a:xfrm>
          <a:prstGeom prst="line">
            <a:avLst/>
          </a:prstGeom>
          <a:ln w="101600">
            <a:gradFill>
              <a:gsLst>
                <a:gs pos="0">
                  <a:schemeClr val="accent1">
                    <a:lumMod val="5000"/>
                    <a:lumOff val="95000"/>
                  </a:schemeClr>
                </a:gs>
                <a:gs pos="0">
                  <a:srgbClr val="0098DE"/>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DA9AEC3-DDE6-49D7-9837-B9231E19D7AC}"/>
              </a:ext>
            </a:extLst>
          </p:cNvPr>
          <p:cNvGrpSpPr/>
          <p:nvPr/>
        </p:nvGrpSpPr>
        <p:grpSpPr>
          <a:xfrm>
            <a:off x="9251950" y="118029"/>
            <a:ext cx="2835276" cy="708965"/>
            <a:chOff x="8140700" y="117920"/>
            <a:chExt cx="3233423" cy="808523"/>
          </a:xfrm>
        </p:grpSpPr>
        <p:pic>
          <p:nvPicPr>
            <p:cNvPr id="11" name="Picture 10" descr="A black square with a yellow logo&#10;&#10;AI-generated content may be incorrect.">
              <a:extLst>
                <a:ext uri="{FF2B5EF4-FFF2-40B4-BE49-F238E27FC236}">
                  <a16:creationId xmlns:a16="http://schemas.microsoft.com/office/drawing/2014/main" id="{9263048F-7199-9394-625B-A69E7854F307}"/>
                </a:ext>
              </a:extLst>
            </p:cNvPr>
            <p:cNvPicPr>
              <a:picLocks noChangeAspect="1"/>
            </p:cNvPicPr>
            <p:nvPr/>
          </p:nvPicPr>
          <p:blipFill>
            <a:blip r:embed="rId5">
              <a:extLst>
                <a:ext uri="{28A0092B-C50C-407E-A947-70E740481C1C}">
                  <a14:useLocalDpi xmlns:a14="http://schemas.microsoft.com/office/drawing/2010/main" val="0"/>
                </a:ext>
              </a:extLst>
            </a:blip>
            <a:srcRect l="24666" r="24167" b="29010"/>
            <a:stretch>
              <a:fillRect/>
            </a:stretch>
          </p:blipFill>
          <p:spPr>
            <a:xfrm>
              <a:off x="8140700" y="121916"/>
              <a:ext cx="593726" cy="804527"/>
            </a:xfrm>
            <a:prstGeom prst="rect">
              <a:avLst/>
            </a:prstGeom>
          </p:spPr>
        </p:pic>
        <p:pic>
          <p:nvPicPr>
            <p:cNvPr id="14" name="Picture 13" descr="A black and white logo with yellow sun and blue waves&#10;&#10;AI-generated content may be incorrect.">
              <a:extLst>
                <a:ext uri="{FF2B5EF4-FFF2-40B4-BE49-F238E27FC236}">
                  <a16:creationId xmlns:a16="http://schemas.microsoft.com/office/drawing/2014/main" id="{1204D67C-8F0F-5F2E-AFD2-635A3FA163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9680" y="118802"/>
              <a:ext cx="1204443" cy="803904"/>
            </a:xfrm>
            <a:prstGeom prst="rect">
              <a:avLst/>
            </a:prstGeom>
          </p:spPr>
        </p:pic>
        <p:pic>
          <p:nvPicPr>
            <p:cNvPr id="18" name="Picture 17">
              <a:extLst>
                <a:ext uri="{FF2B5EF4-FFF2-40B4-BE49-F238E27FC236}">
                  <a16:creationId xmlns:a16="http://schemas.microsoft.com/office/drawing/2014/main" id="{ED0A14F3-AA86-6CC7-D864-BCA46BB9DD3E}"/>
                </a:ext>
              </a:extLst>
            </p:cNvPr>
            <p:cNvPicPr>
              <a:picLocks noChangeAspect="1"/>
            </p:cNvPicPr>
            <p:nvPr/>
          </p:nvPicPr>
          <p:blipFill>
            <a:blip r:embed="rId7">
              <a:extLst>
                <a:ext uri="{28A0092B-C50C-407E-A947-70E740481C1C}">
                  <a14:useLocalDpi xmlns:a14="http://schemas.microsoft.com/office/drawing/2010/main" val="0"/>
                </a:ext>
              </a:extLst>
            </a:blip>
            <a:srcRect r="69186"/>
            <a:stretch>
              <a:fillRect/>
            </a:stretch>
          </p:blipFill>
          <p:spPr>
            <a:xfrm>
              <a:off x="8821393" y="117920"/>
              <a:ext cx="1262554" cy="805591"/>
            </a:xfrm>
            <a:prstGeom prst="rect">
              <a:avLst/>
            </a:prstGeom>
          </p:spPr>
        </p:pic>
      </p:grpSp>
      <p:sp>
        <p:nvSpPr>
          <p:cNvPr id="23" name="TextBox 22">
            <a:extLst>
              <a:ext uri="{FF2B5EF4-FFF2-40B4-BE49-F238E27FC236}">
                <a16:creationId xmlns:a16="http://schemas.microsoft.com/office/drawing/2014/main" id="{0B4B6C53-B11C-5AC7-F6A1-B19D518DDEFF}"/>
              </a:ext>
            </a:extLst>
          </p:cNvPr>
          <p:cNvSpPr txBox="1"/>
          <p:nvPr/>
        </p:nvSpPr>
        <p:spPr>
          <a:xfrm>
            <a:off x="261619" y="3005705"/>
            <a:ext cx="11696701" cy="707886"/>
          </a:xfrm>
          <a:prstGeom prst="rect">
            <a:avLst/>
          </a:prstGeom>
          <a:noFill/>
        </p:spPr>
        <p:txBody>
          <a:bodyPr wrap="square" rtlCol="0">
            <a:spAutoFit/>
          </a:bodyPr>
          <a:lstStyle/>
          <a:p>
            <a:r>
              <a:rPr lang="en-US" sz="2000" b="1" dirty="0">
                <a:latin typeface="Montserrat SemiBold" panose="00000700000000000000" pitchFamily="2" charset="0"/>
              </a:rPr>
              <a:t>KA CRASHES / ALL CRASHES</a:t>
            </a:r>
          </a:p>
          <a:p>
            <a:endParaRPr lang="ta-IN" sz="2000" b="1">
              <a:latin typeface="Montserrat SemiBold" panose="00000700000000000000" pitchFamily="2" charset="0"/>
            </a:endParaRPr>
          </a:p>
        </p:txBody>
      </p:sp>
      <p:pic>
        <p:nvPicPr>
          <p:cNvPr id="28" name="Picture 27">
            <a:extLst>
              <a:ext uri="{FF2B5EF4-FFF2-40B4-BE49-F238E27FC236}">
                <a16:creationId xmlns:a16="http://schemas.microsoft.com/office/drawing/2014/main" id="{CBD636A3-84EE-990E-A600-CB576F3EC52C}"/>
              </a:ext>
            </a:extLst>
          </p:cNvPr>
          <p:cNvPicPr>
            <a:picLocks noChangeAspect="1"/>
          </p:cNvPicPr>
          <p:nvPr/>
        </p:nvPicPr>
        <p:blipFill>
          <a:blip r:embed="rId3"/>
          <a:srcRect l="15761" t="50491" r="1600" b="2491"/>
          <a:stretch>
            <a:fillRect/>
          </a:stretch>
        </p:blipFill>
        <p:spPr>
          <a:xfrm>
            <a:off x="863559" y="3541868"/>
            <a:ext cx="8648700" cy="2707109"/>
          </a:xfrm>
          <a:prstGeom prst="rect">
            <a:avLst/>
          </a:prstGeom>
        </p:spPr>
      </p:pic>
      <p:sp>
        <p:nvSpPr>
          <p:cNvPr id="29" name="TextBox 28">
            <a:extLst>
              <a:ext uri="{FF2B5EF4-FFF2-40B4-BE49-F238E27FC236}">
                <a16:creationId xmlns:a16="http://schemas.microsoft.com/office/drawing/2014/main" id="{56CD064E-246D-7F50-EB5B-8690700D7D59}"/>
              </a:ext>
            </a:extLst>
          </p:cNvPr>
          <p:cNvSpPr txBox="1"/>
          <p:nvPr/>
        </p:nvSpPr>
        <p:spPr>
          <a:xfrm>
            <a:off x="190499" y="1056772"/>
            <a:ext cx="6302580" cy="707886"/>
          </a:xfrm>
          <a:prstGeom prst="rect">
            <a:avLst/>
          </a:prstGeom>
          <a:noFill/>
        </p:spPr>
        <p:txBody>
          <a:bodyPr wrap="square" rtlCol="0">
            <a:spAutoFit/>
          </a:bodyPr>
          <a:lstStyle/>
          <a:p>
            <a:r>
              <a:rPr lang="en-US" sz="1900" b="1" dirty="0">
                <a:latin typeface="Montserrat SemiBold" panose="00000700000000000000" pitchFamily="2" charset="0"/>
              </a:rPr>
              <a:t>TOTAL NUMBER OF KA CRASHES</a:t>
            </a:r>
          </a:p>
          <a:p>
            <a:endParaRPr lang="ta-IN" sz="2000" b="1" dirty="0">
              <a:latin typeface="Montserrat SemiBold" panose="00000700000000000000" pitchFamily="2" charset="0"/>
            </a:endParaRPr>
          </a:p>
        </p:txBody>
      </p:sp>
      <p:sp>
        <p:nvSpPr>
          <p:cNvPr id="33" name="Rectangle 32">
            <a:extLst>
              <a:ext uri="{FF2B5EF4-FFF2-40B4-BE49-F238E27FC236}">
                <a16:creationId xmlns:a16="http://schemas.microsoft.com/office/drawing/2014/main" id="{FD1317C1-B76F-4AC5-1B86-6405658F3B93}"/>
              </a:ext>
            </a:extLst>
          </p:cNvPr>
          <p:cNvSpPr/>
          <p:nvPr/>
        </p:nvSpPr>
        <p:spPr>
          <a:xfrm>
            <a:off x="4524375" y="1125735"/>
            <a:ext cx="3295650" cy="2746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a-IN"/>
          </a:p>
        </p:txBody>
      </p:sp>
      <p:sp>
        <p:nvSpPr>
          <p:cNvPr id="3" name="TextBox 2">
            <a:extLst>
              <a:ext uri="{FF2B5EF4-FFF2-40B4-BE49-F238E27FC236}">
                <a16:creationId xmlns:a16="http://schemas.microsoft.com/office/drawing/2014/main" id="{B4F62085-E6D7-490C-8947-21EEDEBDF91F}"/>
              </a:ext>
            </a:extLst>
          </p:cNvPr>
          <p:cNvSpPr txBox="1"/>
          <p:nvPr/>
        </p:nvSpPr>
        <p:spPr>
          <a:xfrm>
            <a:off x="104775" y="6457889"/>
            <a:ext cx="5235711" cy="276999"/>
          </a:xfrm>
          <a:prstGeom prst="rect">
            <a:avLst/>
          </a:prstGeom>
          <a:noFill/>
        </p:spPr>
        <p:txBody>
          <a:bodyPr wrap="square" rtlCol="0">
            <a:spAutoFit/>
          </a:bodyPr>
          <a:lstStyle/>
          <a:p>
            <a:r>
              <a:rPr lang="en-US" sz="1200" dirty="0">
                <a:latin typeface="Avenir Next LT Pro" panose="020B0504020202020204" pitchFamily="34" charset="0"/>
              </a:rPr>
              <a:t>Lake~Sumter MPO Vision Zero Safety Action Plan</a:t>
            </a:r>
            <a:endParaRPr lang="ta-IN" sz="1200" dirty="0">
              <a:latin typeface="Avenir Next LT Pro" panose="020B0504020202020204" pitchFamily="34" charset="0"/>
            </a:endParaRPr>
          </a:p>
        </p:txBody>
      </p:sp>
      <p:sp>
        <p:nvSpPr>
          <p:cNvPr id="4" name="TextBox 3">
            <a:extLst>
              <a:ext uri="{FF2B5EF4-FFF2-40B4-BE49-F238E27FC236}">
                <a16:creationId xmlns:a16="http://schemas.microsoft.com/office/drawing/2014/main" id="{24FACD60-33F2-2622-1A90-8124F68A263A}"/>
              </a:ext>
            </a:extLst>
          </p:cNvPr>
          <p:cNvSpPr txBox="1"/>
          <p:nvPr/>
        </p:nvSpPr>
        <p:spPr>
          <a:xfrm>
            <a:off x="9691981" y="3521664"/>
            <a:ext cx="2238400" cy="2585323"/>
          </a:xfrm>
          <a:prstGeom prst="rect">
            <a:avLst/>
          </a:prstGeom>
          <a:noFill/>
        </p:spPr>
        <p:txBody>
          <a:bodyPr wrap="square" rtlCol="0">
            <a:spAutoFit/>
          </a:bodyPr>
          <a:lstStyle/>
          <a:p>
            <a:r>
              <a:rPr lang="en-US" dirty="0">
                <a:solidFill>
                  <a:srgbClr val="0098DE"/>
                </a:solidFill>
                <a:latin typeface="Montserrat SemiBold" panose="00000700000000000000" pitchFamily="2" charset="0"/>
                <a:ea typeface="Tahoma" panose="020B0604030504040204" pitchFamily="34" charset="0"/>
                <a:cs typeface="Tahoma" panose="020B0604030504040204" pitchFamily="34" charset="0"/>
              </a:rPr>
              <a:t>Note: </a:t>
            </a: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State of Florida 10-year KA crash rate is 2.4%</a:t>
            </a:r>
          </a:p>
          <a:p>
            <a:endParaRPr lang="en-US" dirty="0">
              <a:latin typeface="Montserrat regular" panose="00000500000000000000" pitchFamily="2"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latin typeface="Montserrat regular" panose="00000500000000000000" pitchFamily="2" charset="0"/>
                <a:ea typeface="Tahoma" panose="020B0604030504040204" pitchFamily="34" charset="0"/>
                <a:cs typeface="Tahoma" panose="020B0604030504040204" pitchFamily="34" charset="0"/>
              </a:rPr>
              <a:t>Orange County 5-year KA crash rate is 3.1%</a:t>
            </a:r>
            <a:endParaRPr lang="ta-IN" dirty="0">
              <a:latin typeface="Montserrat regular" panose="00000500000000000000" pitchFamily="2" charset="0"/>
              <a:ea typeface="Tahoma" panose="020B0604030504040204" pitchFamily="34" charset="0"/>
            </a:endParaRPr>
          </a:p>
        </p:txBody>
      </p:sp>
    </p:spTree>
    <p:extLst>
      <p:ext uri="{BB962C8B-B14F-4D97-AF65-F5344CB8AC3E}">
        <p14:creationId xmlns:p14="http://schemas.microsoft.com/office/powerpoint/2010/main" val="413501576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ABD5E46-5998-4C44-A398-92C65800BEDE}">
  <we:reference id="1f4df590-35fc-4b16-a239-39709f9d8a74" version="1.0.0.1" store="EXCatalog" storeType="EXCatalog"/>
  <we:alternateReferences>
    <we:reference id="WA104381063" version="1.0.0.1" store="en-IE" storeType="OMEX"/>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59096ad9-8b60-446a-90b7-017dbb9421a3}" enabled="1" method="Standard" siteId="{3d234255-e20f-4205-88a5-9658a402999b}" removed="0"/>
</clbl:labelList>
</file>

<file path=docProps/app.xml><?xml version="1.0" encoding="utf-8"?>
<Properties xmlns="http://schemas.openxmlformats.org/officeDocument/2006/extended-properties" xmlns:vt="http://schemas.openxmlformats.org/officeDocument/2006/docPropsVTypes">
  <Template/>
  <TotalTime>0</TotalTime>
  <Words>3284</Words>
  <Application>Microsoft Office PowerPoint</Application>
  <PresentationFormat>Widescreen</PresentationFormat>
  <Paragraphs>1129</Paragraphs>
  <Slides>36</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 Montserrat semibold</vt:lpstr>
      <vt:lpstr>Arial</vt:lpstr>
      <vt:lpstr>Avenir Next LT Pro</vt:lpstr>
      <vt:lpstr>Calibri</vt:lpstr>
      <vt:lpstr>Calibri Light</vt:lpstr>
      <vt:lpstr>Cambria Math</vt:lpstr>
      <vt:lpstr>Courier New</vt:lpstr>
      <vt:lpstr>Montserrat</vt:lpstr>
      <vt:lpstr>Montserrat regular</vt:lpstr>
      <vt:lpstr>Montserrat SemiBold</vt:lpstr>
      <vt:lpstr>Museo Slab 1000</vt:lpstr>
      <vt:lpstr>Times New Roman</vt:lpstr>
      <vt:lpstr>Wingdings</vt:lpstr>
      <vt:lpstr>Office 2013 - 2022 Theme</vt:lpstr>
      <vt:lpstr>Lake-Sumter MPO  Vision Zero  Action Plan </vt:lpstr>
      <vt:lpstr>PowerPoint Presentation</vt:lpstr>
      <vt:lpstr>PowerPoint Presentation</vt:lpstr>
      <vt:lpstr>PowerPoint Presentation</vt:lpstr>
      <vt:lpstr>PowerPoint Presentation</vt:lpstr>
      <vt:lpstr>Goal:  Zero Fatal AND Serious Injury Crashes  by 2050 in lake-sumter MPO region  </vt:lpstr>
      <vt:lpstr>Crash Analysis 10 years (2015-2024)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Crash COMPARISON  2015-2019 vs 2020-2024 </vt:lpstr>
      <vt:lpstr>PowerPoint Presentation</vt:lpstr>
      <vt:lpstr>PowerPoint Presentation</vt:lpstr>
      <vt:lpstr>PowerPoint Presentation</vt:lpstr>
      <vt:lpstr>In Depth Crash Analysis  5 years (2020-2024) </vt:lpstr>
      <vt:lpstr>PowerPoint Presentation</vt:lpstr>
      <vt:lpstr>PowerPoint Presentation</vt:lpstr>
      <vt:lpstr>IDENTIFYING THE  HIGH-INJURY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Secondary Crashes Risk Prediction</dc:title>
  <dc:creator>Lei Han</dc:creator>
  <cp:lastModifiedBy>Furci, Reece</cp:lastModifiedBy>
  <cp:revision>16</cp:revision>
  <dcterms:created xsi:type="dcterms:W3CDTF">2024-01-13T23:21:14Z</dcterms:created>
  <dcterms:modified xsi:type="dcterms:W3CDTF">2025-11-21T19:58:20Z</dcterms:modified>
</cp:coreProperties>
</file>