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86" autoAdjust="0"/>
  </p:normalViewPr>
  <p:slideViewPr>
    <p:cSldViewPr>
      <p:cViewPr varScale="1">
        <p:scale>
          <a:sx n="90" d="100"/>
          <a:sy n="90" d="100"/>
        </p:scale>
        <p:origin x="1168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717" cy="463151"/>
          </a:xfrm>
          <a:prstGeom prst="rect">
            <a:avLst/>
          </a:prstGeom>
        </p:spPr>
        <p:txBody>
          <a:bodyPr vert="horz" lIns="27743" tIns="13871" rIns="27743" bIns="13871" rtlCol="0"/>
          <a:lstStyle>
            <a:lvl1pPr algn="l">
              <a:defRPr sz="4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102" y="0"/>
            <a:ext cx="3037717" cy="463151"/>
          </a:xfrm>
          <a:prstGeom prst="rect">
            <a:avLst/>
          </a:prstGeom>
        </p:spPr>
        <p:txBody>
          <a:bodyPr vert="horz" lIns="27743" tIns="13871" rIns="27743" bIns="13871" rtlCol="0"/>
          <a:lstStyle>
            <a:lvl1pPr algn="r">
              <a:defRPr sz="400"/>
            </a:lvl1pPr>
          </a:lstStyle>
          <a:p>
            <a:fld id="{13F56FEC-E75D-41A5-8853-B214212CDD3E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27163" y="1154113"/>
            <a:ext cx="4156075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27743" tIns="13871" rIns="27743" bIns="1387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94" y="4444699"/>
            <a:ext cx="5608215" cy="3636696"/>
          </a:xfrm>
          <a:prstGeom prst="rect">
            <a:avLst/>
          </a:prstGeom>
        </p:spPr>
        <p:txBody>
          <a:bodyPr vert="horz" lIns="27743" tIns="13871" rIns="27743" bIns="1387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924"/>
            <a:ext cx="3037717" cy="463151"/>
          </a:xfrm>
          <a:prstGeom prst="rect">
            <a:avLst/>
          </a:prstGeom>
        </p:spPr>
        <p:txBody>
          <a:bodyPr vert="horz" lIns="27743" tIns="13871" rIns="27743" bIns="13871" rtlCol="0" anchor="b"/>
          <a:lstStyle>
            <a:lvl1pPr algn="l">
              <a:defRPr sz="4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102" y="8772924"/>
            <a:ext cx="3037717" cy="463151"/>
          </a:xfrm>
          <a:prstGeom prst="rect">
            <a:avLst/>
          </a:prstGeom>
        </p:spPr>
        <p:txBody>
          <a:bodyPr vert="horz" lIns="27743" tIns="13871" rIns="27743" bIns="13871" rtlCol="0" anchor="b"/>
          <a:lstStyle>
            <a:lvl1pPr algn="r">
              <a:defRPr sz="400"/>
            </a:lvl1pPr>
          </a:lstStyle>
          <a:p>
            <a:fld id="{0E54B424-4891-4D06-AE1D-CD7586278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4B424-4891-4D06-AE1D-CD75862783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57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26D0EB-D0E5-4E5B-810F-5F6C46FE0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89F429-4717-434F-9BAD-F0297A1F6A7E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26D0EB-D0E5-4E5B-810F-5F6C46FE0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61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89F429-4717-434F-9BAD-F0297A1F6A7E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26D0EB-D0E5-4E5B-810F-5F6C46FE0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29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89F429-4717-434F-9BAD-F0297A1F6A7E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26D0EB-D0E5-4E5B-810F-5F6C46FE0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09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89F429-4717-434F-9BAD-F0297A1F6A7E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26D0EB-D0E5-4E5B-810F-5F6C46FE0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48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89F429-4717-434F-9BAD-F0297A1F6A7E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26D0EB-D0E5-4E5B-810F-5F6C46FE0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46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89F429-4717-434F-9BAD-F0297A1F6A7E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26D0EB-D0E5-4E5B-810F-5F6C46FE0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00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89F429-4717-434F-9BAD-F0297A1F6A7E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26D0EB-D0E5-4E5B-810F-5F6C46FE0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6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89F429-4717-434F-9BAD-F0297A1F6A7E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26D0EB-D0E5-4E5B-810F-5F6C46FE0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33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89F429-4717-434F-9BAD-F0297A1F6A7E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26D0EB-D0E5-4E5B-810F-5F6C46FE0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6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89F429-4717-434F-9BAD-F0297A1F6A7E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26D0EB-D0E5-4E5B-810F-5F6C46FE0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697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" y="0"/>
            <a:ext cx="9123725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675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Pristina" pitchFamily="66" charset="0"/>
              </a:rPr>
              <a:t>Wekiva</a:t>
            </a:r>
            <a:r>
              <a:rPr lang="en-US" dirty="0">
                <a:latin typeface="Pristina" pitchFamily="66" charset="0"/>
              </a:rPr>
              <a:t> &amp; Neighborhood Lakes Trail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Pristina" pitchFamily="66" charset="0"/>
              </a:rPr>
              <a:t>Conceptual Trailhead and Amenities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4488" y="6019800"/>
            <a:ext cx="525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Pristina" pitchFamily="66" charset="0"/>
              </a:rPr>
              <a:t>Wekiva</a:t>
            </a:r>
            <a:r>
              <a:rPr lang="en-US" sz="2800" dirty="0">
                <a:solidFill>
                  <a:schemeClr val="bg1"/>
                </a:solidFill>
                <a:latin typeface="Pristina" pitchFamily="66" charset="0"/>
              </a:rPr>
              <a:t> &amp;</a:t>
            </a:r>
          </a:p>
          <a:p>
            <a:r>
              <a:rPr lang="en-US" sz="2800" dirty="0">
                <a:solidFill>
                  <a:schemeClr val="bg1"/>
                </a:solidFill>
                <a:latin typeface="Pristina" pitchFamily="66" charset="0"/>
              </a:rPr>
              <a:t> Neighborhood Lakes Trail</a:t>
            </a:r>
          </a:p>
          <a:p>
            <a:endParaRPr lang="en-US" sz="2800" dirty="0">
              <a:solidFill>
                <a:schemeClr val="bg1"/>
              </a:solidFill>
              <a:latin typeface="Pristin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63469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DRAFT</a:t>
            </a:r>
            <a:endParaRPr lang="en-US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486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" y="228600"/>
            <a:ext cx="4922520" cy="868362"/>
          </a:xfrm>
        </p:spPr>
        <p:txBody>
          <a:bodyPr>
            <a:normAutofit fontScale="90000"/>
          </a:bodyPr>
          <a:lstStyle/>
          <a:p>
            <a:r>
              <a:rPr lang="en-US" dirty="0"/>
              <a:t>Observation Kiosk / Blind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76200" y="60960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Pristina" pitchFamily="66" charset="0"/>
              </a:rPr>
              <a:t>Neighborhood Lakes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799" y="1371600"/>
            <a:ext cx="4976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Area to view birds / wildlife	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Information Kiosks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Rest area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6303"/>
            <a:ext cx="3700111" cy="589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409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78458" y="6372999"/>
            <a:ext cx="3763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>
                <a:solidFill>
                  <a:schemeClr val="bg1"/>
                </a:solidFill>
              </a:rPr>
              <a:t>CONCEPTUAL BIRD AND WILDLIFE OBSERVATION BLIND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76200" y="60960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Pristina" pitchFamily="66" charset="0"/>
              </a:rPr>
              <a:t>Neighborhood Lakes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4452938"/>
            <a:ext cx="8915400" cy="1997005"/>
          </a:xfrm>
        </p:spPr>
        <p:txBody>
          <a:bodyPr numCol="2">
            <a:normAutofit fontScale="25000" lnSpcReduction="20000"/>
          </a:bodyPr>
          <a:lstStyle/>
          <a:p>
            <a:pPr marL="0" indent="0">
              <a:buNone/>
            </a:pPr>
            <a:r>
              <a:rPr lang="en-US" sz="7200" dirty="0">
                <a:latin typeface="Arial" pitchFamily="34" charset="0"/>
                <a:cs typeface="Arial" pitchFamily="34" charset="0"/>
              </a:rPr>
              <a:t>The Neighborhood Lakes Trail is consistent with the Lake County Parks &amp; Trails Master Plan and Parks &amp; Recreation Master Plan. </a:t>
            </a:r>
          </a:p>
          <a:p>
            <a:pPr marL="0" indent="0">
              <a:buNone/>
            </a:pPr>
            <a:endParaRPr lang="en-US" sz="72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72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7200" dirty="0">
              <a:latin typeface="Arial" pitchFamily="34" charset="0"/>
              <a:cs typeface="Arial" pitchFamily="34" charset="0"/>
            </a:endParaRPr>
          </a:p>
          <a:p>
            <a:r>
              <a:rPr lang="en-US" sz="6400" dirty="0"/>
              <a:t>Bird and wildlife observation blind similar to </a:t>
            </a:r>
            <a:r>
              <a:rPr lang="en-US" sz="6400" dirty="0" err="1"/>
              <a:t>P.E.A.R</a:t>
            </a:r>
            <a:r>
              <a:rPr lang="en-US" sz="6400" dirty="0"/>
              <a:t>. Park’s</a:t>
            </a:r>
          </a:p>
          <a:p>
            <a:r>
              <a:rPr lang="en-US" sz="6400" dirty="0"/>
              <a:t>Education panels similar to those at Ferndale Preserve</a:t>
            </a:r>
          </a:p>
          <a:p>
            <a:r>
              <a:rPr lang="en-US" sz="6400" dirty="0"/>
              <a:t>Kiosks identical to those along the South Lake Trail</a:t>
            </a:r>
          </a:p>
          <a:p>
            <a:r>
              <a:rPr lang="en-US" sz="6400" dirty="0"/>
              <a:t>Shelter and bicycle amenities consistent with others along the </a:t>
            </a:r>
            <a:r>
              <a:rPr lang="en-US" sz="6400" dirty="0" err="1"/>
              <a:t>Wekiva</a:t>
            </a:r>
            <a:r>
              <a:rPr lang="en-US" sz="6400" dirty="0"/>
              <a:t> Trail in Lake County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8234876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650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76200" y="60960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Pristina" pitchFamily="66" charset="0"/>
              </a:rPr>
              <a:t>Neighborhood Lakes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8458" y="6372999"/>
            <a:ext cx="3763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>
                <a:solidFill>
                  <a:schemeClr val="bg1"/>
                </a:solidFill>
              </a:rPr>
              <a:t>CONCEPTUAL BIRD AND WILDLIFE OBSERVATION BLIND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8001000" cy="5474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886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" y="228600"/>
            <a:ext cx="4922520" cy="868362"/>
          </a:xfrm>
        </p:spPr>
        <p:txBody>
          <a:bodyPr>
            <a:normAutofit fontScale="90000"/>
          </a:bodyPr>
          <a:lstStyle/>
          <a:p>
            <a:r>
              <a:rPr lang="en-US" dirty="0"/>
              <a:t>Conceptual Trailhead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76200" y="60960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Pristina" pitchFamily="66" charset="0"/>
              </a:rPr>
              <a:t>Neighborhood Lakes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799" y="1371600"/>
            <a:ext cx="4976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Orange County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Very Conceptual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Minor Trailhead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Maintenance Access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"/>
            <a:ext cx="3729365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210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78458" y="6323564"/>
            <a:ext cx="3763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Conceptual Trailhead</a:t>
            </a:r>
            <a:endParaRPr lang="en-US" sz="2400" baseline="30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6200" y="60960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Pristina" pitchFamily="66" charset="0"/>
              </a:rPr>
              <a:t>Neighborhood Lakes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41374"/>
            <a:ext cx="7772400" cy="5492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810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" y="228600"/>
            <a:ext cx="5250524" cy="868362"/>
          </a:xfrm>
        </p:spPr>
        <p:txBody>
          <a:bodyPr>
            <a:normAutofit fontScale="90000"/>
          </a:bodyPr>
          <a:lstStyle/>
          <a:p>
            <a:r>
              <a:rPr lang="en-US" dirty="0"/>
              <a:t>Environmental</a:t>
            </a:r>
            <a:br>
              <a:rPr lang="en-US" dirty="0"/>
            </a:br>
            <a:r>
              <a:rPr lang="en-US" dirty="0"/>
              <a:t> Review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25858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Pristina" pitchFamily="66" charset="0"/>
              </a:rPr>
              <a:t>Neighborhood Lakes Trail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5410" y="6258464"/>
            <a:ext cx="3611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Trail Alignment and Amenities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1371600"/>
            <a:ext cx="45719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Desktop Review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Relied on previous work for trail alignment: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Summary  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Only one potential wetland impact is anticipated to occur on the southwest corner of the Neighborhood Lakes Trail Loop 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Wetland impacts are not anticipated to occur at any of the trailhead sites or the natural viewing area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Formal surveys will be required for gopher tortoise, Florida scrub jay, and sand skink  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Invasive species were observed in a number of places along the trail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6156"/>
            <a:ext cx="4125996" cy="539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9574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" y="228600"/>
            <a:ext cx="5638800" cy="868362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25858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Pristina" pitchFamily="66" charset="0"/>
              </a:rPr>
              <a:t>Neighborhood Lakes Trail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5410" y="6258464"/>
            <a:ext cx="3611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Trail Alignment and Amenities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"/>
            <a:ext cx="3683355" cy="585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4799" y="1371600"/>
            <a:ext cx="49762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Neighborhood Lakes Trail from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Wekiva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Trail to connect to Kelly Park (Orange County)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Major Trailhead at 46 /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Wekiva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Trail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Minor Trailhead at Baird Avenue (Neighborhood Access / Maintenance)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Bird Blind and Neighborhood Loop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Minor Trailhead at SR 435 (Orange County)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645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" y="228600"/>
            <a:ext cx="5638800" cy="868362"/>
          </a:xfrm>
        </p:spPr>
        <p:txBody>
          <a:bodyPr/>
          <a:lstStyle/>
          <a:p>
            <a:r>
              <a:rPr lang="en-US" dirty="0"/>
              <a:t>Major Trailhead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60960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bg1"/>
                </a:solidFill>
                <a:latin typeface="Pristina" pitchFamily="66" charset="0"/>
              </a:rPr>
              <a:t>WekivaTrail</a:t>
            </a:r>
            <a:endParaRPr lang="en-US" sz="5400" dirty="0">
              <a:solidFill>
                <a:schemeClr val="bg1"/>
              </a:solidFill>
              <a:latin typeface="Pristin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799" y="1371600"/>
            <a:ext cx="49762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Wekiva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Trail / Neighborhood Lakes Trail Connection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Equestrian and Park Amenities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Location may shift based on Final Road Alignment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004" y="76199"/>
            <a:ext cx="3710596" cy="5901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6637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228600"/>
            <a:ext cx="9005281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" y="60960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bg1"/>
                </a:solidFill>
                <a:latin typeface="Pristina" pitchFamily="66" charset="0"/>
              </a:rPr>
              <a:t>WekivaTrail</a:t>
            </a:r>
            <a:endParaRPr lang="en-US" sz="5400" dirty="0">
              <a:solidFill>
                <a:schemeClr val="bg1"/>
              </a:solidFill>
              <a:latin typeface="Pristin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78458" y="6372999"/>
            <a:ext cx="3763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Conceptual SR 46 Trailhead</a:t>
            </a:r>
          </a:p>
        </p:txBody>
      </p:sp>
    </p:spTree>
    <p:extLst>
      <p:ext uri="{BB962C8B-B14F-4D97-AF65-F5344CB8AC3E}">
        <p14:creationId xmlns:p14="http://schemas.microsoft.com/office/powerpoint/2010/main" val="925232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60960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bg1"/>
                </a:solidFill>
                <a:latin typeface="Pristina" pitchFamily="66" charset="0"/>
              </a:rPr>
              <a:t>WekivaTrail</a:t>
            </a:r>
            <a:endParaRPr lang="en-US" sz="5400" dirty="0">
              <a:solidFill>
                <a:schemeClr val="bg1"/>
              </a:solidFill>
              <a:latin typeface="Pristin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78458" y="6372999"/>
            <a:ext cx="3763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Conceptual SR 46 Trailhead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91400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6199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60960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bg1"/>
                </a:solidFill>
                <a:latin typeface="Pristina" pitchFamily="66" charset="0"/>
              </a:rPr>
              <a:t>WekivaTrail</a:t>
            </a:r>
            <a:endParaRPr lang="en-US" sz="5400" dirty="0">
              <a:solidFill>
                <a:schemeClr val="bg1"/>
              </a:solidFill>
              <a:latin typeface="Pristin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78458" y="6372999"/>
            <a:ext cx="3763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Conceptual SR 46 Trailhead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7854696" cy="529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0702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" y="228600"/>
            <a:ext cx="5638800" cy="868362"/>
          </a:xfrm>
        </p:spPr>
        <p:txBody>
          <a:bodyPr/>
          <a:lstStyle/>
          <a:p>
            <a:r>
              <a:rPr lang="en-US" dirty="0"/>
              <a:t>Minor Trailhead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76200" y="60960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Pristina" pitchFamily="66" charset="0"/>
              </a:rPr>
              <a:t>Neighborhood Lakes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799" y="1371600"/>
            <a:ext cx="4976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Neighborhood Lakes Trail Connection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Minor Access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Maintenance Access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5583"/>
            <a:ext cx="3810000" cy="6060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8452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78458" y="6372999"/>
            <a:ext cx="3763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Conceptual Minor Trailhead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76200" y="60960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Pristina" pitchFamily="66" charset="0"/>
              </a:rPr>
              <a:t>Neighborhood Lakes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24" y="115824"/>
            <a:ext cx="8601076" cy="430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4452938"/>
            <a:ext cx="8915400" cy="1673225"/>
          </a:xfrm>
        </p:spPr>
        <p:txBody>
          <a:bodyPr numCol="2">
            <a:normAutofit fontScale="25000" lnSpcReduction="20000"/>
          </a:bodyPr>
          <a:lstStyle/>
          <a:p>
            <a:pPr marL="0" indent="0">
              <a:buNone/>
            </a:pPr>
            <a:r>
              <a:rPr lang="en-US" sz="7200" dirty="0">
                <a:latin typeface="Arial" pitchFamily="34" charset="0"/>
                <a:cs typeface="Arial" pitchFamily="34" charset="0"/>
              </a:rPr>
              <a:t>The Neighborhood Lakes Trailhead is consistent with the Lake County Parks &amp; Trails Master Plan and Parks &amp; Recreation Master Plan. Amenities will be consistent with those found at minor trailheads and passive area access points found through the county.</a:t>
            </a:r>
            <a:endParaRPr lang="en-US" sz="5600" dirty="0"/>
          </a:p>
          <a:p>
            <a:r>
              <a:rPr lang="en-US" sz="6400" dirty="0"/>
              <a:t>Minor trailhead with pavilion </a:t>
            </a:r>
          </a:p>
          <a:p>
            <a:r>
              <a:rPr lang="en-US" sz="6400" dirty="0"/>
              <a:t>Education panels similar to those at Ferndale Preserve</a:t>
            </a:r>
          </a:p>
          <a:p>
            <a:r>
              <a:rPr lang="en-US" sz="6400" dirty="0"/>
              <a:t>Kiosks identical to those along the South Lake Trail</a:t>
            </a:r>
          </a:p>
          <a:p>
            <a:r>
              <a:rPr lang="en-US" sz="6400" dirty="0"/>
              <a:t>Gate similar to North Shore Overlook and Trailhead</a:t>
            </a:r>
          </a:p>
          <a:p>
            <a:r>
              <a:rPr lang="en-US" sz="6400" dirty="0"/>
              <a:t>Area with be landscaped with native plants</a:t>
            </a:r>
          </a:p>
        </p:txBody>
      </p:sp>
    </p:spTree>
    <p:extLst>
      <p:ext uri="{BB962C8B-B14F-4D97-AF65-F5344CB8AC3E}">
        <p14:creationId xmlns:p14="http://schemas.microsoft.com/office/powerpoint/2010/main" val="4279581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78458" y="6372999"/>
            <a:ext cx="3763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Conceptual Minor Trailhead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76200" y="60960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Pristina" pitchFamily="66" charset="0"/>
              </a:rPr>
              <a:t>Neighborhood Lakes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7467600" cy="553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986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414</Words>
  <Application>Microsoft Office PowerPoint</Application>
  <PresentationFormat>On-screen Show (4:3)</PresentationFormat>
  <Paragraphs>75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Pristina</vt:lpstr>
      <vt:lpstr>Wingdings</vt:lpstr>
      <vt:lpstr>Office Theme</vt:lpstr>
      <vt:lpstr>Wekiva &amp; Neighborhood Lakes Trail</vt:lpstr>
      <vt:lpstr>Overview</vt:lpstr>
      <vt:lpstr>Major Trailhead</vt:lpstr>
      <vt:lpstr>PowerPoint Presentation</vt:lpstr>
      <vt:lpstr>PowerPoint Presentation</vt:lpstr>
      <vt:lpstr>PowerPoint Presentation</vt:lpstr>
      <vt:lpstr>Minor Trailhead</vt:lpstr>
      <vt:lpstr>PowerPoint Presentation</vt:lpstr>
      <vt:lpstr>PowerPoint Presentation</vt:lpstr>
      <vt:lpstr>Observation Kiosk / Blind</vt:lpstr>
      <vt:lpstr>PowerPoint Presentation</vt:lpstr>
      <vt:lpstr>PowerPoint Presentation</vt:lpstr>
      <vt:lpstr>Conceptual Trailhead</vt:lpstr>
      <vt:lpstr>PowerPoint Presentation</vt:lpstr>
      <vt:lpstr>Environmental  Review</vt:lpstr>
    </vt:vector>
  </TitlesOfParts>
  <Company>HDR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jcasals</dc:creator>
  <cp:lastModifiedBy>Woods, Michael</cp:lastModifiedBy>
  <cp:revision>8</cp:revision>
  <cp:lastPrinted>2015-11-12T15:50:23Z</cp:lastPrinted>
  <dcterms:created xsi:type="dcterms:W3CDTF">2013-11-13T15:22:26Z</dcterms:created>
  <dcterms:modified xsi:type="dcterms:W3CDTF">2022-10-20T21:04:48Z</dcterms:modified>
</cp:coreProperties>
</file>