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hyperlink" Target="mailto:siaosi.fine@dot.state.fl.us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Yasir.Mercado@dot.state.fl.us" TargetMode="External"/><Relationship Id="rId3" Type="http://schemas.openxmlformats.org/officeDocument/2006/relationships/hyperlink" Target="http://www.fdot.gov/" TargetMode="External"/><Relationship Id="rId4" Type="http://schemas.openxmlformats.org/officeDocument/2006/relationships/hyperlink" Target="http://www.floridasturnpike.com/" TargetMode="Externa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Louis.Grisoglio@dot.state.fl.us" TargetMode="External"/><Relationship Id="rId3" Type="http://schemas.openxmlformats.org/officeDocument/2006/relationships/hyperlink" Target="https://floridasturnpike.com/traveler-resources/construction-updates/" TargetMode="External"/><Relationship Id="rId4" Type="http://schemas.openxmlformats.org/officeDocument/2006/relationships/hyperlink" Target="http://www.fdot.gov/" TargetMode="External"/><Relationship Id="rId5" Type="http://schemas.openxmlformats.org/officeDocument/2006/relationships/hyperlink" Target="http://www.floridasturnpike.com/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066035" y="1363471"/>
            <a:ext cx="3639820" cy="7385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140"/>
              </a:lnSpc>
              <a:spcBef>
                <a:spcPts val="100"/>
              </a:spcBef>
            </a:pPr>
            <a:r>
              <a:rPr dirty="0" sz="1800" b="1" i="1">
                <a:solidFill>
                  <a:srgbClr val="1F487C"/>
                </a:solidFill>
                <a:latin typeface="Times New Roman"/>
                <a:cs typeface="Times New Roman"/>
              </a:rPr>
              <a:t>Florida</a:t>
            </a:r>
            <a:r>
              <a:rPr dirty="0" sz="1800" spc="-5" b="1" i="1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1800" b="1" i="1">
                <a:solidFill>
                  <a:srgbClr val="1F487C"/>
                </a:solidFill>
                <a:latin typeface="Times New Roman"/>
                <a:cs typeface="Times New Roman"/>
              </a:rPr>
              <a:t>Department</a:t>
            </a:r>
            <a:r>
              <a:rPr dirty="0" sz="1800" spc="-5" b="1" i="1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1800" b="1" i="1">
                <a:solidFill>
                  <a:srgbClr val="1F487C"/>
                </a:solidFill>
                <a:latin typeface="Times New Roman"/>
                <a:cs typeface="Times New Roman"/>
              </a:rPr>
              <a:t>of</a:t>
            </a:r>
            <a:r>
              <a:rPr dirty="0" sz="1800" spc="-15" b="1" i="1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1800" spc="-10" b="1" i="1">
                <a:solidFill>
                  <a:srgbClr val="1F487C"/>
                </a:solidFill>
                <a:latin typeface="Times New Roman"/>
                <a:cs typeface="Times New Roman"/>
              </a:rPr>
              <a:t>Transportation</a:t>
            </a:r>
            <a:endParaRPr sz="1800">
              <a:latin typeface="Times New Roman"/>
              <a:cs typeface="Times New Roman"/>
            </a:endParaRPr>
          </a:p>
          <a:p>
            <a:pPr marL="1181100" marR="1018540" indent="28575">
              <a:lnSpc>
                <a:spcPts val="1150"/>
              </a:lnSpc>
              <a:spcBef>
                <a:spcPts val="60"/>
              </a:spcBef>
            </a:pPr>
            <a:r>
              <a:rPr dirty="0" sz="1000">
                <a:solidFill>
                  <a:srgbClr val="1F487C"/>
                </a:solidFill>
                <a:latin typeface="Times New Roman"/>
                <a:cs typeface="Times New Roman"/>
              </a:rPr>
              <a:t>Turkey</a:t>
            </a:r>
            <a:r>
              <a:rPr dirty="0" sz="1000" spc="-3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1F487C"/>
                </a:solidFill>
                <a:latin typeface="Times New Roman"/>
                <a:cs typeface="Times New Roman"/>
              </a:rPr>
              <a:t>Lake</a:t>
            </a:r>
            <a:r>
              <a:rPr dirty="0" sz="1000" spc="-2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1F487C"/>
                </a:solidFill>
                <a:latin typeface="Times New Roman"/>
                <a:cs typeface="Times New Roman"/>
              </a:rPr>
              <a:t>Service</a:t>
            </a:r>
            <a:r>
              <a:rPr dirty="0" sz="1000" spc="-2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1F487C"/>
                </a:solidFill>
                <a:latin typeface="Times New Roman"/>
                <a:cs typeface="Times New Roman"/>
              </a:rPr>
              <a:t>Plaza </a:t>
            </a:r>
            <a:r>
              <a:rPr dirty="0" sz="1000">
                <a:solidFill>
                  <a:srgbClr val="1F487C"/>
                </a:solidFill>
                <a:latin typeface="Times New Roman"/>
                <a:cs typeface="Times New Roman"/>
              </a:rPr>
              <a:t>Mile</a:t>
            </a:r>
            <a:r>
              <a:rPr dirty="0" sz="1000" spc="-2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1F487C"/>
                </a:solidFill>
                <a:latin typeface="Times New Roman"/>
                <a:cs typeface="Times New Roman"/>
              </a:rPr>
              <a:t>Post</a:t>
            </a:r>
            <a:r>
              <a:rPr dirty="0" sz="1000" spc="-1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1F487C"/>
                </a:solidFill>
                <a:latin typeface="Times New Roman"/>
                <a:cs typeface="Times New Roman"/>
              </a:rPr>
              <a:t>263</a:t>
            </a:r>
            <a:r>
              <a:rPr dirty="0" sz="1000" spc="-1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1F487C"/>
                </a:solidFill>
                <a:latin typeface="Times New Roman"/>
                <a:cs typeface="Times New Roman"/>
              </a:rPr>
              <a:t>|</a:t>
            </a:r>
            <a:r>
              <a:rPr dirty="0" sz="1000" spc="-2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1F487C"/>
                </a:solidFill>
                <a:latin typeface="Times New Roman"/>
                <a:cs typeface="Times New Roman"/>
              </a:rPr>
              <a:t>Bldg.</a:t>
            </a:r>
            <a:r>
              <a:rPr dirty="0" sz="1000" spc="-1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1F487C"/>
                </a:solidFill>
                <a:latin typeface="Times New Roman"/>
                <a:cs typeface="Times New Roman"/>
              </a:rPr>
              <a:t>#5315</a:t>
            </a:r>
            <a:endParaRPr sz="1000">
              <a:latin typeface="Times New Roman"/>
              <a:cs typeface="Times New Roman"/>
            </a:endParaRPr>
          </a:p>
          <a:p>
            <a:pPr marL="870585">
              <a:lnSpc>
                <a:spcPts val="1110"/>
              </a:lnSpc>
            </a:pPr>
            <a:r>
              <a:rPr dirty="0" sz="1000">
                <a:solidFill>
                  <a:srgbClr val="1F487C"/>
                </a:solidFill>
                <a:latin typeface="Times New Roman"/>
                <a:cs typeface="Times New Roman"/>
              </a:rPr>
              <a:t>P.O.</a:t>
            </a:r>
            <a:r>
              <a:rPr dirty="0" sz="1000" spc="-2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1F487C"/>
                </a:solidFill>
                <a:latin typeface="Times New Roman"/>
                <a:cs typeface="Times New Roman"/>
              </a:rPr>
              <a:t>Box</a:t>
            </a:r>
            <a:r>
              <a:rPr dirty="0" sz="1000" spc="-2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1F487C"/>
                </a:solidFill>
                <a:latin typeface="Times New Roman"/>
                <a:cs typeface="Times New Roman"/>
              </a:rPr>
              <a:t>613069,</a:t>
            </a:r>
            <a:r>
              <a:rPr dirty="0" sz="1000" spc="-3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1F487C"/>
                </a:solidFill>
                <a:latin typeface="Times New Roman"/>
                <a:cs typeface="Times New Roman"/>
              </a:rPr>
              <a:t>Ocoee,</a:t>
            </a:r>
            <a:r>
              <a:rPr dirty="0" sz="1000" spc="-2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1F487C"/>
                </a:solidFill>
                <a:latin typeface="Times New Roman"/>
                <a:cs typeface="Times New Roman"/>
              </a:rPr>
              <a:t>Florida</a:t>
            </a:r>
            <a:r>
              <a:rPr dirty="0" sz="1000" spc="-25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1F487C"/>
                </a:solidFill>
                <a:latin typeface="Times New Roman"/>
                <a:cs typeface="Times New Roman"/>
              </a:rPr>
              <a:t>34761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842263" y="1634744"/>
            <a:ext cx="786130" cy="264160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L="91440" marR="5080" indent="-79375">
              <a:lnSpc>
                <a:spcPts val="910"/>
              </a:lnSpc>
              <a:spcBef>
                <a:spcPts val="175"/>
              </a:spcBef>
            </a:pPr>
            <a:r>
              <a:rPr dirty="0" sz="800" b="1">
                <a:solidFill>
                  <a:srgbClr val="001F5F"/>
                </a:solidFill>
                <a:latin typeface="Times New Roman"/>
                <a:cs typeface="Times New Roman"/>
              </a:rPr>
              <a:t>RON</a:t>
            </a:r>
            <a:r>
              <a:rPr dirty="0" sz="800" spc="-15" b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800" spc="-10" b="1">
                <a:solidFill>
                  <a:srgbClr val="001F5F"/>
                </a:solidFill>
                <a:latin typeface="Times New Roman"/>
                <a:cs typeface="Times New Roman"/>
              </a:rPr>
              <a:t>DESANTIS</a:t>
            </a:r>
            <a:r>
              <a:rPr dirty="0" sz="800" spc="500" b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800" spc="-10" b="1">
                <a:solidFill>
                  <a:srgbClr val="001F5F"/>
                </a:solidFill>
                <a:latin typeface="Times New Roman"/>
                <a:cs typeface="Times New Roman"/>
              </a:rPr>
              <a:t>GOVERNOR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766308" y="1634744"/>
            <a:ext cx="1192530" cy="264160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L="281940" marR="5080" indent="-269875">
              <a:lnSpc>
                <a:spcPts val="910"/>
              </a:lnSpc>
              <a:spcBef>
                <a:spcPts val="175"/>
              </a:spcBef>
            </a:pPr>
            <a:r>
              <a:rPr dirty="0" sz="800" b="1">
                <a:solidFill>
                  <a:srgbClr val="001F5F"/>
                </a:solidFill>
                <a:latin typeface="Times New Roman"/>
                <a:cs typeface="Times New Roman"/>
              </a:rPr>
              <a:t>JARED</a:t>
            </a:r>
            <a:r>
              <a:rPr dirty="0" sz="800" spc="-35" b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800" b="1">
                <a:solidFill>
                  <a:srgbClr val="001F5F"/>
                </a:solidFill>
                <a:latin typeface="Times New Roman"/>
                <a:cs typeface="Times New Roman"/>
              </a:rPr>
              <a:t>W.</a:t>
            </a:r>
            <a:r>
              <a:rPr dirty="0" sz="800" spc="-10" b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800" b="1">
                <a:solidFill>
                  <a:srgbClr val="001F5F"/>
                </a:solidFill>
                <a:latin typeface="Times New Roman"/>
                <a:cs typeface="Times New Roman"/>
              </a:rPr>
              <a:t>PERDUE,</a:t>
            </a:r>
            <a:r>
              <a:rPr dirty="0" sz="800" spc="-20" b="1">
                <a:solidFill>
                  <a:srgbClr val="001F5F"/>
                </a:solidFill>
                <a:latin typeface="Times New Roman"/>
                <a:cs typeface="Times New Roman"/>
              </a:rPr>
              <a:t> P.E.</a:t>
            </a:r>
            <a:r>
              <a:rPr dirty="0" sz="800" spc="500" b="1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800" spc="-10" b="1">
                <a:solidFill>
                  <a:srgbClr val="001F5F"/>
                </a:solidFill>
                <a:latin typeface="Times New Roman"/>
                <a:cs typeface="Times New Roman"/>
              </a:rPr>
              <a:t>SECRETARY</a:t>
            </a:r>
            <a:endParaRPr sz="800">
              <a:latin typeface="Times New Roman"/>
              <a:cs typeface="Times New Roman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08644" y="513528"/>
            <a:ext cx="3577818" cy="861026"/>
          </a:xfrm>
          <a:prstGeom prst="rect">
            <a:avLst/>
          </a:prstGeom>
        </p:spPr>
      </p:pic>
      <p:sp>
        <p:nvSpPr>
          <p:cNvPr id="6" name="object 6" descr=""/>
          <p:cNvSpPr txBox="1"/>
          <p:nvPr/>
        </p:nvSpPr>
        <p:spPr>
          <a:xfrm>
            <a:off x="673100" y="2238247"/>
            <a:ext cx="6423660" cy="6797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April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11,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20" b="1">
                <a:latin typeface="Times New Roman"/>
                <a:cs typeface="Times New Roman"/>
              </a:rPr>
              <a:t>2023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1200" b="1">
                <a:latin typeface="Times New Roman"/>
                <a:cs typeface="Times New Roman"/>
              </a:rPr>
              <a:t>Contact: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Siaosi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Fine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u="sng" sz="1200" spc="-10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siaosi.fine@dot.state.fl.us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1200" b="1">
                <a:latin typeface="Times New Roman"/>
                <a:cs typeface="Times New Roman"/>
              </a:rPr>
              <a:t>(407)</a:t>
            </a:r>
            <a:r>
              <a:rPr dirty="0" sz="1200" spc="2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264-</a:t>
            </a:r>
            <a:r>
              <a:rPr dirty="0" sz="1200" spc="-20" b="1">
                <a:latin typeface="Times New Roman"/>
                <a:cs typeface="Times New Roman"/>
              </a:rPr>
              <a:t>3494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algn="ctr" marL="52069" marR="40640">
              <a:lnSpc>
                <a:spcPct val="103299"/>
              </a:lnSpc>
            </a:pPr>
            <a:r>
              <a:rPr dirty="0" sz="1200" b="1">
                <a:latin typeface="Times New Roman"/>
                <a:cs typeface="Times New Roman"/>
              </a:rPr>
              <a:t>FLORIDA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DEPARTMENT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TRANSPORTATION,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FLORIDA’S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TURNPIKE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ENTERPRISE </a:t>
            </a:r>
            <a:r>
              <a:rPr dirty="0" sz="1200" b="1">
                <a:latin typeface="Times New Roman"/>
                <a:cs typeface="Times New Roman"/>
              </a:rPr>
              <a:t>LAKE/SUMTER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Times New Roman"/>
                <a:cs typeface="Times New Roman"/>
              </a:rPr>
              <a:t>MPO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0"/>
              </a:spcBef>
            </a:pPr>
            <a:r>
              <a:rPr dirty="0" sz="1200" b="1">
                <a:latin typeface="Times New Roman"/>
                <a:cs typeface="Times New Roman"/>
              </a:rPr>
              <a:t>CONSTRUCTION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UPDATE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REPORT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273050">
              <a:lnSpc>
                <a:spcPct val="103299"/>
              </a:lnSpc>
            </a:pPr>
            <a:r>
              <a:rPr dirty="0" u="sng" sz="12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PROJECT: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NORTHERN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TURNPIKE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MAINLINE/SR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91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WIDENING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PROJECT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FROM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Times New Roman"/>
                <a:cs typeface="Times New Roman"/>
              </a:rPr>
              <a:t>SR </a:t>
            </a:r>
            <a:r>
              <a:rPr dirty="0" sz="1200" b="1">
                <a:latin typeface="Times New Roman"/>
                <a:cs typeface="Times New Roman"/>
              </a:rPr>
              <a:t>50/CLERMONT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HANCOCK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ROAD/MINNEOLA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(MILEPOSTS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273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20" b="1">
                <a:latin typeface="Times New Roman"/>
                <a:cs typeface="Times New Roman"/>
              </a:rPr>
              <a:t>279)</a:t>
            </a:r>
            <a:endParaRPr sz="1200">
              <a:latin typeface="Times New Roman"/>
              <a:cs typeface="Times New Roman"/>
            </a:endParaRPr>
          </a:p>
          <a:p>
            <a:pPr marL="12700" marR="6985">
              <a:lnSpc>
                <a:spcPct val="103299"/>
              </a:lnSpc>
              <a:spcBef>
                <a:spcPts val="805"/>
              </a:spcBef>
            </a:pPr>
            <a:r>
              <a:rPr dirty="0" u="sng" sz="12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DETAILS: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Florida’s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Turnpike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Enterprise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widening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Florida’s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Turnpike/SR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91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from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four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eight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lanes </a:t>
            </a:r>
            <a:r>
              <a:rPr dirty="0" sz="1200">
                <a:latin typeface="Times New Roman"/>
                <a:cs typeface="Times New Roman"/>
              </a:rPr>
              <a:t>from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Clermont/SR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50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Minneola/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Hancock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Road,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Lake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Orange </a:t>
            </a:r>
            <a:r>
              <a:rPr dirty="0" sz="1200" spc="-10">
                <a:latin typeface="Times New Roman"/>
                <a:cs typeface="Times New Roman"/>
              </a:rPr>
              <a:t>counties.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03299"/>
              </a:lnSpc>
              <a:spcBef>
                <a:spcPts val="805"/>
              </a:spcBef>
            </a:pPr>
            <a:r>
              <a:rPr dirty="0" u="sng" sz="12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DESCRIPTION: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This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project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includes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constructing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new Fosgate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Road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bridge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over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Turnpike.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The </a:t>
            </a:r>
            <a:r>
              <a:rPr dirty="0" sz="1200">
                <a:latin typeface="Times New Roman"/>
                <a:cs typeface="Times New Roman"/>
              </a:rPr>
              <a:t>bridges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County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Road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(CR)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438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455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will also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replaced,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well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Turnpike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bridges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over </a:t>
            </a:r>
            <a:r>
              <a:rPr dirty="0" sz="1200">
                <a:latin typeface="Times New Roman"/>
                <a:cs typeface="Times New Roman"/>
              </a:rPr>
              <a:t>Jones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Road,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Old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Highway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50,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Blackstill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Lake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Road.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West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Orange Trail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bridge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over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the </a:t>
            </a:r>
            <a:r>
              <a:rPr dirty="0" sz="1200">
                <a:latin typeface="Times New Roman"/>
                <a:cs typeface="Times New Roman"/>
              </a:rPr>
              <a:t>Turnpike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will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replaced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with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prefabricated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structure.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New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electronic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tolling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gantries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buildings </a:t>
            </a:r>
            <a:r>
              <a:rPr dirty="0" sz="1200">
                <a:latin typeface="Times New Roman"/>
                <a:cs typeface="Times New Roman"/>
              </a:rPr>
              <a:t>will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installed,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existing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toll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booths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canopies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50/Clermont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entrance and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exit</a:t>
            </a:r>
            <a:r>
              <a:rPr dirty="0" sz="1200" spc="5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ramps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will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demolished.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Safety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improvements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this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project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include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new Intelligent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Transportation </a:t>
            </a:r>
            <a:r>
              <a:rPr dirty="0" sz="1200">
                <a:latin typeface="Times New Roman"/>
                <a:cs typeface="Times New Roman"/>
              </a:rPr>
              <a:t>System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(ITS),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new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signage,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new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pavement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markings,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new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signalization,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new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lighting,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new</a:t>
            </a:r>
            <a:r>
              <a:rPr dirty="0" sz="1200" spc="-10">
                <a:latin typeface="Times New Roman"/>
                <a:cs typeface="Times New Roman"/>
              </a:rPr>
              <a:t> drainage systems.</a:t>
            </a:r>
            <a:endParaRPr sz="1200">
              <a:latin typeface="Times New Roman"/>
              <a:cs typeface="Times New Roman"/>
            </a:endParaRPr>
          </a:p>
          <a:p>
            <a:pPr marL="12700" marR="431165">
              <a:lnSpc>
                <a:spcPct val="103299"/>
              </a:lnSpc>
              <a:spcBef>
                <a:spcPts val="805"/>
              </a:spcBef>
            </a:pP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construction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cost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project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estimated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$162.3M.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project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anticipated to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Times New Roman"/>
                <a:cs typeface="Times New Roman"/>
              </a:rPr>
              <a:t>be </a:t>
            </a:r>
            <a:r>
              <a:rPr dirty="0" sz="1200" b="1">
                <a:latin typeface="Times New Roman"/>
                <a:cs typeface="Times New Roman"/>
              </a:rPr>
              <a:t>completed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mid-2026.</a:t>
            </a:r>
            <a:endParaRPr sz="1200">
              <a:latin typeface="Times New Roman"/>
              <a:cs typeface="Times New Roman"/>
            </a:endParaRPr>
          </a:p>
          <a:p>
            <a:pPr marL="12700" marR="87630">
              <a:lnSpc>
                <a:spcPct val="103299"/>
              </a:lnSpc>
              <a:spcBef>
                <a:spcPts val="805"/>
              </a:spcBef>
            </a:pPr>
            <a:r>
              <a:rPr dirty="0" u="sng" sz="12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CURRENT</a:t>
            </a:r>
            <a:r>
              <a:rPr dirty="0" u="sng" sz="12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2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ACTIVITIES: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Throughout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month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April,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contractor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will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completing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work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on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Old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Highway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50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Jones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Road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temporary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bridges.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Pile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driving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substructure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construction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for </a:t>
            </a:r>
            <a:r>
              <a:rPr dirty="0" sz="1200">
                <a:latin typeface="Times New Roman"/>
                <a:cs typeface="Times New Roman"/>
              </a:rPr>
              <a:t>Fosgate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bridge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Blackstill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Lake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Road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bridge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ongoing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 scheduled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late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2023 </a:t>
            </a:r>
            <a:r>
              <a:rPr dirty="0" sz="1200" spc="-10">
                <a:latin typeface="Times New Roman"/>
                <a:cs typeface="Times New Roman"/>
              </a:rPr>
              <a:t>completion.</a:t>
            </a:r>
            <a:endParaRPr sz="1200">
              <a:latin typeface="Times New Roman"/>
              <a:cs typeface="Times New Roman"/>
            </a:endParaRPr>
          </a:p>
          <a:p>
            <a:pPr marL="12700" marR="512445">
              <a:lnSpc>
                <a:spcPct val="103299"/>
              </a:lnSpc>
              <a:spcBef>
                <a:spcPts val="805"/>
              </a:spcBef>
            </a:pPr>
            <a:r>
              <a:rPr dirty="0" sz="1200">
                <a:latin typeface="Times New Roman"/>
                <a:cs typeface="Times New Roman"/>
              </a:rPr>
              <a:t>Construction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West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Orange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Trail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bridge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ongoing.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prefabricated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bridge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was </a:t>
            </a:r>
            <a:r>
              <a:rPr dirty="0" sz="1200" spc="-10">
                <a:latin typeface="Times New Roman"/>
                <a:cs typeface="Times New Roman"/>
              </a:rPr>
              <a:t>installed </a:t>
            </a:r>
            <a:r>
              <a:rPr dirty="0" sz="1200">
                <a:latin typeface="Times New Roman"/>
                <a:cs typeface="Times New Roman"/>
              </a:rPr>
              <a:t>January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31,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2023,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with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deck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placement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continuing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through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April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2023.</a:t>
            </a:r>
            <a:endParaRPr sz="1200">
              <a:latin typeface="Times New Roman"/>
              <a:cs typeface="Times New Roman"/>
            </a:endParaRPr>
          </a:p>
          <a:p>
            <a:pPr marL="12700" marR="114300">
              <a:lnSpc>
                <a:spcPct val="103299"/>
              </a:lnSpc>
              <a:spcBef>
                <a:spcPts val="805"/>
              </a:spcBef>
            </a:pPr>
            <a:r>
              <a:rPr dirty="0" sz="1200">
                <a:latin typeface="Times New Roman"/>
                <a:cs typeface="Times New Roman"/>
              </a:rPr>
              <a:t>Other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work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within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project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limits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includes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pond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construction,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box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culvert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extensions,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embankment, </a:t>
            </a:r>
            <a:r>
              <a:rPr dirty="0" sz="1200">
                <a:latin typeface="Times New Roman"/>
                <a:cs typeface="Times New Roman"/>
              </a:rPr>
              <a:t>subgrade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base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placement,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temporary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asphalt,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fencing,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temporary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permanent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retaining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wall </a:t>
            </a:r>
            <a:r>
              <a:rPr dirty="0" sz="1200">
                <a:latin typeface="Times New Roman"/>
                <a:cs typeface="Times New Roman"/>
              </a:rPr>
              <a:t>construction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along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with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temporary and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permanent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drainage.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next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phase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construction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the </a:t>
            </a:r>
            <a:r>
              <a:rPr dirty="0" sz="1200">
                <a:latin typeface="Times New Roman"/>
                <a:cs typeface="Times New Roman"/>
              </a:rPr>
              <a:t>northbound/southbound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temporary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traffic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diversion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mainline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scheduled for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early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May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2023, </a:t>
            </a:r>
            <a:r>
              <a:rPr dirty="0" sz="1200" spc="-25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southern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end of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project. This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traffic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shift allows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reconstruction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northbound mainline.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 descr=""/>
          <p:cNvSpPr txBox="1"/>
          <p:nvPr/>
        </p:nvSpPr>
        <p:spPr>
          <a:xfrm>
            <a:off x="2561335" y="9455742"/>
            <a:ext cx="264668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>
                <a:solidFill>
                  <a:srgbClr val="334973"/>
                </a:solidFill>
                <a:latin typeface="Times New Roman"/>
                <a:cs typeface="Times New Roman"/>
                <a:hlinkClick r:id="rId3"/>
              </a:rPr>
              <a:t>www.fdot.gov</a:t>
            </a:r>
            <a:r>
              <a:rPr dirty="0" sz="1200" spc="-5">
                <a:solidFill>
                  <a:srgbClr val="33497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|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1F487C"/>
                </a:solidFill>
                <a:latin typeface="Times New Roman"/>
                <a:cs typeface="Times New Roman"/>
                <a:hlinkClick r:id="rId4"/>
              </a:rPr>
              <a:t>www.floridasturnpike.com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 descr=""/>
          <p:cNvSpPr txBox="1"/>
          <p:nvPr/>
        </p:nvSpPr>
        <p:spPr>
          <a:xfrm>
            <a:off x="673100" y="891031"/>
            <a:ext cx="6421755" cy="7945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2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PROJECT</a:t>
            </a:r>
            <a:r>
              <a:rPr dirty="0" u="sng" sz="1200" spc="-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2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CONTACT:</a:t>
            </a:r>
            <a:endParaRPr sz="1200">
              <a:latin typeface="Times New Roman"/>
              <a:cs typeface="Times New Roman"/>
            </a:endParaRPr>
          </a:p>
          <a:p>
            <a:pPr marL="12700" marR="3060065">
              <a:lnSpc>
                <a:spcPct val="103299"/>
              </a:lnSpc>
            </a:pPr>
            <a:r>
              <a:rPr dirty="0" sz="1200">
                <a:latin typeface="Times New Roman"/>
                <a:cs typeface="Times New Roman"/>
              </a:rPr>
              <a:t>Yasir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Mercado,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M.A.,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Community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Outreach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Specialist </a:t>
            </a:r>
            <a:r>
              <a:rPr dirty="0" u="sng" sz="12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Yasir.Mercado@dot.state.fl.us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1200">
                <a:latin typeface="Times New Roman"/>
                <a:cs typeface="Times New Roman"/>
              </a:rPr>
              <a:t>(954)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934-</a:t>
            </a:r>
            <a:r>
              <a:rPr dirty="0" sz="1200" spc="-20">
                <a:latin typeface="Times New Roman"/>
                <a:cs typeface="Times New Roman"/>
              </a:rPr>
              <a:t>1138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dirty="0" sz="1200" b="1">
                <a:latin typeface="Times New Roman"/>
                <a:cs typeface="Times New Roman"/>
              </a:rPr>
              <a:t>CONTRACTOR: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Jr.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Davis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Construction</a:t>
            </a:r>
            <a:r>
              <a:rPr dirty="0" sz="1200" spc="-10">
                <a:latin typeface="Times New Roman"/>
                <a:cs typeface="Times New Roman"/>
              </a:rPr>
              <a:t> Company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 marR="504190">
              <a:lnSpc>
                <a:spcPct val="103299"/>
              </a:lnSpc>
              <a:spcBef>
                <a:spcPts val="795"/>
              </a:spcBef>
            </a:pPr>
            <a:r>
              <a:rPr dirty="0" u="sng" sz="12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PROJECT: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NORTHERN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TURNPIKE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MAINLINE/SR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91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WIDENING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PROJECT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20" b="1">
                <a:latin typeface="Times New Roman"/>
                <a:cs typeface="Times New Roman"/>
              </a:rPr>
              <a:t>FROM </a:t>
            </a:r>
            <a:r>
              <a:rPr dirty="0" sz="1200" b="1">
                <a:latin typeface="Times New Roman"/>
                <a:cs typeface="Times New Roman"/>
              </a:rPr>
              <a:t>MINNEOLA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O’BRIEN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ROAD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(MILEPOSTS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279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20" b="1">
                <a:latin typeface="Times New Roman"/>
                <a:cs typeface="Times New Roman"/>
              </a:rPr>
              <a:t>286)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03299"/>
              </a:lnSpc>
              <a:spcBef>
                <a:spcPts val="805"/>
              </a:spcBef>
            </a:pPr>
            <a:r>
              <a:rPr dirty="0" u="sng" sz="12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DETAILS: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Florida’s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Turnpike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Enterprise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widening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Florida’s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Turnpike/SR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91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from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four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eight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lanes </a:t>
            </a:r>
            <a:r>
              <a:rPr dirty="0" sz="1200">
                <a:latin typeface="Times New Roman"/>
                <a:cs typeface="Times New Roman"/>
              </a:rPr>
              <a:t>from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Minneola/Hancock Road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O’Brien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Road,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Lake</a:t>
            </a:r>
            <a:r>
              <a:rPr dirty="0" sz="1200" spc="-10">
                <a:latin typeface="Times New Roman"/>
                <a:cs typeface="Times New Roman"/>
              </a:rPr>
              <a:t> County.</a:t>
            </a:r>
            <a:endParaRPr sz="1200">
              <a:latin typeface="Times New Roman"/>
              <a:cs typeface="Times New Roman"/>
            </a:endParaRPr>
          </a:p>
          <a:p>
            <a:pPr marL="12700" marR="15240">
              <a:lnSpc>
                <a:spcPct val="103299"/>
              </a:lnSpc>
              <a:spcBef>
                <a:spcPts val="805"/>
              </a:spcBef>
            </a:pPr>
            <a:r>
              <a:rPr dirty="0" u="sng" sz="12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DESCRIPTION: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This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project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will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widen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Florida’s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Turnpike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from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two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four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lanes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each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direction, </a:t>
            </a:r>
            <a:r>
              <a:rPr dirty="0" sz="1200">
                <a:latin typeface="Times New Roman"/>
                <a:cs typeface="Times New Roman"/>
              </a:rPr>
              <a:t>for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total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eight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lanes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within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project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limits.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also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includes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reconstruction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all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bridges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within </a:t>
            </a:r>
            <a:r>
              <a:rPr dirty="0" sz="1200" spc="-25">
                <a:latin typeface="Times New Roman"/>
                <a:cs typeface="Times New Roman"/>
              </a:rPr>
              <a:t>the </a:t>
            </a:r>
            <a:r>
              <a:rPr dirty="0" sz="1200">
                <a:latin typeface="Times New Roman"/>
                <a:cs typeface="Times New Roman"/>
              </a:rPr>
              <a:t>project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limits,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interchange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improvements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27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South,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installation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new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continuous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LED </a:t>
            </a:r>
            <a:r>
              <a:rPr dirty="0" sz="1200">
                <a:latin typeface="Times New Roman"/>
                <a:cs typeface="Times New Roman"/>
              </a:rPr>
              <a:t>lighting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from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Minneola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interchange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27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South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interchange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under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Turnpike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bridges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over </a:t>
            </a:r>
            <a:r>
              <a:rPr dirty="0" sz="1200">
                <a:latin typeface="Times New Roman"/>
                <a:cs typeface="Times New Roman"/>
              </a:rPr>
              <a:t>CR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561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19.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This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project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also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includes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installation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taller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guardrails,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highly </a:t>
            </a:r>
            <a:r>
              <a:rPr dirty="0" sz="1200" spc="-10">
                <a:latin typeface="Times New Roman"/>
                <a:cs typeface="Times New Roman"/>
              </a:rPr>
              <a:t>reflective </a:t>
            </a:r>
            <a:r>
              <a:rPr dirty="0" sz="1200">
                <a:latin typeface="Times New Roman"/>
                <a:cs typeface="Times New Roman"/>
              </a:rPr>
              <a:t>signage,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Closed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Circuit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Television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devices,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ITS,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pavement</a:t>
            </a:r>
            <a:r>
              <a:rPr dirty="0" sz="1200" spc="-10">
                <a:latin typeface="Times New Roman"/>
                <a:cs typeface="Times New Roman"/>
              </a:rPr>
              <a:t> markings.</a:t>
            </a:r>
            <a:endParaRPr sz="1200">
              <a:latin typeface="Times New Roman"/>
              <a:cs typeface="Times New Roman"/>
            </a:endParaRPr>
          </a:p>
          <a:p>
            <a:pPr marL="12700" marR="172720">
              <a:lnSpc>
                <a:spcPct val="103299"/>
              </a:lnSpc>
              <a:spcBef>
                <a:spcPts val="805"/>
              </a:spcBef>
            </a:pP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construction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cost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project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estimated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$233M.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project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anticipated to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begin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Times New Roman"/>
                <a:cs typeface="Times New Roman"/>
              </a:rPr>
              <a:t>in </a:t>
            </a:r>
            <a:r>
              <a:rPr dirty="0" sz="1200" b="1">
                <a:latin typeface="Times New Roman"/>
                <a:cs typeface="Times New Roman"/>
              </a:rPr>
              <a:t>late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2022 and be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completed in </a:t>
            </a:r>
            <a:r>
              <a:rPr dirty="0" sz="1200" spc="-10" b="1">
                <a:latin typeface="Times New Roman"/>
                <a:cs typeface="Times New Roman"/>
              </a:rPr>
              <a:t>mid-2028.</a:t>
            </a:r>
            <a:endParaRPr sz="1200">
              <a:latin typeface="Times New Roman"/>
              <a:cs typeface="Times New Roman"/>
            </a:endParaRPr>
          </a:p>
          <a:p>
            <a:pPr marL="12700" marR="7620">
              <a:lnSpc>
                <a:spcPct val="103299"/>
              </a:lnSpc>
              <a:spcBef>
                <a:spcPts val="805"/>
              </a:spcBef>
            </a:pPr>
            <a:r>
              <a:rPr dirty="0" u="sng" sz="12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CURRENT</a:t>
            </a:r>
            <a:r>
              <a:rPr dirty="0" u="sng" sz="1200" spc="-2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2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ACTIVITIES: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Throughout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month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April,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contractor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will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continue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clearing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grubbing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operations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within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project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limits.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Earthwork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operations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are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moving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excavated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materials</a:t>
            </a:r>
            <a:r>
              <a:rPr dirty="0" sz="1200" spc="5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from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backslopes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new pond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areas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 fill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locations.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Median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work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continues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upcoming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maintenance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traffic.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Temporary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drainage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modification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from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Hancock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Road to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561.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Sub-</a:t>
            </a:r>
            <a:r>
              <a:rPr dirty="0" sz="1200">
                <a:latin typeface="Times New Roman"/>
                <a:cs typeface="Times New Roman"/>
              </a:rPr>
              <a:t>soil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excavation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US </a:t>
            </a:r>
            <a:r>
              <a:rPr dirty="0" sz="1200">
                <a:latin typeface="Times New Roman"/>
                <a:cs typeface="Times New Roman"/>
              </a:rPr>
              <a:t>27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exit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ramp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(Exit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285).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Box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culverts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are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being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constructed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extend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existing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structures.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Retaining </a:t>
            </a:r>
            <a:r>
              <a:rPr dirty="0" sz="1200">
                <a:latin typeface="Times New Roman"/>
                <a:cs typeface="Times New Roman"/>
              </a:rPr>
              <a:t>walls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are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being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constructed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Scrub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Jay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Bridge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27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exit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ramp.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Bridge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demolition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will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begin</a:t>
            </a:r>
            <a:r>
              <a:rPr dirty="0" sz="1200" spc="5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existing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Scrub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Jay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bridge,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work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will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begin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bridge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substructures.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Pile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driving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operations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for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new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27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bridge are ongoing.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Temporary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ITS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also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being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installed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throughout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0">
                <a:latin typeface="Times New Roman"/>
                <a:cs typeface="Times New Roman"/>
              </a:rPr>
              <a:t> project.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dirty="0" u="sng" sz="12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PROJECT</a:t>
            </a:r>
            <a:r>
              <a:rPr dirty="0" u="sng" sz="1200" spc="-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2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CONTACT:</a:t>
            </a:r>
            <a:endParaRPr sz="1200">
              <a:latin typeface="Times New Roman"/>
              <a:cs typeface="Times New Roman"/>
            </a:endParaRPr>
          </a:p>
          <a:p>
            <a:pPr marL="12700" marR="3060065">
              <a:lnSpc>
                <a:spcPct val="103299"/>
              </a:lnSpc>
            </a:pPr>
            <a:r>
              <a:rPr dirty="0" sz="1200">
                <a:latin typeface="Times New Roman"/>
                <a:cs typeface="Times New Roman"/>
              </a:rPr>
              <a:t>Yasir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Mercado,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M.A.,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Community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Outreach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Specialist </a:t>
            </a:r>
            <a:r>
              <a:rPr dirty="0" u="sng" sz="12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Yasir.Mercado@dot.state.fl.us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200">
                <a:latin typeface="Times New Roman"/>
                <a:cs typeface="Times New Roman"/>
              </a:rPr>
              <a:t>(954)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934-</a:t>
            </a:r>
            <a:r>
              <a:rPr dirty="0" sz="1200" spc="-20">
                <a:latin typeface="Times New Roman"/>
                <a:cs typeface="Times New Roman"/>
              </a:rPr>
              <a:t>1138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dirty="0" sz="1200" b="1">
                <a:latin typeface="Times New Roman"/>
                <a:cs typeface="Times New Roman"/>
              </a:rPr>
              <a:t>CONTRACTOR: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Lane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Construction</a:t>
            </a:r>
            <a:r>
              <a:rPr dirty="0" sz="1200" spc="-10">
                <a:latin typeface="Times New Roman"/>
                <a:cs typeface="Times New Roman"/>
              </a:rPr>
              <a:t> Corporation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287655">
              <a:lnSpc>
                <a:spcPct val="103299"/>
              </a:lnSpc>
            </a:pPr>
            <a:r>
              <a:rPr dirty="0" u="sng" sz="12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PROJECT: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SOUTHBOUND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NORTHERN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TURNPIKE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MAINLINE/SR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91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RECONSTRUCT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SAFETY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IMPROVEMENTS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FROM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MILEPOST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289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MILEPOST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Times New Roman"/>
                <a:cs typeface="Times New Roman"/>
              </a:rPr>
              <a:t>297</a:t>
            </a:r>
            <a:endParaRPr sz="1200">
              <a:latin typeface="Times New Roman"/>
              <a:cs typeface="Times New Roman"/>
            </a:endParaRPr>
          </a:p>
          <a:p>
            <a:pPr marL="12700" marR="71755">
              <a:lnSpc>
                <a:spcPct val="103299"/>
              </a:lnSpc>
              <a:spcBef>
                <a:spcPts val="805"/>
              </a:spcBef>
            </a:pPr>
            <a:r>
              <a:rPr dirty="0" u="sng" sz="12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DETAILS</a:t>
            </a:r>
            <a:r>
              <a:rPr dirty="0" sz="1200">
                <a:latin typeface="Times New Roman"/>
                <a:cs typeface="Times New Roman"/>
              </a:rPr>
              <a:t>: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Florida’s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Turnpike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Enterprise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resurfacing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southbound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lanes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Florida’s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Turnpike/SR </a:t>
            </a:r>
            <a:r>
              <a:rPr dirty="0" sz="1200">
                <a:latin typeface="Times New Roman"/>
                <a:cs typeface="Times New Roman"/>
              </a:rPr>
              <a:t>91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from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Milepost 289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Milepost 297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Lake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County.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647700" y="891031"/>
            <a:ext cx="6325870" cy="3364865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38100" marR="121285">
              <a:lnSpc>
                <a:spcPct val="103299"/>
              </a:lnSpc>
              <a:spcBef>
                <a:spcPts val="50"/>
              </a:spcBef>
            </a:pPr>
            <a:r>
              <a:rPr dirty="0" u="sng" sz="12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DESCRIPTION: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This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project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includes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resurfacing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southbound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lanes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Florida’s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Turnpike, </a:t>
            </a:r>
            <a:r>
              <a:rPr dirty="0" sz="1200">
                <a:latin typeface="Times New Roman"/>
                <a:cs typeface="Times New Roman"/>
              </a:rPr>
              <a:t>rehabilitating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culverts,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replacing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existing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guardrails,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installing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signage,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adding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new</a:t>
            </a:r>
            <a:r>
              <a:rPr dirty="0" sz="1200" spc="-10">
                <a:latin typeface="Times New Roman"/>
                <a:cs typeface="Times New Roman"/>
              </a:rPr>
              <a:t> pavement </a:t>
            </a:r>
            <a:r>
              <a:rPr dirty="0" sz="1200">
                <a:latin typeface="Times New Roman"/>
                <a:cs typeface="Times New Roman"/>
              </a:rPr>
              <a:t>markings.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Bridge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deck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expansion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joints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will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replaced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Palatlakaha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Creek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48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bridges.</a:t>
            </a:r>
            <a:endParaRPr sz="1200">
              <a:latin typeface="Times New Roman"/>
              <a:cs typeface="Times New Roman"/>
            </a:endParaRPr>
          </a:p>
          <a:p>
            <a:pPr marL="38100" marR="458470">
              <a:lnSpc>
                <a:spcPct val="103299"/>
              </a:lnSpc>
              <a:spcBef>
                <a:spcPts val="805"/>
              </a:spcBef>
            </a:pP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construction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cost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project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estimated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$8.7M.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project is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anticipated to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Times New Roman"/>
                <a:cs typeface="Times New Roman"/>
              </a:rPr>
              <a:t>be </a:t>
            </a:r>
            <a:r>
              <a:rPr dirty="0" sz="1200" b="1">
                <a:latin typeface="Times New Roman"/>
                <a:cs typeface="Times New Roman"/>
              </a:rPr>
              <a:t>completed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late</a:t>
            </a:r>
            <a:r>
              <a:rPr dirty="0" sz="1200" spc="-10" b="1">
                <a:latin typeface="Times New Roman"/>
                <a:cs typeface="Times New Roman"/>
              </a:rPr>
              <a:t> 2023.</a:t>
            </a:r>
            <a:endParaRPr sz="1200">
              <a:latin typeface="Times New Roman"/>
              <a:cs typeface="Times New Roman"/>
            </a:endParaRPr>
          </a:p>
          <a:p>
            <a:pPr marL="38100" marR="30480">
              <a:lnSpc>
                <a:spcPct val="103299"/>
              </a:lnSpc>
              <a:spcBef>
                <a:spcPts val="805"/>
              </a:spcBef>
            </a:pPr>
            <a:r>
              <a:rPr dirty="0" u="sng" sz="12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CURRENT</a:t>
            </a:r>
            <a:r>
              <a:rPr dirty="0" u="sng" sz="1200" spc="-2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2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ACTIVITIES</a:t>
            </a:r>
            <a:r>
              <a:rPr dirty="0" sz="1200">
                <a:latin typeface="Times New Roman"/>
                <a:cs typeface="Times New Roman"/>
              </a:rPr>
              <a:t>: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Throughout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month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April,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contractor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working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dewatering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desilting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12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box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culverts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that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require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repairs.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Southbound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inside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shoulder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work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will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begin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3</a:t>
            </a:r>
            <a:r>
              <a:rPr dirty="0" baseline="31250" sz="1200" spc="-37">
                <a:latin typeface="Times New Roman"/>
                <a:cs typeface="Times New Roman"/>
              </a:rPr>
              <a:t>rd</a:t>
            </a:r>
            <a:r>
              <a:rPr dirty="0" baseline="31250" sz="1200" spc="7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week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 April.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Deep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milling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operations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take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place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following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temporary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asphalt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operations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the </a:t>
            </a:r>
            <a:r>
              <a:rPr dirty="0" sz="1200">
                <a:latin typeface="Times New Roman"/>
                <a:cs typeface="Times New Roman"/>
              </a:rPr>
              <a:t>shoulder.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contractor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anticipates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extended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lane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closure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mainline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from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9:30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p.m.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April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24,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6:30 a.m. April 26.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Permanent signage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placement to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begin </a:t>
            </a:r>
            <a:r>
              <a:rPr dirty="0" sz="1200" spc="-10">
                <a:latin typeface="Times New Roman"/>
                <a:cs typeface="Times New Roman"/>
              </a:rPr>
              <a:t>mid-</a:t>
            </a:r>
            <a:r>
              <a:rPr dirty="0" sz="1200">
                <a:latin typeface="Times New Roman"/>
                <a:cs typeface="Times New Roman"/>
              </a:rPr>
              <a:t>to end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April.</a:t>
            </a:r>
            <a:endParaRPr sz="12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850"/>
              </a:spcBef>
            </a:pPr>
            <a:r>
              <a:rPr dirty="0" u="sng" sz="12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PROJECT</a:t>
            </a:r>
            <a:r>
              <a:rPr dirty="0" u="sng" sz="1200" spc="-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2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CONTACT:</a:t>
            </a:r>
            <a:endParaRPr sz="1200">
              <a:latin typeface="Times New Roman"/>
              <a:cs typeface="Times New Roman"/>
            </a:endParaRPr>
          </a:p>
          <a:p>
            <a:pPr marL="38100" marR="3288029">
              <a:lnSpc>
                <a:spcPct val="103299"/>
              </a:lnSpc>
              <a:spcBef>
                <a:spcPts val="805"/>
              </a:spcBef>
            </a:pPr>
            <a:r>
              <a:rPr dirty="0" sz="1200">
                <a:latin typeface="Times New Roman"/>
                <a:cs typeface="Times New Roman"/>
              </a:rPr>
              <a:t>Louis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Grisoglio,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Community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Outreach</a:t>
            </a:r>
            <a:r>
              <a:rPr dirty="0" sz="1200" spc="-10">
                <a:latin typeface="Times New Roman"/>
                <a:cs typeface="Times New Roman"/>
              </a:rPr>
              <a:t> Specialist </a:t>
            </a:r>
            <a:r>
              <a:rPr dirty="0" u="sng" sz="12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Louis.Grisoglio@dot.state.fl.us</a:t>
            </a:r>
            <a:endParaRPr sz="12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50"/>
              </a:spcBef>
            </a:pPr>
            <a:r>
              <a:rPr dirty="0" sz="1200">
                <a:latin typeface="Times New Roman"/>
                <a:cs typeface="Times New Roman"/>
              </a:rPr>
              <a:t>(407)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264-</a:t>
            </a:r>
            <a:r>
              <a:rPr dirty="0" sz="1200" spc="-20">
                <a:latin typeface="Times New Roman"/>
                <a:cs typeface="Times New Roman"/>
              </a:rPr>
              <a:t>3069</a:t>
            </a:r>
            <a:endParaRPr sz="12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850"/>
              </a:spcBef>
            </a:pPr>
            <a:r>
              <a:rPr dirty="0" u="sng" sz="12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CONTRACTOR: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C.W.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Roberts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Contracting,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Inc.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667512" y="4852415"/>
            <a:ext cx="6437630" cy="18415"/>
          </a:xfrm>
          <a:custGeom>
            <a:avLst/>
            <a:gdLst/>
            <a:ahLst/>
            <a:cxnLst/>
            <a:rect l="l" t="t" r="r" b="b"/>
            <a:pathLst>
              <a:path w="6437630" h="18414">
                <a:moveTo>
                  <a:pt x="6437376" y="0"/>
                </a:moveTo>
                <a:lnTo>
                  <a:pt x="0" y="0"/>
                </a:lnTo>
                <a:lnTo>
                  <a:pt x="0" y="18287"/>
                </a:lnTo>
                <a:lnTo>
                  <a:pt x="6437376" y="18287"/>
                </a:lnTo>
                <a:lnTo>
                  <a:pt x="64373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673100" y="4950967"/>
            <a:ext cx="6412865" cy="1066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2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LANE</a:t>
            </a:r>
            <a:r>
              <a:rPr dirty="0" u="sng" sz="1200" spc="-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2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CLOSURE</a:t>
            </a:r>
            <a:r>
              <a:rPr dirty="0" u="sng" sz="12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INFORMATION: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03299"/>
              </a:lnSpc>
              <a:spcBef>
                <a:spcPts val="805"/>
              </a:spcBef>
            </a:pPr>
            <a:r>
              <a:rPr dirty="0" sz="1200">
                <a:latin typeface="Times New Roman"/>
                <a:cs typeface="Times New Roman"/>
              </a:rPr>
              <a:t>Lane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closures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will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generally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take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place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during </a:t>
            </a:r>
            <a:r>
              <a:rPr dirty="0" sz="1200" spc="-10">
                <a:latin typeface="Times New Roman"/>
                <a:cs typeface="Times New Roman"/>
              </a:rPr>
              <a:t>off-</a:t>
            </a:r>
            <a:r>
              <a:rPr dirty="0" sz="1200">
                <a:latin typeface="Times New Roman"/>
                <a:cs typeface="Times New Roman"/>
              </a:rPr>
              <a:t>peak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hours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minimize traffic congestion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10">
                <a:latin typeface="Times New Roman"/>
                <a:cs typeface="Times New Roman"/>
              </a:rPr>
              <a:t>delays </a:t>
            </a:r>
            <a:r>
              <a:rPr dirty="0" sz="1200">
                <a:latin typeface="Times New Roman"/>
                <a:cs typeface="Times New Roman"/>
              </a:rPr>
              <a:t>for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most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drivers.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Closures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will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announced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advance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Central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West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Central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Florida</a:t>
            </a:r>
            <a:r>
              <a:rPr dirty="0" sz="1200" spc="-10">
                <a:latin typeface="Times New Roman"/>
                <a:cs typeface="Times New Roman"/>
              </a:rPr>
              <a:t> Weekly </a:t>
            </a:r>
            <a:r>
              <a:rPr dirty="0" sz="1200">
                <a:latin typeface="Times New Roman"/>
                <a:cs typeface="Times New Roman"/>
              </a:rPr>
              <a:t>Lane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Closures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Work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Zone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Advisory.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u="sng" sz="12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https://floridasturnpike.com/traveler-resources/construction-</a:t>
            </a:r>
            <a:r>
              <a:rPr dirty="0" sz="1200" spc="-1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u="sng" sz="12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updates/</a:t>
            </a:r>
            <a:r>
              <a:rPr dirty="0" sz="1200" spc="-10">
                <a:latin typeface="Times New Roman"/>
                <a:cs typeface="Times New Roman"/>
                <a:hlinkClick r:id="rId3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561335" y="9455742"/>
            <a:ext cx="264668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>
                <a:solidFill>
                  <a:srgbClr val="334973"/>
                </a:solidFill>
                <a:latin typeface="Times New Roman"/>
                <a:cs typeface="Times New Roman"/>
                <a:hlinkClick r:id="rId4"/>
              </a:rPr>
              <a:t>www.fdot.gov</a:t>
            </a:r>
            <a:r>
              <a:rPr dirty="0" sz="1200" spc="-5">
                <a:solidFill>
                  <a:srgbClr val="334973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|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1F487C"/>
                </a:solidFill>
                <a:latin typeface="Times New Roman"/>
                <a:cs typeface="Times New Roman"/>
                <a:hlinkClick r:id="rId5"/>
              </a:rPr>
              <a:t>www.floridasturnpike.com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Company/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McDonald, Christine</dc:creator>
  <dc:description/>
  <dcterms:created xsi:type="dcterms:W3CDTF">2023-04-12T15:44:58Z</dcterms:created>
  <dcterms:modified xsi:type="dcterms:W3CDTF">2023-04-12T15:44:58Z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0x010100EA45352CAD3C3C4D8BBEA3AA9FE7F81D</vt:lpwstr>
  </property>
  <property fmtid="{D5CDD505-2E9C-101B-9397-08002B2CF9AE}" pid="3" name="Created">
    <vt:filetime>2023-04-12T00:00:00Z</vt:filetime>
  </property>
  <property fmtid="{D5CDD505-2E9C-101B-9397-08002B2CF9AE}" pid="4" name="Creator">
    <vt:lpwstr>Acrobat PDFMaker 22 for Word</vt:lpwstr>
  </property>
  <property fmtid="{D5CDD505-2E9C-101B-9397-08002B2CF9AE}" pid="5" name="LastSaved">
    <vt:filetime>2023-04-12T00:00:00Z</vt:filetime>
  </property>
  <property fmtid="{D5CDD505-2E9C-101B-9397-08002B2CF9AE}" pid="6" name="Order">
    <vt:lpwstr>9600.000000</vt:lpwstr>
  </property>
  <property fmtid="{D5CDD505-2E9C-101B-9397-08002B2CF9AE}" pid="7" name="Producer">
    <vt:lpwstr>Adobe PDF Library 22.3.90</vt:lpwstr>
  </property>
  <property fmtid="{D5CDD505-2E9C-101B-9397-08002B2CF9AE}" pid="8" name="SourceModified">
    <vt:lpwstr/>
  </property>
  <property fmtid="{D5CDD505-2E9C-101B-9397-08002B2CF9AE}" pid="9" name="TemplateUrl">
    <vt:lpwstr/>
  </property>
  <property fmtid="{D5CDD505-2E9C-101B-9397-08002B2CF9AE}" pid="10" name="xd_ProgID">
    <vt:lpwstr/>
  </property>
</Properties>
</file>