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0" r:id="rId5"/>
    <p:sldMasterId id="2147483699" r:id="rId6"/>
    <p:sldMasterId id="2147483704" r:id="rId7"/>
  </p:sldMasterIdLst>
  <p:notesMasterIdLst>
    <p:notesMasterId r:id="rId30"/>
  </p:notesMasterIdLst>
  <p:sldIdLst>
    <p:sldId id="265" r:id="rId8"/>
    <p:sldId id="593" r:id="rId9"/>
    <p:sldId id="268" r:id="rId10"/>
    <p:sldId id="594" r:id="rId11"/>
    <p:sldId id="585" r:id="rId12"/>
    <p:sldId id="587" r:id="rId13"/>
    <p:sldId id="600" r:id="rId14"/>
    <p:sldId id="586" r:id="rId15"/>
    <p:sldId id="601" r:id="rId16"/>
    <p:sldId id="379" r:id="rId17"/>
    <p:sldId id="351" r:id="rId18"/>
    <p:sldId id="263" r:id="rId19"/>
    <p:sldId id="430" r:id="rId20"/>
    <p:sldId id="602" r:id="rId21"/>
    <p:sldId id="441" r:id="rId22"/>
    <p:sldId id="448" r:id="rId23"/>
    <p:sldId id="445" r:id="rId24"/>
    <p:sldId id="382" r:id="rId25"/>
    <p:sldId id="736" r:id="rId26"/>
    <p:sldId id="733" r:id="rId27"/>
    <p:sldId id="731" r:id="rId28"/>
    <p:sldId id="701" r:id="rId2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Option 2" id="{DDAF3395-0039-4250-93B5-013D3CD8973C}">
          <p14:sldIdLst>
            <p14:sldId id="265"/>
            <p14:sldId id="593"/>
            <p14:sldId id="268"/>
            <p14:sldId id="594"/>
            <p14:sldId id="585"/>
            <p14:sldId id="587"/>
            <p14:sldId id="600"/>
            <p14:sldId id="586"/>
            <p14:sldId id="601"/>
            <p14:sldId id="379"/>
            <p14:sldId id="351"/>
            <p14:sldId id="263"/>
            <p14:sldId id="430"/>
            <p14:sldId id="602"/>
            <p14:sldId id="441"/>
            <p14:sldId id="448"/>
            <p14:sldId id="445"/>
            <p14:sldId id="382"/>
            <p14:sldId id="736"/>
            <p14:sldId id="733"/>
            <p14:sldId id="731"/>
            <p14:sldId id="70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6556D8-66D6-40DF-B82E-62A6C3138640}" v="8" dt="2023-03-07T14:57:55.055"/>
    <p1510:client id="{E20F89FC-5802-4B56-B37B-3684E7BA1E73}" v="1" dt="2023-03-07T19:05:14.4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autoAdjust="0"/>
  </p:normalViewPr>
  <p:slideViewPr>
    <p:cSldViewPr snapToGrid="0" snapToObjects="1">
      <p:cViewPr varScale="1">
        <p:scale>
          <a:sx n="105" d="100"/>
          <a:sy n="105" d="100"/>
        </p:scale>
        <p:origin x="2388" y="96"/>
      </p:cViewPr>
      <p:guideLst/>
    </p:cSldViewPr>
  </p:slideViewPr>
  <p:outlineViewPr>
    <p:cViewPr>
      <p:scale>
        <a:sx n="33" d="100"/>
        <a:sy n="33" d="100"/>
      </p:scale>
      <p:origin x="0" y="-594"/>
    </p:cViewPr>
  </p:outlineViewPr>
  <p:notesTextViewPr>
    <p:cViewPr>
      <p:scale>
        <a:sx n="1" d="1"/>
        <a:sy n="1" d="1"/>
      </p:scale>
      <p:origin x="0" y="0"/>
    </p:cViewPr>
  </p:notesTextViewPr>
  <p:notesViewPr>
    <p:cSldViewPr snapToGrid="0" snapToObjects="1">
      <p:cViewPr varScale="1">
        <p:scale>
          <a:sx n="70" d="100"/>
          <a:sy n="70" d="100"/>
        </p:scale>
        <p:origin x="2908" y="72"/>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ods, Michael" userId="b1d24df3-6bd1-43dd-bbd1-a9790d3ebfde" providerId="ADAL" clId="{E20F89FC-5802-4B56-B37B-3684E7BA1E73}"/>
    <pc:docChg chg="delSld modSld sldOrd modSection">
      <pc:chgData name="Woods, Michael" userId="b1d24df3-6bd1-43dd-bbd1-a9790d3ebfde" providerId="ADAL" clId="{E20F89FC-5802-4B56-B37B-3684E7BA1E73}" dt="2023-03-07T19:06:27.568" v="5" actId="2696"/>
      <pc:docMkLst>
        <pc:docMk/>
      </pc:docMkLst>
      <pc:sldChg chg="del mod modShow">
        <pc:chgData name="Woods, Michael" userId="b1d24df3-6bd1-43dd-bbd1-a9790d3ebfde" providerId="ADAL" clId="{E20F89FC-5802-4B56-B37B-3684E7BA1E73}" dt="2023-03-07T19:06:27.568" v="5" actId="2696"/>
        <pc:sldMkLst>
          <pc:docMk/>
          <pc:sldMk cId="1304438020" sldId="398"/>
        </pc:sldMkLst>
      </pc:sldChg>
      <pc:sldChg chg="ord">
        <pc:chgData name="Woods, Michael" userId="b1d24df3-6bd1-43dd-bbd1-a9790d3ebfde" providerId="ADAL" clId="{E20F89FC-5802-4B56-B37B-3684E7BA1E73}" dt="2023-03-07T19:05:58.354" v="3"/>
        <pc:sldMkLst>
          <pc:docMk/>
          <pc:sldMk cId="3742841914" sldId="441"/>
        </pc:sldMkLst>
      </pc:sldChg>
      <pc:sldChg chg="del mod modShow">
        <pc:chgData name="Woods, Michael" userId="b1d24df3-6bd1-43dd-bbd1-a9790d3ebfde" providerId="ADAL" clId="{E20F89FC-5802-4B56-B37B-3684E7BA1E73}" dt="2023-03-07T19:06:18.974" v="4" actId="2696"/>
        <pc:sldMkLst>
          <pc:docMk/>
          <pc:sldMk cId="2507275366" sldId="44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372790439917289E-2"/>
          <c:y val="0.10936553188473805"/>
          <c:w val="0.8705536661485811"/>
          <c:h val="0.77655537207366965"/>
        </c:manualLayout>
      </c:layout>
      <c:barChart>
        <c:barDir val="col"/>
        <c:grouping val="clustered"/>
        <c:varyColors val="0"/>
        <c:ser>
          <c:idx val="0"/>
          <c:order val="0"/>
          <c:tx>
            <c:strRef>
              <c:f>Sheet1!$B$1</c:f>
              <c:strCache>
                <c:ptCount val="1"/>
                <c:pt idx="0">
                  <c:v>Series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13"/>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C3EC-4750-A0D9-9FC1E794CD1E}"/>
              </c:ext>
            </c:extLst>
          </c:dPt>
          <c:dPt>
            <c:idx val="14"/>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C3EC-4750-A0D9-9FC1E794CD1E}"/>
              </c:ext>
            </c:extLst>
          </c:dPt>
          <c:dPt>
            <c:idx val="15"/>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C3EC-4750-A0D9-9FC1E794CD1E}"/>
              </c:ext>
            </c:extLst>
          </c:dPt>
          <c:dPt>
            <c:idx val="16"/>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C3EC-4750-A0D9-9FC1E794CD1E}"/>
              </c:ext>
            </c:extLst>
          </c:dPt>
          <c:dPt>
            <c:idx val="17"/>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C3EC-4750-A0D9-9FC1E794CD1E}"/>
              </c:ext>
            </c:extLst>
          </c:dPt>
          <c:dPt>
            <c:idx val="18"/>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C3EC-4750-A0D9-9FC1E794CD1E}"/>
              </c:ext>
            </c:extLst>
          </c:dPt>
          <c:dPt>
            <c:idx val="19"/>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D-C3EC-4750-A0D9-9FC1E794CD1E}"/>
              </c:ext>
            </c:extLst>
          </c:dPt>
          <c:dPt>
            <c:idx val="20"/>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C3EC-4750-A0D9-9FC1E794CD1E}"/>
              </c:ext>
            </c:extLst>
          </c:dPt>
          <c:cat>
            <c:numRef>
              <c:f>Sheet1!$A$2:$A$22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Sheet1!$B$2:$B$22</c:f>
              <c:numCache>
                <c:formatCode>#,##0</c:formatCode>
                <c:ptCount val="21"/>
                <c:pt idx="0">
                  <c:v>18801332</c:v>
                </c:pt>
                <c:pt idx="1">
                  <c:v>18905070</c:v>
                </c:pt>
                <c:pt idx="2">
                  <c:v>19074434</c:v>
                </c:pt>
                <c:pt idx="3">
                  <c:v>19259543</c:v>
                </c:pt>
                <c:pt idx="4">
                  <c:v>19507369</c:v>
                </c:pt>
                <c:pt idx="5">
                  <c:v>19815183</c:v>
                </c:pt>
                <c:pt idx="6">
                  <c:v>20148654</c:v>
                </c:pt>
                <c:pt idx="7">
                  <c:v>20484142</c:v>
                </c:pt>
                <c:pt idx="8">
                  <c:v>20840568</c:v>
                </c:pt>
                <c:pt idx="9">
                  <c:v>21208589</c:v>
                </c:pt>
                <c:pt idx="10">
                  <c:v>21596068</c:v>
                </c:pt>
                <c:pt idx="11">
                  <c:v>21925785</c:v>
                </c:pt>
                <c:pt idx="12">
                  <c:v>22245429</c:v>
                </c:pt>
                <c:pt idx="13">
                  <c:v>22555004</c:v>
                </c:pt>
                <c:pt idx="14">
                  <c:v>22852119</c:v>
                </c:pt>
                <c:pt idx="15">
                  <c:v>23138553</c:v>
                </c:pt>
                <c:pt idx="16">
                  <c:v>23416452</c:v>
                </c:pt>
                <c:pt idx="17">
                  <c:v>23683466</c:v>
                </c:pt>
                <c:pt idx="18">
                  <c:v>23938576</c:v>
                </c:pt>
                <c:pt idx="19">
                  <c:v>24184019</c:v>
                </c:pt>
                <c:pt idx="20">
                  <c:v>24419127</c:v>
                </c:pt>
              </c:numCache>
            </c:numRef>
          </c:val>
          <c:extLst>
            <c:ext xmlns:c16="http://schemas.microsoft.com/office/drawing/2014/chart" uri="{C3380CC4-5D6E-409C-BE32-E72D297353CC}">
              <c16:uniqueId val="{00000010-C3EC-4750-A0D9-9FC1E794CD1E}"/>
            </c:ext>
          </c:extLst>
        </c:ser>
        <c:dLbls>
          <c:showLegendKey val="0"/>
          <c:showVal val="0"/>
          <c:showCatName val="0"/>
          <c:showSerName val="0"/>
          <c:showPercent val="0"/>
          <c:showBubbleSize val="0"/>
        </c:dLbls>
        <c:gapWidth val="100"/>
        <c:overlap val="-24"/>
        <c:axId val="75722000"/>
        <c:axId val="75725744"/>
      </c:barChart>
      <c:catAx>
        <c:axId val="7572200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crossAx val="75725744"/>
        <c:crosses val="autoZero"/>
        <c:auto val="1"/>
        <c:lblAlgn val="ctr"/>
        <c:lblOffset val="100"/>
        <c:noMultiLvlLbl val="0"/>
      </c:catAx>
      <c:valAx>
        <c:axId val="75725744"/>
        <c:scaling>
          <c:orientation val="minMax"/>
          <c:max val="25000000"/>
          <c:min val="180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crossAx val="75722000"/>
        <c:crosses val="autoZero"/>
        <c:crossBetween val="between"/>
        <c:dispUnits>
          <c:builtInUnit val="millions"/>
          <c:dispUnitsLbl>
            <c:layout>
              <c:manualLayout>
                <c:xMode val="edge"/>
                <c:yMode val="edge"/>
                <c:x val="8.4403029116165151E-3"/>
                <c:y val="5.3811360613292133E-3"/>
              </c:manualLayout>
            </c:layout>
            <c:spPr>
              <a:noFill/>
              <a:ln>
                <a:noFill/>
              </a:ln>
              <a:effectLst/>
            </c:spPr>
            <c:txPr>
              <a:bodyPr rot="0" spcFirstLastPara="1" vertOverflow="ellipsis" wrap="square" anchor="ctr" anchorCtr="1"/>
              <a:lstStyle/>
              <a:p>
                <a:pPr>
                  <a:defRPr sz="1197"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832243093312914E-2"/>
          <c:y val="8.7413235423218216E-2"/>
          <c:w val="0.95770640255446404"/>
          <c:h val="0.83290262316966246"/>
        </c:manualLayout>
      </c:layout>
      <c:barChart>
        <c:barDir val="col"/>
        <c:grouping val="clustered"/>
        <c:varyColors val="0"/>
        <c:ser>
          <c:idx val="0"/>
          <c:order val="0"/>
          <c:tx>
            <c:strRef>
              <c:f>Sheet1!$B$1</c:f>
              <c:strCache>
                <c:ptCount val="1"/>
                <c:pt idx="0">
                  <c:v>Annual Appropriation</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numFmt formatCode="&quot;$&quot;#,##0.000" sourceLinked="0"/>
            <c:spPr>
              <a:noFill/>
              <a:ln>
                <a:noFill/>
              </a:ln>
              <a:effectLst/>
            </c:spPr>
            <c:txPr>
              <a:bodyPr rot="-5400000" spcFirstLastPara="1" vertOverflow="ellipsis" wrap="square" lIns="38100" tIns="19050" rIns="38100" bIns="19050" anchor="ctr" anchorCtr="1">
                <a:spAutoFit/>
              </a:bodyPr>
              <a:lstStyle/>
              <a:p>
                <a:pPr>
                  <a:defRPr sz="1197"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Sheet1!$A$2:$A$35</c:f>
              <c:strCache>
                <c:ptCount val="34"/>
                <c:pt idx="0">
                  <c:v>FY 89-90</c:v>
                </c:pt>
                <c:pt idx="1">
                  <c:v>FY 90-91</c:v>
                </c:pt>
                <c:pt idx="2">
                  <c:v>FY 91-92</c:v>
                </c:pt>
                <c:pt idx="3">
                  <c:v>FY 92-93</c:v>
                </c:pt>
                <c:pt idx="4">
                  <c:v>FY 93-94</c:v>
                </c:pt>
                <c:pt idx="5">
                  <c:v>FY 94-95</c:v>
                </c:pt>
                <c:pt idx="6">
                  <c:v>FY 95-96</c:v>
                </c:pt>
                <c:pt idx="7">
                  <c:v>FY 96-97</c:v>
                </c:pt>
                <c:pt idx="8">
                  <c:v>FY 97-98</c:v>
                </c:pt>
                <c:pt idx="9">
                  <c:v>FY 98-99</c:v>
                </c:pt>
                <c:pt idx="10">
                  <c:v>FY 99-00</c:v>
                </c:pt>
                <c:pt idx="11">
                  <c:v>FY 00-01</c:v>
                </c:pt>
                <c:pt idx="12">
                  <c:v>FY 01-02</c:v>
                </c:pt>
                <c:pt idx="13">
                  <c:v>FY 02-03</c:v>
                </c:pt>
                <c:pt idx="14">
                  <c:v>FY 03-04</c:v>
                </c:pt>
                <c:pt idx="15">
                  <c:v>FY 04-05</c:v>
                </c:pt>
                <c:pt idx="16">
                  <c:v>FY 05-06</c:v>
                </c:pt>
                <c:pt idx="17">
                  <c:v>FY 06-07</c:v>
                </c:pt>
                <c:pt idx="18">
                  <c:v>FY 07-08</c:v>
                </c:pt>
                <c:pt idx="19">
                  <c:v>FY 08-09</c:v>
                </c:pt>
                <c:pt idx="20">
                  <c:v>FY 09-10</c:v>
                </c:pt>
                <c:pt idx="21">
                  <c:v>FY 10-11</c:v>
                </c:pt>
                <c:pt idx="22">
                  <c:v>FY 11-12</c:v>
                </c:pt>
                <c:pt idx="23">
                  <c:v>FY 12-13</c:v>
                </c:pt>
                <c:pt idx="24">
                  <c:v>FY 13-14</c:v>
                </c:pt>
                <c:pt idx="25">
                  <c:v>FY 14-15</c:v>
                </c:pt>
                <c:pt idx="26">
                  <c:v>FY 15-16</c:v>
                </c:pt>
                <c:pt idx="27">
                  <c:v>FY 16-17</c:v>
                </c:pt>
                <c:pt idx="28">
                  <c:v>FY 17-18</c:v>
                </c:pt>
                <c:pt idx="29">
                  <c:v>FY 18-19</c:v>
                </c:pt>
                <c:pt idx="30">
                  <c:v>FY 19-20</c:v>
                </c:pt>
                <c:pt idx="31">
                  <c:v>FY 20-21</c:v>
                </c:pt>
                <c:pt idx="32">
                  <c:v>FY 21-22</c:v>
                </c:pt>
                <c:pt idx="33">
                  <c:v>FY 22-23</c:v>
                </c:pt>
              </c:strCache>
            </c:strRef>
          </c:cat>
          <c:val>
            <c:numRef>
              <c:f>Sheet1!$B$2:$B$35</c:f>
              <c:numCache>
                <c:formatCode>#,##0.000</c:formatCode>
                <c:ptCount val="34"/>
                <c:pt idx="0">
                  <c:v>1.6414</c:v>
                </c:pt>
                <c:pt idx="1">
                  <c:v>2.7526000000000002</c:v>
                </c:pt>
                <c:pt idx="2">
                  <c:v>3.05</c:v>
                </c:pt>
                <c:pt idx="3">
                  <c:v>3.0478000000000001</c:v>
                </c:pt>
                <c:pt idx="4">
                  <c:v>2.7425000000000002</c:v>
                </c:pt>
                <c:pt idx="5">
                  <c:v>3.0743</c:v>
                </c:pt>
                <c:pt idx="6">
                  <c:v>3.1116999999999999</c:v>
                </c:pt>
                <c:pt idx="7">
                  <c:v>3.1825000000000001</c:v>
                </c:pt>
                <c:pt idx="8">
                  <c:v>3.4712000000000001</c:v>
                </c:pt>
                <c:pt idx="9">
                  <c:v>3.8014000000000001</c:v>
                </c:pt>
                <c:pt idx="10">
                  <c:v>4.4973000000000001</c:v>
                </c:pt>
                <c:pt idx="11">
                  <c:v>4.3806000000000003</c:v>
                </c:pt>
                <c:pt idx="12">
                  <c:v>6.0941000000000001</c:v>
                </c:pt>
                <c:pt idx="13">
                  <c:v>5.2343999999999999</c:v>
                </c:pt>
                <c:pt idx="14">
                  <c:v>6.2638999999999996</c:v>
                </c:pt>
                <c:pt idx="15">
                  <c:v>6.4927999999999999</c:v>
                </c:pt>
                <c:pt idx="16">
                  <c:v>8.1295000000000002</c:v>
                </c:pt>
                <c:pt idx="17">
                  <c:v>9.1320999999999994</c:v>
                </c:pt>
                <c:pt idx="18">
                  <c:v>8.4398</c:v>
                </c:pt>
                <c:pt idx="19">
                  <c:v>8.2011000000000003</c:v>
                </c:pt>
                <c:pt idx="20">
                  <c:v>6.5483000000000002</c:v>
                </c:pt>
                <c:pt idx="21">
                  <c:v>6.9287999999999998</c:v>
                </c:pt>
                <c:pt idx="22">
                  <c:v>7.8661000000000003</c:v>
                </c:pt>
                <c:pt idx="23">
                  <c:v>8.1683000000000003</c:v>
                </c:pt>
                <c:pt idx="24">
                  <c:v>9.4220000000000006</c:v>
                </c:pt>
                <c:pt idx="25">
                  <c:v>10.117800000000001</c:v>
                </c:pt>
                <c:pt idx="26">
                  <c:v>10.0342</c:v>
                </c:pt>
                <c:pt idx="27">
                  <c:v>10.73</c:v>
                </c:pt>
                <c:pt idx="28">
                  <c:v>10.821999999999999</c:v>
                </c:pt>
                <c:pt idx="29">
                  <c:v>10.8301</c:v>
                </c:pt>
                <c:pt idx="30">
                  <c:v>10.79513</c:v>
                </c:pt>
                <c:pt idx="31">
                  <c:v>10.3095</c:v>
                </c:pt>
                <c:pt idx="32">
                  <c:v>10.252599999999999</c:v>
                </c:pt>
                <c:pt idx="33">
                  <c:v>12.734999999999999</c:v>
                </c:pt>
              </c:numCache>
            </c:numRef>
          </c:val>
          <c:extLst>
            <c:ext xmlns:c16="http://schemas.microsoft.com/office/drawing/2014/chart" uri="{C3380CC4-5D6E-409C-BE32-E72D297353CC}">
              <c16:uniqueId val="{00000000-6690-4425-90DB-B76B1397CD85}"/>
            </c:ext>
          </c:extLst>
        </c:ser>
        <c:dLbls>
          <c:showLegendKey val="0"/>
          <c:showVal val="0"/>
          <c:showCatName val="0"/>
          <c:showSerName val="0"/>
          <c:showPercent val="0"/>
          <c:showBubbleSize val="0"/>
        </c:dLbls>
        <c:gapWidth val="100"/>
        <c:overlap val="-24"/>
        <c:axId val="131061832"/>
        <c:axId val="131062216"/>
      </c:barChart>
      <c:catAx>
        <c:axId val="131061832"/>
        <c:scaling>
          <c:orientation val="minMax"/>
        </c:scaling>
        <c:delete val="0"/>
        <c:axPos val="b"/>
        <c:numFmt formatCode="General" sourceLinked="0"/>
        <c:majorTickMark val="none"/>
        <c:minorTickMark val="none"/>
        <c:tickLblPos val="nextTo"/>
        <c:spPr>
          <a:noFill/>
          <a:ln w="9525" cap="flat" cmpd="sng" algn="ctr">
            <a:solidFill>
              <a:schemeClr val="tx2">
                <a:lumMod val="15000"/>
                <a:lumOff val="85000"/>
              </a:schemeClr>
            </a:solidFill>
            <a:round/>
          </a:ln>
          <a:effectLst/>
        </c:spPr>
        <c:txPr>
          <a:bodyPr rot="-2700000" spcFirstLastPara="1" vertOverflow="ellipsis" wrap="square" anchor="ctr" anchorCtr="1"/>
          <a:lstStyle/>
          <a:p>
            <a:pPr>
              <a:defRPr sz="1197" b="1" i="0" u="none" strike="noStrike" kern="1200" baseline="0">
                <a:solidFill>
                  <a:schemeClr val="bg1"/>
                </a:solidFill>
                <a:latin typeface="+mn-lt"/>
                <a:ea typeface="+mn-ea"/>
                <a:cs typeface="+mn-cs"/>
              </a:defRPr>
            </a:pPr>
            <a:endParaRPr lang="en-US"/>
          </a:p>
        </c:txPr>
        <c:crossAx val="131062216"/>
        <c:crosses val="autoZero"/>
        <c:auto val="1"/>
        <c:lblAlgn val="ctr"/>
        <c:lblOffset val="100"/>
        <c:noMultiLvlLbl val="0"/>
      </c:catAx>
      <c:valAx>
        <c:axId val="131062216"/>
        <c:scaling>
          <c:orientation val="minMax"/>
        </c:scaling>
        <c:delete val="0"/>
        <c:axPos val="l"/>
        <c:majorGridlines>
          <c:spPr>
            <a:ln w="9525" cap="flat" cmpd="sng" algn="ctr">
              <a:solidFill>
                <a:schemeClr val="tx2">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310618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0291754996971531"/>
          <c:y val="0.21915863583136996"/>
          <c:w val="0.79673084393780313"/>
          <c:h val="0.71435119687168513"/>
        </c:manualLayout>
      </c:layout>
      <c:barChart>
        <c:barDir val="col"/>
        <c:grouping val="clustered"/>
        <c:varyColors val="0"/>
        <c:ser>
          <c:idx val="0"/>
          <c:order val="0"/>
          <c:tx>
            <c:strRef>
              <c:f>Sheet1!$B$1</c:f>
              <c:strCache>
                <c:ptCount val="1"/>
                <c:pt idx="0">
                  <c:v>Visitors</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dPt>
            <c:idx val="3"/>
            <c:invertIfNegative val="0"/>
            <c:bubble3D val="0"/>
            <c:extLst>
              <c:ext xmlns:c16="http://schemas.microsoft.com/office/drawing/2014/chart" uri="{C3380CC4-5D6E-409C-BE32-E72D297353CC}">
                <c16:uniqueId val="{00000001-A860-4BB4-8EDD-5BB2BB7D8C59}"/>
              </c:ext>
            </c:extLst>
          </c:dPt>
          <c:dPt>
            <c:idx val="4"/>
            <c:invertIfNegative val="0"/>
            <c:bubble3D val="0"/>
            <c:extLst>
              <c:ext xmlns:c16="http://schemas.microsoft.com/office/drawing/2014/chart" uri="{C3380CC4-5D6E-409C-BE32-E72D297353CC}">
                <c16:uniqueId val="{00000003-A860-4BB4-8EDD-5BB2BB7D8C59}"/>
              </c:ext>
            </c:extLst>
          </c:dPt>
          <c:dPt>
            <c:idx val="5"/>
            <c:invertIfNegative val="0"/>
            <c:bubble3D val="0"/>
            <c:extLst>
              <c:ext xmlns:c16="http://schemas.microsoft.com/office/drawing/2014/chart" uri="{C3380CC4-5D6E-409C-BE32-E72D297353CC}">
                <c16:uniqueId val="{00000005-A860-4BB4-8EDD-5BB2BB7D8C59}"/>
              </c:ext>
            </c:extLst>
          </c:dPt>
          <c:dPt>
            <c:idx val="6"/>
            <c:invertIfNegative val="0"/>
            <c:bubble3D val="0"/>
            <c:extLst>
              <c:ext xmlns:c16="http://schemas.microsoft.com/office/drawing/2014/chart" uri="{C3380CC4-5D6E-409C-BE32-E72D297353CC}">
                <c16:uniqueId val="{00000007-A860-4BB4-8EDD-5BB2BB7D8C59}"/>
              </c:ext>
            </c:extLst>
          </c:dPt>
          <c:dPt>
            <c:idx val="7"/>
            <c:invertIfNegative val="0"/>
            <c:bubble3D val="0"/>
            <c:extLst>
              <c:ext xmlns:c16="http://schemas.microsoft.com/office/drawing/2014/chart" uri="{C3380CC4-5D6E-409C-BE32-E72D297353CC}">
                <c16:uniqueId val="{00000009-A860-4BB4-8EDD-5BB2BB7D8C59}"/>
              </c:ext>
            </c:extLst>
          </c:dPt>
          <c:dPt>
            <c:idx val="8"/>
            <c:invertIfNegative val="0"/>
            <c:bubble3D val="0"/>
            <c:extLst>
              <c:ext xmlns:c16="http://schemas.microsoft.com/office/drawing/2014/chart" uri="{C3380CC4-5D6E-409C-BE32-E72D297353CC}">
                <c16:uniqueId val="{0000000B-A860-4BB4-8EDD-5BB2BB7D8C59}"/>
              </c:ext>
            </c:extLst>
          </c:dPt>
          <c:dPt>
            <c:idx val="9"/>
            <c:invertIfNegative val="0"/>
            <c:bubble3D val="0"/>
            <c:extLst>
              <c:ext xmlns:c16="http://schemas.microsoft.com/office/drawing/2014/chart" uri="{C3380CC4-5D6E-409C-BE32-E72D297353CC}">
                <c16:uniqueId val="{0000000D-A860-4BB4-8EDD-5BB2BB7D8C59}"/>
              </c:ext>
            </c:extLst>
          </c:dPt>
          <c:dPt>
            <c:idx val="10"/>
            <c:invertIfNegative val="0"/>
            <c:bubble3D val="0"/>
            <c:extLst>
              <c:ext xmlns:c16="http://schemas.microsoft.com/office/drawing/2014/chart" uri="{C3380CC4-5D6E-409C-BE32-E72D297353CC}">
                <c16:uniqueId val="{0000000F-A860-4BB4-8EDD-5BB2BB7D8C59}"/>
              </c:ext>
            </c:extLst>
          </c:dPt>
          <c:dPt>
            <c:idx val="11"/>
            <c:invertIfNegative val="0"/>
            <c:bubble3D val="0"/>
            <c:extLst>
              <c:ext xmlns:c16="http://schemas.microsoft.com/office/drawing/2014/chart" uri="{C3380CC4-5D6E-409C-BE32-E72D297353CC}">
                <c16:uniqueId val="{00000011-A860-4BB4-8EDD-5BB2BB7D8C59}"/>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Sheet1!$A$2:$A$13</c:f>
              <c:numCache>
                <c:formatCode>General</c:formatCode>
                <c:ptCount val="12"/>
                <c:pt idx="0">
                  <c:v>2019</c:v>
                </c:pt>
                <c:pt idx="1">
                  <c:v>2020</c:v>
                </c:pt>
                <c:pt idx="2">
                  <c:v>2021</c:v>
                </c:pt>
                <c:pt idx="3">
                  <c:v>2022</c:v>
                </c:pt>
                <c:pt idx="4">
                  <c:v>2023</c:v>
                </c:pt>
                <c:pt idx="5">
                  <c:v>2024</c:v>
                </c:pt>
                <c:pt idx="6">
                  <c:v>2025</c:v>
                </c:pt>
                <c:pt idx="7">
                  <c:v>2026</c:v>
                </c:pt>
                <c:pt idx="8">
                  <c:v>2027</c:v>
                </c:pt>
                <c:pt idx="9">
                  <c:v>2028</c:v>
                </c:pt>
                <c:pt idx="10">
                  <c:v>2029</c:v>
                </c:pt>
                <c:pt idx="11">
                  <c:v>2030</c:v>
                </c:pt>
              </c:numCache>
            </c:numRef>
          </c:cat>
          <c:val>
            <c:numRef>
              <c:f>Sheet1!$B$2:$B$13</c:f>
              <c:numCache>
                <c:formatCode>#,##0.00</c:formatCode>
                <c:ptCount val="12"/>
                <c:pt idx="0">
                  <c:v>129036.4</c:v>
                </c:pt>
                <c:pt idx="1">
                  <c:v>103885.9</c:v>
                </c:pt>
                <c:pt idx="2">
                  <c:v>97653.2</c:v>
                </c:pt>
                <c:pt idx="3">
                  <c:v>133056.20000000001</c:v>
                </c:pt>
                <c:pt idx="4">
                  <c:v>143108.9</c:v>
                </c:pt>
                <c:pt idx="5">
                  <c:v>151250.4</c:v>
                </c:pt>
                <c:pt idx="6">
                  <c:v>158320.6</c:v>
                </c:pt>
                <c:pt idx="7">
                  <c:v>165168.79999999999</c:v>
                </c:pt>
                <c:pt idx="8">
                  <c:v>171969.3</c:v>
                </c:pt>
                <c:pt idx="9">
                  <c:v>178843.1</c:v>
                </c:pt>
                <c:pt idx="10">
                  <c:v>185953.9</c:v>
                </c:pt>
                <c:pt idx="11">
                  <c:v>193234.1</c:v>
                </c:pt>
              </c:numCache>
            </c:numRef>
          </c:val>
          <c:extLst>
            <c:ext xmlns:c16="http://schemas.microsoft.com/office/drawing/2014/chart" uri="{C3380CC4-5D6E-409C-BE32-E72D297353CC}">
              <c16:uniqueId val="{00000012-A860-4BB4-8EDD-5BB2BB7D8C59}"/>
            </c:ext>
          </c:extLst>
        </c:ser>
        <c:dLbls>
          <c:dLblPos val="inEnd"/>
          <c:showLegendKey val="0"/>
          <c:showVal val="1"/>
          <c:showCatName val="0"/>
          <c:showSerName val="0"/>
          <c:showPercent val="0"/>
          <c:showBubbleSize val="0"/>
        </c:dLbls>
        <c:gapWidth val="100"/>
        <c:overlap val="-24"/>
        <c:axId val="1645834671"/>
        <c:axId val="1645833423"/>
      </c:barChart>
      <c:catAx>
        <c:axId val="1645834671"/>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crossAx val="1645833423"/>
        <c:crosses val="autoZero"/>
        <c:auto val="1"/>
        <c:lblAlgn val="ctr"/>
        <c:lblOffset val="100"/>
        <c:noMultiLvlLbl val="0"/>
      </c:catAx>
      <c:valAx>
        <c:axId val="1645833423"/>
        <c:scaling>
          <c:orientation val="minMax"/>
          <c:max val="200000"/>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645834671"/>
        <c:crosses val="autoZero"/>
        <c:crossBetween val="between"/>
        <c:majorUnit val="5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11104825380884E-2"/>
          <c:y val="2.0157551075037524E-2"/>
          <c:w val="0.89539555786658764"/>
          <c:h val="0.74559429729074378"/>
        </c:manualLayout>
      </c:layout>
      <c:lineChart>
        <c:grouping val="standard"/>
        <c:varyColors val="0"/>
        <c:ser>
          <c:idx val="0"/>
          <c:order val="0"/>
          <c:tx>
            <c:strRef>
              <c:f>Sheet1!$B$1</c:f>
              <c:strCache>
                <c:ptCount val="1"/>
                <c:pt idx="0">
                  <c:v>Motor Fuel</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strRef>
              <c:f>Sheet1!$A$2:$A$42</c:f>
              <c:strCache>
                <c:ptCount val="41"/>
                <c:pt idx="0">
                  <c:v>FY90-91</c:v>
                </c:pt>
                <c:pt idx="2">
                  <c:v>FY 92-93</c:v>
                </c:pt>
                <c:pt idx="4">
                  <c:v>FY 94-95</c:v>
                </c:pt>
                <c:pt idx="6">
                  <c:v>FY 96-97</c:v>
                </c:pt>
                <c:pt idx="8">
                  <c:v>FY 98-99</c:v>
                </c:pt>
                <c:pt idx="10">
                  <c:v>FY 00-01</c:v>
                </c:pt>
                <c:pt idx="12">
                  <c:v>FY 02-03</c:v>
                </c:pt>
                <c:pt idx="14">
                  <c:v>FY 04-05</c:v>
                </c:pt>
                <c:pt idx="16">
                  <c:v>FY 06-07</c:v>
                </c:pt>
                <c:pt idx="18">
                  <c:v>FY 08-09</c:v>
                </c:pt>
                <c:pt idx="20">
                  <c:v>FY 10-11</c:v>
                </c:pt>
                <c:pt idx="22">
                  <c:v>FY 12-13</c:v>
                </c:pt>
                <c:pt idx="24">
                  <c:v>FY 14-15</c:v>
                </c:pt>
                <c:pt idx="26">
                  <c:v>FY 16-17</c:v>
                </c:pt>
                <c:pt idx="28">
                  <c:v>FY 18-19</c:v>
                </c:pt>
                <c:pt idx="30">
                  <c:v>FY 20-21</c:v>
                </c:pt>
                <c:pt idx="32">
                  <c:v>FY 22-23</c:v>
                </c:pt>
                <c:pt idx="34">
                  <c:v>FY 24-25</c:v>
                </c:pt>
                <c:pt idx="36">
                  <c:v>FY 26-27</c:v>
                </c:pt>
                <c:pt idx="38">
                  <c:v>FY 28-29</c:v>
                </c:pt>
                <c:pt idx="40">
                  <c:v>FY 30-31</c:v>
                </c:pt>
              </c:strCache>
            </c:strRef>
          </c:cat>
          <c:val>
            <c:numRef>
              <c:f>Sheet1!$B$2:$B$42</c:f>
              <c:numCache>
                <c:formatCode>General</c:formatCode>
                <c:ptCount val="41"/>
                <c:pt idx="0">
                  <c:v>5549.48</c:v>
                </c:pt>
                <c:pt idx="1">
                  <c:v>6169.9</c:v>
                </c:pt>
                <c:pt idx="2">
                  <c:v>6353.5</c:v>
                </c:pt>
                <c:pt idx="3">
                  <c:v>6459.3</c:v>
                </c:pt>
                <c:pt idx="4">
                  <c:v>6567.05</c:v>
                </c:pt>
                <c:pt idx="5">
                  <c:v>6715.89</c:v>
                </c:pt>
                <c:pt idx="6">
                  <c:v>6826.12</c:v>
                </c:pt>
                <c:pt idx="7">
                  <c:v>7003.35</c:v>
                </c:pt>
                <c:pt idx="8">
                  <c:v>7270.97</c:v>
                </c:pt>
                <c:pt idx="9">
                  <c:v>7469.17</c:v>
                </c:pt>
                <c:pt idx="10">
                  <c:v>7611.31</c:v>
                </c:pt>
                <c:pt idx="11">
                  <c:v>7802.9</c:v>
                </c:pt>
                <c:pt idx="12">
                  <c:v>8011.01</c:v>
                </c:pt>
                <c:pt idx="13">
                  <c:v>8328.4</c:v>
                </c:pt>
                <c:pt idx="14">
                  <c:v>8617.44</c:v>
                </c:pt>
                <c:pt idx="15">
                  <c:v>8651.4599999999991</c:v>
                </c:pt>
                <c:pt idx="16">
                  <c:v>8649.3799999999992</c:v>
                </c:pt>
                <c:pt idx="17">
                  <c:v>8499.3700000000008</c:v>
                </c:pt>
                <c:pt idx="18">
                  <c:v>8187.91</c:v>
                </c:pt>
                <c:pt idx="19">
                  <c:v>8241.44</c:v>
                </c:pt>
                <c:pt idx="20">
                  <c:v>8241.76</c:v>
                </c:pt>
                <c:pt idx="21">
                  <c:v>8097.4</c:v>
                </c:pt>
                <c:pt idx="22">
                  <c:v>8107.5</c:v>
                </c:pt>
                <c:pt idx="23">
                  <c:v>8296.2000000000007</c:v>
                </c:pt>
                <c:pt idx="24">
                  <c:v>8540.2999999999993</c:v>
                </c:pt>
                <c:pt idx="25">
                  <c:v>8745.2999999999993</c:v>
                </c:pt>
                <c:pt idx="26">
                  <c:v>8915.7999999999993</c:v>
                </c:pt>
                <c:pt idx="27">
                  <c:v>9256.4</c:v>
                </c:pt>
                <c:pt idx="28">
                  <c:v>9437.9</c:v>
                </c:pt>
                <c:pt idx="29">
                  <c:v>9026.7000000000007</c:v>
                </c:pt>
                <c:pt idx="30">
                  <c:v>8566.2999999999993</c:v>
                </c:pt>
                <c:pt idx="31">
                  <c:v>9459.7000000000007</c:v>
                </c:pt>
                <c:pt idx="32">
                  <c:v>9602.7000000000007</c:v>
                </c:pt>
                <c:pt idx="33">
                  <c:v>9727.1</c:v>
                </c:pt>
                <c:pt idx="34">
                  <c:v>9798.4</c:v>
                </c:pt>
                <c:pt idx="35">
                  <c:v>9830</c:v>
                </c:pt>
                <c:pt idx="36">
                  <c:v>9836.5</c:v>
                </c:pt>
                <c:pt idx="37">
                  <c:v>9836</c:v>
                </c:pt>
                <c:pt idx="38">
                  <c:v>9824.6</c:v>
                </c:pt>
                <c:pt idx="39">
                  <c:v>9810.2000000000007</c:v>
                </c:pt>
                <c:pt idx="40">
                  <c:v>9794.7000000000007</c:v>
                </c:pt>
              </c:numCache>
            </c:numRef>
          </c:val>
          <c:smooth val="0"/>
          <c:extLst>
            <c:ext xmlns:c16="http://schemas.microsoft.com/office/drawing/2014/chart" uri="{C3380CC4-5D6E-409C-BE32-E72D297353CC}">
              <c16:uniqueId val="{00000000-EF4D-450E-8A24-6EC5C1D5F509}"/>
            </c:ext>
          </c:extLst>
        </c:ser>
        <c:ser>
          <c:idx val="1"/>
          <c:order val="1"/>
          <c:tx>
            <c:strRef>
              <c:f>Sheet1!$C$1</c:f>
              <c:strCache>
                <c:ptCount val="1"/>
                <c:pt idx="0">
                  <c:v>Diesel Fuel</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strRef>
              <c:f>Sheet1!$A$2:$A$42</c:f>
              <c:strCache>
                <c:ptCount val="41"/>
                <c:pt idx="0">
                  <c:v>FY90-91</c:v>
                </c:pt>
                <c:pt idx="2">
                  <c:v>FY 92-93</c:v>
                </c:pt>
                <c:pt idx="4">
                  <c:v>FY 94-95</c:v>
                </c:pt>
                <c:pt idx="6">
                  <c:v>FY 96-97</c:v>
                </c:pt>
                <c:pt idx="8">
                  <c:v>FY 98-99</c:v>
                </c:pt>
                <c:pt idx="10">
                  <c:v>FY 00-01</c:v>
                </c:pt>
                <c:pt idx="12">
                  <c:v>FY 02-03</c:v>
                </c:pt>
                <c:pt idx="14">
                  <c:v>FY 04-05</c:v>
                </c:pt>
                <c:pt idx="16">
                  <c:v>FY 06-07</c:v>
                </c:pt>
                <c:pt idx="18">
                  <c:v>FY 08-09</c:v>
                </c:pt>
                <c:pt idx="20">
                  <c:v>FY 10-11</c:v>
                </c:pt>
                <c:pt idx="22">
                  <c:v>FY 12-13</c:v>
                </c:pt>
                <c:pt idx="24">
                  <c:v>FY 14-15</c:v>
                </c:pt>
                <c:pt idx="26">
                  <c:v>FY 16-17</c:v>
                </c:pt>
                <c:pt idx="28">
                  <c:v>FY 18-19</c:v>
                </c:pt>
                <c:pt idx="30">
                  <c:v>FY 20-21</c:v>
                </c:pt>
                <c:pt idx="32">
                  <c:v>FY 22-23</c:v>
                </c:pt>
                <c:pt idx="34">
                  <c:v>FY 24-25</c:v>
                </c:pt>
                <c:pt idx="36">
                  <c:v>FY 26-27</c:v>
                </c:pt>
                <c:pt idx="38">
                  <c:v>FY 28-29</c:v>
                </c:pt>
                <c:pt idx="40">
                  <c:v>FY 30-31</c:v>
                </c:pt>
              </c:strCache>
            </c:strRef>
          </c:cat>
          <c:val>
            <c:numRef>
              <c:f>Sheet1!$C$2:$C$42</c:f>
              <c:numCache>
                <c:formatCode>General</c:formatCode>
                <c:ptCount val="41"/>
                <c:pt idx="0">
                  <c:v>768.93</c:v>
                </c:pt>
                <c:pt idx="1">
                  <c:v>845.8</c:v>
                </c:pt>
                <c:pt idx="2">
                  <c:v>916.7</c:v>
                </c:pt>
                <c:pt idx="3">
                  <c:v>958.8</c:v>
                </c:pt>
                <c:pt idx="4">
                  <c:v>986.17</c:v>
                </c:pt>
                <c:pt idx="5">
                  <c:v>1038.5899999999999</c:v>
                </c:pt>
                <c:pt idx="6">
                  <c:v>1146.02</c:v>
                </c:pt>
                <c:pt idx="7">
                  <c:v>1200.6400000000001</c:v>
                </c:pt>
                <c:pt idx="8">
                  <c:v>1290.3599999999999</c:v>
                </c:pt>
                <c:pt idx="9">
                  <c:v>1336.93</c:v>
                </c:pt>
                <c:pt idx="10">
                  <c:v>1357.21</c:v>
                </c:pt>
                <c:pt idx="11">
                  <c:v>1388.09</c:v>
                </c:pt>
                <c:pt idx="12">
                  <c:v>1421.16</c:v>
                </c:pt>
                <c:pt idx="13">
                  <c:v>1523.48</c:v>
                </c:pt>
                <c:pt idx="14">
                  <c:v>1687.58</c:v>
                </c:pt>
                <c:pt idx="15">
                  <c:v>1802.64</c:v>
                </c:pt>
                <c:pt idx="16">
                  <c:v>1772.01</c:v>
                </c:pt>
                <c:pt idx="17">
                  <c:v>1659.85</c:v>
                </c:pt>
                <c:pt idx="18">
                  <c:v>1451.7</c:v>
                </c:pt>
                <c:pt idx="19">
                  <c:v>1370.53</c:v>
                </c:pt>
                <c:pt idx="20">
                  <c:v>1393.37</c:v>
                </c:pt>
                <c:pt idx="21">
                  <c:v>1375.3</c:v>
                </c:pt>
                <c:pt idx="22">
                  <c:v>1414.4</c:v>
                </c:pt>
                <c:pt idx="23">
                  <c:v>1457.2</c:v>
                </c:pt>
                <c:pt idx="24">
                  <c:v>1518.2</c:v>
                </c:pt>
                <c:pt idx="25">
                  <c:v>1566</c:v>
                </c:pt>
                <c:pt idx="26">
                  <c:v>1605.6</c:v>
                </c:pt>
                <c:pt idx="27">
                  <c:v>1786.7</c:v>
                </c:pt>
                <c:pt idx="28">
                  <c:v>1831.6</c:v>
                </c:pt>
                <c:pt idx="29">
                  <c:v>1844.6</c:v>
                </c:pt>
                <c:pt idx="30">
                  <c:v>1834.5</c:v>
                </c:pt>
                <c:pt idx="31">
                  <c:v>1970.5</c:v>
                </c:pt>
                <c:pt idx="32">
                  <c:v>1979.3</c:v>
                </c:pt>
                <c:pt idx="33">
                  <c:v>1994.6</c:v>
                </c:pt>
                <c:pt idx="34">
                  <c:v>2027.2</c:v>
                </c:pt>
                <c:pt idx="35">
                  <c:v>2056.6</c:v>
                </c:pt>
                <c:pt idx="36">
                  <c:v>2082.5</c:v>
                </c:pt>
                <c:pt idx="37">
                  <c:v>2105.5</c:v>
                </c:pt>
                <c:pt idx="38">
                  <c:v>2130.5</c:v>
                </c:pt>
                <c:pt idx="39">
                  <c:v>2156.6999999999998</c:v>
                </c:pt>
                <c:pt idx="40">
                  <c:v>2182.6999999999998</c:v>
                </c:pt>
              </c:numCache>
            </c:numRef>
          </c:val>
          <c:smooth val="0"/>
          <c:extLst>
            <c:ext xmlns:c16="http://schemas.microsoft.com/office/drawing/2014/chart" uri="{C3380CC4-5D6E-409C-BE32-E72D297353CC}">
              <c16:uniqueId val="{00000001-EF4D-450E-8A24-6EC5C1D5F509}"/>
            </c:ext>
          </c:extLst>
        </c:ser>
        <c:dLbls>
          <c:showLegendKey val="0"/>
          <c:showVal val="0"/>
          <c:showCatName val="0"/>
          <c:showSerName val="0"/>
          <c:showPercent val="0"/>
          <c:showBubbleSize val="0"/>
        </c:dLbls>
        <c:smooth val="0"/>
        <c:axId val="233834440"/>
        <c:axId val="233834832"/>
      </c:lineChart>
      <c:catAx>
        <c:axId val="233834440"/>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1" i="0" u="none" strike="noStrike" kern="1200" baseline="0">
                <a:solidFill>
                  <a:schemeClr val="lt1">
                    <a:lumMod val="85000"/>
                  </a:schemeClr>
                </a:solidFill>
                <a:effectLst>
                  <a:outerShdw blurRad="38100" dist="38100" dir="2700000" algn="tl">
                    <a:srgbClr val="000000">
                      <a:alpha val="43137"/>
                    </a:srgbClr>
                  </a:outerShdw>
                </a:effectLst>
                <a:latin typeface="+mn-lt"/>
                <a:ea typeface="+mn-ea"/>
                <a:cs typeface="+mn-cs"/>
              </a:defRPr>
            </a:pPr>
            <a:endParaRPr lang="en-US"/>
          </a:p>
        </c:txPr>
        <c:crossAx val="233834832"/>
        <c:crosses val="autoZero"/>
        <c:auto val="1"/>
        <c:lblAlgn val="ctr"/>
        <c:lblOffset val="100"/>
        <c:noMultiLvlLbl val="0"/>
      </c:catAx>
      <c:valAx>
        <c:axId val="233834832"/>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85000"/>
                  </a:schemeClr>
                </a:solidFill>
                <a:effectLst>
                  <a:outerShdw blurRad="38100" dist="38100" dir="2700000" algn="tl">
                    <a:srgbClr val="000000">
                      <a:alpha val="43137"/>
                    </a:srgbClr>
                  </a:outerShdw>
                </a:effectLst>
                <a:latin typeface="+mn-lt"/>
                <a:ea typeface="+mn-ea"/>
                <a:cs typeface="+mn-cs"/>
              </a:defRPr>
            </a:pPr>
            <a:endParaRPr lang="en-US"/>
          </a:p>
        </c:txPr>
        <c:crossAx val="233834440"/>
        <c:crosses val="autoZero"/>
        <c:crossBetween val="between"/>
      </c:valAx>
      <c:spPr>
        <a:noFill/>
        <a:ln>
          <a:noFill/>
        </a:ln>
        <a:effectLst/>
      </c:spPr>
    </c:plotArea>
    <c:legend>
      <c:legendPos val="b"/>
      <c:layout>
        <c:manualLayout>
          <c:xMode val="edge"/>
          <c:yMode val="edge"/>
          <c:x val="0.34956962518257201"/>
          <c:y val="0.94546491947491385"/>
          <c:w val="0.30086074963485598"/>
          <c:h val="5.453508052508615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05D573-54D9-4F5E-B5FB-B10ABE78237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A79FD8A-7FEC-4861-A1F0-53956C01D97D}">
      <dgm:prSet phldrT="[Text]"/>
      <dgm:spPr>
        <a:solidFill>
          <a:schemeClr val="accent1">
            <a:lumMod val="40000"/>
            <a:lumOff val="60000"/>
          </a:schemeClr>
        </a:solidFill>
        <a:ln>
          <a:noFill/>
        </a:ln>
      </dgm:spPr>
      <dgm:t>
        <a:bodyPr/>
        <a:lstStyle/>
        <a:p>
          <a:r>
            <a:rPr lang="en-US" b="1" dirty="0">
              <a:solidFill>
                <a:srgbClr val="1C4384"/>
              </a:solidFill>
              <a:effectLst>
                <a:outerShdw blurRad="38100" dist="38100" dir="2700000" algn="tl">
                  <a:srgbClr val="000000">
                    <a:alpha val="43137"/>
                  </a:srgbClr>
                </a:outerShdw>
              </a:effectLst>
              <a:latin typeface="+mj-lt"/>
            </a:rPr>
            <a:t>State Fuel Tax Indexed to CPI</a:t>
          </a:r>
          <a:endParaRPr lang="en-US" dirty="0"/>
        </a:p>
      </dgm:t>
    </dgm:pt>
    <dgm:pt modelId="{E7A8F931-D41F-4D3E-AD2D-C1EC02C03E5A}" type="parTrans" cxnId="{914E347F-836F-4C1B-AC3F-9FDA9A0B252A}">
      <dgm:prSet/>
      <dgm:spPr/>
      <dgm:t>
        <a:bodyPr/>
        <a:lstStyle/>
        <a:p>
          <a:endParaRPr lang="en-US"/>
        </a:p>
      </dgm:t>
    </dgm:pt>
    <dgm:pt modelId="{1233983E-B83F-4B9F-A1BE-F50A7B300CF1}" type="sibTrans" cxnId="{914E347F-836F-4C1B-AC3F-9FDA9A0B252A}">
      <dgm:prSet/>
      <dgm:spPr/>
      <dgm:t>
        <a:bodyPr/>
        <a:lstStyle/>
        <a:p>
          <a:endParaRPr lang="en-US"/>
        </a:p>
      </dgm:t>
    </dgm:pt>
    <dgm:pt modelId="{6651F1AE-89F5-4735-8063-EAA4D3E667A7}">
      <dgm:prSet/>
      <dgm:spPr>
        <a:solidFill>
          <a:schemeClr val="accent2">
            <a:lumMod val="20000"/>
            <a:lumOff val="80000"/>
          </a:schemeClr>
        </a:solidFill>
        <a:ln>
          <a:noFill/>
        </a:ln>
      </dgm:spPr>
      <dgm:t>
        <a:bodyPr/>
        <a:lstStyle/>
        <a:p>
          <a:r>
            <a:rPr lang="en-US" b="1" dirty="0">
              <a:solidFill>
                <a:schemeClr val="accent2"/>
              </a:solidFill>
              <a:effectLst>
                <a:outerShdw blurRad="38100" dist="38100" dir="2700000" algn="tl">
                  <a:srgbClr val="000000">
                    <a:alpha val="43137"/>
                  </a:srgbClr>
                </a:outerShdw>
              </a:effectLst>
              <a:latin typeface="+mj-lt"/>
            </a:rPr>
            <a:t>Extensive Tolling Systems</a:t>
          </a:r>
        </a:p>
      </dgm:t>
    </dgm:pt>
    <dgm:pt modelId="{949FCB67-6487-4BB4-88CB-787AEC01D332}" type="parTrans" cxnId="{5DE4ED8C-EF13-4319-80B9-38AF64702CA3}">
      <dgm:prSet/>
      <dgm:spPr/>
      <dgm:t>
        <a:bodyPr/>
        <a:lstStyle/>
        <a:p>
          <a:endParaRPr lang="en-US"/>
        </a:p>
      </dgm:t>
    </dgm:pt>
    <dgm:pt modelId="{78DE1E40-AF0A-413E-980A-B927EFA8DBE6}" type="sibTrans" cxnId="{5DE4ED8C-EF13-4319-80B9-38AF64702CA3}">
      <dgm:prSet/>
      <dgm:spPr/>
      <dgm:t>
        <a:bodyPr/>
        <a:lstStyle/>
        <a:p>
          <a:endParaRPr lang="en-US"/>
        </a:p>
      </dgm:t>
    </dgm:pt>
    <dgm:pt modelId="{C86EE2C7-900E-4CF7-8BAB-289A9A68B593}">
      <dgm:prSet/>
      <dgm:spPr>
        <a:solidFill>
          <a:schemeClr val="accent1">
            <a:lumMod val="40000"/>
            <a:lumOff val="60000"/>
          </a:schemeClr>
        </a:solidFill>
        <a:ln>
          <a:noFill/>
        </a:ln>
      </dgm:spPr>
      <dgm:t>
        <a:bodyPr/>
        <a:lstStyle/>
        <a:p>
          <a:r>
            <a:rPr lang="en-US" b="1" dirty="0">
              <a:solidFill>
                <a:srgbClr val="1C4384"/>
              </a:solidFill>
              <a:effectLst>
                <a:outerShdw blurRad="38100" dist="38100" dir="2700000" algn="tl">
                  <a:srgbClr val="000000">
                    <a:alpha val="43137"/>
                  </a:srgbClr>
                </a:outerShdw>
              </a:effectLst>
              <a:latin typeface="+mj-lt"/>
            </a:rPr>
            <a:t>Maximum Use of Innovative Financing</a:t>
          </a:r>
        </a:p>
      </dgm:t>
    </dgm:pt>
    <dgm:pt modelId="{D57A6CCD-E6C4-4127-B0D8-534BBB68088C}" type="parTrans" cxnId="{3D27C7EE-9D0D-48D0-A47F-BCB66255E770}">
      <dgm:prSet/>
      <dgm:spPr/>
      <dgm:t>
        <a:bodyPr/>
        <a:lstStyle/>
        <a:p>
          <a:endParaRPr lang="en-US"/>
        </a:p>
      </dgm:t>
    </dgm:pt>
    <dgm:pt modelId="{2A90A751-2A53-42F4-BCA5-3B4F37EBC1B0}" type="sibTrans" cxnId="{3D27C7EE-9D0D-48D0-A47F-BCB66255E770}">
      <dgm:prSet/>
      <dgm:spPr/>
      <dgm:t>
        <a:bodyPr/>
        <a:lstStyle/>
        <a:p>
          <a:endParaRPr lang="en-US"/>
        </a:p>
      </dgm:t>
    </dgm:pt>
    <dgm:pt modelId="{EF15DA61-D928-4B0E-91C1-B50D8DB1C85A}">
      <dgm:prSet/>
      <dgm:spPr>
        <a:solidFill>
          <a:schemeClr val="accent2">
            <a:lumMod val="20000"/>
            <a:lumOff val="80000"/>
          </a:schemeClr>
        </a:solidFill>
        <a:ln>
          <a:noFill/>
        </a:ln>
      </dgm:spPr>
      <dgm:t>
        <a:bodyPr/>
        <a:lstStyle/>
        <a:p>
          <a:r>
            <a:rPr lang="en-US" b="1" dirty="0">
              <a:solidFill>
                <a:schemeClr val="accent2"/>
              </a:solidFill>
              <a:effectLst>
                <a:outerShdw blurRad="38100" dist="38100" dir="2700000" algn="tl">
                  <a:srgbClr val="000000">
                    <a:alpha val="43137"/>
                  </a:srgbClr>
                </a:outerShdw>
              </a:effectLst>
              <a:latin typeface="+mj-lt"/>
            </a:rPr>
            <a:t>Population Growth</a:t>
          </a:r>
        </a:p>
      </dgm:t>
    </dgm:pt>
    <dgm:pt modelId="{3D7AB1E3-677C-499E-93D8-1CD0F1382017}" type="parTrans" cxnId="{35F4D558-BDD5-4CEB-AF32-E3851C60B8AD}">
      <dgm:prSet/>
      <dgm:spPr/>
      <dgm:t>
        <a:bodyPr/>
        <a:lstStyle/>
        <a:p>
          <a:endParaRPr lang="en-US"/>
        </a:p>
      </dgm:t>
    </dgm:pt>
    <dgm:pt modelId="{96677448-5BF6-4345-A5F9-3327BB12C7E4}" type="sibTrans" cxnId="{35F4D558-BDD5-4CEB-AF32-E3851C60B8AD}">
      <dgm:prSet/>
      <dgm:spPr/>
      <dgm:t>
        <a:bodyPr/>
        <a:lstStyle/>
        <a:p>
          <a:endParaRPr lang="en-US"/>
        </a:p>
      </dgm:t>
    </dgm:pt>
    <dgm:pt modelId="{E49A737B-E897-4D73-B11E-5FC1C1D7D992}">
      <dgm:prSet/>
      <dgm:spPr>
        <a:solidFill>
          <a:schemeClr val="accent1">
            <a:lumMod val="40000"/>
            <a:lumOff val="60000"/>
          </a:schemeClr>
        </a:solidFill>
        <a:ln>
          <a:noFill/>
        </a:ln>
      </dgm:spPr>
      <dgm:t>
        <a:bodyPr/>
        <a:lstStyle/>
        <a:p>
          <a:r>
            <a:rPr lang="en-US" b="1" dirty="0">
              <a:solidFill>
                <a:srgbClr val="1C4384"/>
              </a:solidFill>
              <a:effectLst>
                <a:outerShdw blurRad="38100" dist="38100" dir="2700000" algn="tl">
                  <a:srgbClr val="000000">
                    <a:alpha val="43137"/>
                  </a:srgbClr>
                </a:outerShdw>
              </a:effectLst>
              <a:latin typeface="+mj-lt"/>
            </a:rPr>
            <a:t>Record Tourism</a:t>
          </a:r>
        </a:p>
      </dgm:t>
    </dgm:pt>
    <dgm:pt modelId="{FFD1F2A3-B9AD-42A1-98FF-BCFBE32E39C4}" type="parTrans" cxnId="{0F4A30C4-6FA0-40E7-815C-468DF760B982}">
      <dgm:prSet/>
      <dgm:spPr/>
      <dgm:t>
        <a:bodyPr/>
        <a:lstStyle/>
        <a:p>
          <a:endParaRPr lang="en-US"/>
        </a:p>
      </dgm:t>
    </dgm:pt>
    <dgm:pt modelId="{2FB27CFC-A5B0-4B17-9CD5-4A634C2E76F4}" type="sibTrans" cxnId="{0F4A30C4-6FA0-40E7-815C-468DF760B982}">
      <dgm:prSet/>
      <dgm:spPr/>
      <dgm:t>
        <a:bodyPr/>
        <a:lstStyle/>
        <a:p>
          <a:endParaRPr lang="en-US"/>
        </a:p>
      </dgm:t>
    </dgm:pt>
    <dgm:pt modelId="{C087175E-0384-4B46-A609-B341B8E780CE}" type="pres">
      <dgm:prSet presAssocID="{A805D573-54D9-4F5E-B5FB-B10ABE782370}" presName="Name0" presStyleCnt="0">
        <dgm:presLayoutVars>
          <dgm:chMax val="7"/>
          <dgm:chPref val="7"/>
          <dgm:dir/>
        </dgm:presLayoutVars>
      </dgm:prSet>
      <dgm:spPr/>
    </dgm:pt>
    <dgm:pt modelId="{1270A7DB-6FC8-41F7-BB47-92F85C00FAA3}" type="pres">
      <dgm:prSet presAssocID="{A805D573-54D9-4F5E-B5FB-B10ABE782370}" presName="Name1" presStyleCnt="0"/>
      <dgm:spPr/>
    </dgm:pt>
    <dgm:pt modelId="{3FA7E933-18DE-4D2D-AD3A-66116926A104}" type="pres">
      <dgm:prSet presAssocID="{A805D573-54D9-4F5E-B5FB-B10ABE782370}" presName="cycle" presStyleCnt="0"/>
      <dgm:spPr/>
    </dgm:pt>
    <dgm:pt modelId="{2A4630E5-0DE1-47F7-8079-6CA05EACAE0F}" type="pres">
      <dgm:prSet presAssocID="{A805D573-54D9-4F5E-B5FB-B10ABE782370}" presName="srcNode" presStyleLbl="node1" presStyleIdx="0" presStyleCnt="5"/>
      <dgm:spPr/>
    </dgm:pt>
    <dgm:pt modelId="{5DA6C582-311F-44DC-8A38-A0C2806FA683}" type="pres">
      <dgm:prSet presAssocID="{A805D573-54D9-4F5E-B5FB-B10ABE782370}" presName="conn" presStyleLbl="parChTrans1D2" presStyleIdx="0" presStyleCnt="1"/>
      <dgm:spPr/>
    </dgm:pt>
    <dgm:pt modelId="{0B7C97D8-3373-42C5-8FC1-E7B7203EC0A3}" type="pres">
      <dgm:prSet presAssocID="{A805D573-54D9-4F5E-B5FB-B10ABE782370}" presName="extraNode" presStyleLbl="node1" presStyleIdx="0" presStyleCnt="5"/>
      <dgm:spPr/>
    </dgm:pt>
    <dgm:pt modelId="{06B1D744-5829-43F7-97BA-9610595F9A7A}" type="pres">
      <dgm:prSet presAssocID="{A805D573-54D9-4F5E-B5FB-B10ABE782370}" presName="dstNode" presStyleLbl="node1" presStyleIdx="0" presStyleCnt="5"/>
      <dgm:spPr/>
    </dgm:pt>
    <dgm:pt modelId="{957CDDFD-6B77-49DD-824C-8D9372063254}" type="pres">
      <dgm:prSet presAssocID="{FA79FD8A-7FEC-4861-A1F0-53956C01D97D}" presName="text_1" presStyleLbl="node1" presStyleIdx="0" presStyleCnt="5">
        <dgm:presLayoutVars>
          <dgm:bulletEnabled val="1"/>
        </dgm:presLayoutVars>
      </dgm:prSet>
      <dgm:spPr/>
    </dgm:pt>
    <dgm:pt modelId="{53A2F538-FF6B-4A10-8FF6-5D76ABAA4636}" type="pres">
      <dgm:prSet presAssocID="{FA79FD8A-7FEC-4861-A1F0-53956C01D97D}" presName="accent_1" presStyleCnt="0"/>
      <dgm:spPr/>
    </dgm:pt>
    <dgm:pt modelId="{014C48B0-26FD-42A1-997E-F5F076BD01FE}" type="pres">
      <dgm:prSet presAssocID="{FA79FD8A-7FEC-4861-A1F0-53956C01D97D}" presName="accentRepeatNode" presStyleLbl="solidFgAcc1" presStyleIdx="0" presStyleCnt="5"/>
      <dgm:spPr>
        <a:solidFill>
          <a:schemeClr val="accent1"/>
        </a:solidFill>
        <a:ln>
          <a:solidFill>
            <a:schemeClr val="accent1"/>
          </a:solidFill>
        </a:ln>
      </dgm:spPr>
    </dgm:pt>
    <dgm:pt modelId="{0490D213-52C5-4FF3-B405-A65544F33AAC}" type="pres">
      <dgm:prSet presAssocID="{6651F1AE-89F5-4735-8063-EAA4D3E667A7}" presName="text_2" presStyleLbl="node1" presStyleIdx="1" presStyleCnt="5">
        <dgm:presLayoutVars>
          <dgm:bulletEnabled val="1"/>
        </dgm:presLayoutVars>
      </dgm:prSet>
      <dgm:spPr/>
    </dgm:pt>
    <dgm:pt modelId="{0888FBFF-863E-47EF-A595-B84DD6C3060A}" type="pres">
      <dgm:prSet presAssocID="{6651F1AE-89F5-4735-8063-EAA4D3E667A7}" presName="accent_2" presStyleCnt="0"/>
      <dgm:spPr/>
    </dgm:pt>
    <dgm:pt modelId="{80182749-31A4-401B-8385-DDD1F7CEC2F7}" type="pres">
      <dgm:prSet presAssocID="{6651F1AE-89F5-4735-8063-EAA4D3E667A7}" presName="accentRepeatNode" presStyleLbl="solidFgAcc1" presStyleIdx="1" presStyleCnt="5"/>
      <dgm:spPr>
        <a:solidFill>
          <a:schemeClr val="accent2"/>
        </a:solidFill>
        <a:ln>
          <a:solidFill>
            <a:schemeClr val="accent2"/>
          </a:solidFill>
        </a:ln>
      </dgm:spPr>
    </dgm:pt>
    <dgm:pt modelId="{25E67ED2-453B-4A88-9353-071F35BB1603}" type="pres">
      <dgm:prSet presAssocID="{C86EE2C7-900E-4CF7-8BAB-289A9A68B593}" presName="text_3" presStyleLbl="node1" presStyleIdx="2" presStyleCnt="5">
        <dgm:presLayoutVars>
          <dgm:bulletEnabled val="1"/>
        </dgm:presLayoutVars>
      </dgm:prSet>
      <dgm:spPr/>
    </dgm:pt>
    <dgm:pt modelId="{EB2BDE50-CB64-4005-B5C0-CBBECF2F8C26}" type="pres">
      <dgm:prSet presAssocID="{C86EE2C7-900E-4CF7-8BAB-289A9A68B593}" presName="accent_3" presStyleCnt="0"/>
      <dgm:spPr/>
    </dgm:pt>
    <dgm:pt modelId="{B6466A07-EF49-4832-B5F0-CE1EE49C360C}" type="pres">
      <dgm:prSet presAssocID="{C86EE2C7-900E-4CF7-8BAB-289A9A68B593}" presName="accentRepeatNode" presStyleLbl="solidFgAcc1" presStyleIdx="2" presStyleCnt="5"/>
      <dgm:spPr>
        <a:solidFill>
          <a:schemeClr val="accent1"/>
        </a:solidFill>
        <a:ln>
          <a:solidFill>
            <a:schemeClr val="accent1"/>
          </a:solidFill>
        </a:ln>
      </dgm:spPr>
    </dgm:pt>
    <dgm:pt modelId="{CEFE1B5C-6130-42EF-9848-8ED8F887A9CC}" type="pres">
      <dgm:prSet presAssocID="{EF15DA61-D928-4B0E-91C1-B50D8DB1C85A}" presName="text_4" presStyleLbl="node1" presStyleIdx="3" presStyleCnt="5">
        <dgm:presLayoutVars>
          <dgm:bulletEnabled val="1"/>
        </dgm:presLayoutVars>
      </dgm:prSet>
      <dgm:spPr/>
    </dgm:pt>
    <dgm:pt modelId="{68BFAF93-B260-4B18-AB9C-18D050DCAD4B}" type="pres">
      <dgm:prSet presAssocID="{EF15DA61-D928-4B0E-91C1-B50D8DB1C85A}" presName="accent_4" presStyleCnt="0"/>
      <dgm:spPr/>
    </dgm:pt>
    <dgm:pt modelId="{7C6729A7-3D6F-4CA8-8288-63AA1AFBCBE4}" type="pres">
      <dgm:prSet presAssocID="{EF15DA61-D928-4B0E-91C1-B50D8DB1C85A}" presName="accentRepeatNode" presStyleLbl="solidFgAcc1" presStyleIdx="3" presStyleCnt="5"/>
      <dgm:spPr>
        <a:solidFill>
          <a:schemeClr val="accent2"/>
        </a:solidFill>
        <a:ln>
          <a:solidFill>
            <a:schemeClr val="accent2"/>
          </a:solidFill>
        </a:ln>
      </dgm:spPr>
    </dgm:pt>
    <dgm:pt modelId="{429E0993-97C8-4AC6-80DC-DCD2480B85BD}" type="pres">
      <dgm:prSet presAssocID="{E49A737B-E897-4D73-B11E-5FC1C1D7D992}" presName="text_5" presStyleLbl="node1" presStyleIdx="4" presStyleCnt="5">
        <dgm:presLayoutVars>
          <dgm:bulletEnabled val="1"/>
        </dgm:presLayoutVars>
      </dgm:prSet>
      <dgm:spPr/>
    </dgm:pt>
    <dgm:pt modelId="{79252483-FF43-44EF-8192-E4DADC260896}" type="pres">
      <dgm:prSet presAssocID="{E49A737B-E897-4D73-B11E-5FC1C1D7D992}" presName="accent_5" presStyleCnt="0"/>
      <dgm:spPr/>
    </dgm:pt>
    <dgm:pt modelId="{CAA3F17A-53FD-4438-A7F4-8E69061FF459}" type="pres">
      <dgm:prSet presAssocID="{E49A737B-E897-4D73-B11E-5FC1C1D7D992}" presName="accentRepeatNode" presStyleLbl="solidFgAcc1" presStyleIdx="4" presStyleCnt="5"/>
      <dgm:spPr>
        <a:solidFill>
          <a:schemeClr val="accent1"/>
        </a:solidFill>
        <a:ln>
          <a:solidFill>
            <a:schemeClr val="accent1"/>
          </a:solidFill>
        </a:ln>
      </dgm:spPr>
    </dgm:pt>
  </dgm:ptLst>
  <dgm:cxnLst>
    <dgm:cxn modelId="{AA93C438-AE53-45D4-B619-F99D00967BF3}" type="presOf" srcId="{A805D573-54D9-4F5E-B5FB-B10ABE782370}" destId="{C087175E-0384-4B46-A609-B341B8E780CE}" srcOrd="0" destOrd="0" presId="urn:microsoft.com/office/officeart/2008/layout/VerticalCurvedList"/>
    <dgm:cxn modelId="{471F1348-194B-48F7-99B1-261CD8B75C71}" type="presOf" srcId="{EF15DA61-D928-4B0E-91C1-B50D8DB1C85A}" destId="{CEFE1B5C-6130-42EF-9848-8ED8F887A9CC}" srcOrd="0" destOrd="0" presId="urn:microsoft.com/office/officeart/2008/layout/VerticalCurvedList"/>
    <dgm:cxn modelId="{0B0C0B6E-5D0D-4195-81F4-6723068E6BE0}" type="presOf" srcId="{FA79FD8A-7FEC-4861-A1F0-53956C01D97D}" destId="{957CDDFD-6B77-49DD-824C-8D9372063254}" srcOrd="0" destOrd="0" presId="urn:microsoft.com/office/officeart/2008/layout/VerticalCurvedList"/>
    <dgm:cxn modelId="{35F4D558-BDD5-4CEB-AF32-E3851C60B8AD}" srcId="{A805D573-54D9-4F5E-B5FB-B10ABE782370}" destId="{EF15DA61-D928-4B0E-91C1-B50D8DB1C85A}" srcOrd="3" destOrd="0" parTransId="{3D7AB1E3-677C-499E-93D8-1CD0F1382017}" sibTransId="{96677448-5BF6-4345-A5F9-3327BB12C7E4}"/>
    <dgm:cxn modelId="{914E347F-836F-4C1B-AC3F-9FDA9A0B252A}" srcId="{A805D573-54D9-4F5E-B5FB-B10ABE782370}" destId="{FA79FD8A-7FEC-4861-A1F0-53956C01D97D}" srcOrd="0" destOrd="0" parTransId="{E7A8F931-D41F-4D3E-AD2D-C1EC02C03E5A}" sibTransId="{1233983E-B83F-4B9F-A1BE-F50A7B300CF1}"/>
    <dgm:cxn modelId="{01B28981-F994-4F0B-87F3-ABC726A83C0E}" type="presOf" srcId="{6651F1AE-89F5-4735-8063-EAA4D3E667A7}" destId="{0490D213-52C5-4FF3-B405-A65544F33AAC}" srcOrd="0" destOrd="0" presId="urn:microsoft.com/office/officeart/2008/layout/VerticalCurvedList"/>
    <dgm:cxn modelId="{5DE4ED8C-EF13-4319-80B9-38AF64702CA3}" srcId="{A805D573-54D9-4F5E-B5FB-B10ABE782370}" destId="{6651F1AE-89F5-4735-8063-EAA4D3E667A7}" srcOrd="1" destOrd="0" parTransId="{949FCB67-6487-4BB4-88CB-787AEC01D332}" sibTransId="{78DE1E40-AF0A-413E-980A-B927EFA8DBE6}"/>
    <dgm:cxn modelId="{8C7C23AE-5496-4752-B0E0-7F424ED43861}" type="presOf" srcId="{C86EE2C7-900E-4CF7-8BAB-289A9A68B593}" destId="{25E67ED2-453B-4A88-9353-071F35BB1603}" srcOrd="0" destOrd="0" presId="urn:microsoft.com/office/officeart/2008/layout/VerticalCurvedList"/>
    <dgm:cxn modelId="{0F4A30C4-6FA0-40E7-815C-468DF760B982}" srcId="{A805D573-54D9-4F5E-B5FB-B10ABE782370}" destId="{E49A737B-E897-4D73-B11E-5FC1C1D7D992}" srcOrd="4" destOrd="0" parTransId="{FFD1F2A3-B9AD-42A1-98FF-BCFBE32E39C4}" sibTransId="{2FB27CFC-A5B0-4B17-9CD5-4A634C2E76F4}"/>
    <dgm:cxn modelId="{3D27C7EE-9D0D-48D0-A47F-BCB66255E770}" srcId="{A805D573-54D9-4F5E-B5FB-B10ABE782370}" destId="{C86EE2C7-900E-4CF7-8BAB-289A9A68B593}" srcOrd="2" destOrd="0" parTransId="{D57A6CCD-E6C4-4127-B0D8-534BBB68088C}" sibTransId="{2A90A751-2A53-42F4-BCA5-3B4F37EBC1B0}"/>
    <dgm:cxn modelId="{770701F2-38C6-4071-9AB8-20F01E9F2FEC}" type="presOf" srcId="{1233983E-B83F-4B9F-A1BE-F50A7B300CF1}" destId="{5DA6C582-311F-44DC-8A38-A0C2806FA683}" srcOrd="0" destOrd="0" presId="urn:microsoft.com/office/officeart/2008/layout/VerticalCurvedList"/>
    <dgm:cxn modelId="{F6AA7AFA-2F88-4397-8282-80A45434AA7A}" type="presOf" srcId="{E49A737B-E897-4D73-B11E-5FC1C1D7D992}" destId="{429E0993-97C8-4AC6-80DC-DCD2480B85BD}" srcOrd="0" destOrd="0" presId="urn:microsoft.com/office/officeart/2008/layout/VerticalCurvedList"/>
    <dgm:cxn modelId="{F88C54CC-F969-4609-987A-B2DEEB04EF6C}" type="presParOf" srcId="{C087175E-0384-4B46-A609-B341B8E780CE}" destId="{1270A7DB-6FC8-41F7-BB47-92F85C00FAA3}" srcOrd="0" destOrd="0" presId="urn:microsoft.com/office/officeart/2008/layout/VerticalCurvedList"/>
    <dgm:cxn modelId="{F0024999-EB7C-418A-9AD4-59DEA923F07F}" type="presParOf" srcId="{1270A7DB-6FC8-41F7-BB47-92F85C00FAA3}" destId="{3FA7E933-18DE-4D2D-AD3A-66116926A104}" srcOrd="0" destOrd="0" presId="urn:microsoft.com/office/officeart/2008/layout/VerticalCurvedList"/>
    <dgm:cxn modelId="{D7A27492-B6A6-4DF1-97AD-8E100DFCBCC1}" type="presParOf" srcId="{3FA7E933-18DE-4D2D-AD3A-66116926A104}" destId="{2A4630E5-0DE1-47F7-8079-6CA05EACAE0F}" srcOrd="0" destOrd="0" presId="urn:microsoft.com/office/officeart/2008/layout/VerticalCurvedList"/>
    <dgm:cxn modelId="{76912585-4B57-48A5-BDEA-0EC527ABF6F0}" type="presParOf" srcId="{3FA7E933-18DE-4D2D-AD3A-66116926A104}" destId="{5DA6C582-311F-44DC-8A38-A0C2806FA683}" srcOrd="1" destOrd="0" presId="urn:microsoft.com/office/officeart/2008/layout/VerticalCurvedList"/>
    <dgm:cxn modelId="{03519F80-022B-44B7-9190-A81F49DA633B}" type="presParOf" srcId="{3FA7E933-18DE-4D2D-AD3A-66116926A104}" destId="{0B7C97D8-3373-42C5-8FC1-E7B7203EC0A3}" srcOrd="2" destOrd="0" presId="urn:microsoft.com/office/officeart/2008/layout/VerticalCurvedList"/>
    <dgm:cxn modelId="{BB9462AA-D383-4F8C-92B6-9D71105AFD04}" type="presParOf" srcId="{3FA7E933-18DE-4D2D-AD3A-66116926A104}" destId="{06B1D744-5829-43F7-97BA-9610595F9A7A}" srcOrd="3" destOrd="0" presId="urn:microsoft.com/office/officeart/2008/layout/VerticalCurvedList"/>
    <dgm:cxn modelId="{8D0E777A-0AAF-42A0-BA92-B40C2890518A}" type="presParOf" srcId="{1270A7DB-6FC8-41F7-BB47-92F85C00FAA3}" destId="{957CDDFD-6B77-49DD-824C-8D9372063254}" srcOrd="1" destOrd="0" presId="urn:microsoft.com/office/officeart/2008/layout/VerticalCurvedList"/>
    <dgm:cxn modelId="{E9DDA89D-273D-4FEE-BF02-20E08F1A36C9}" type="presParOf" srcId="{1270A7DB-6FC8-41F7-BB47-92F85C00FAA3}" destId="{53A2F538-FF6B-4A10-8FF6-5D76ABAA4636}" srcOrd="2" destOrd="0" presId="urn:microsoft.com/office/officeart/2008/layout/VerticalCurvedList"/>
    <dgm:cxn modelId="{708B027A-51A7-447E-992A-4415F46B8383}" type="presParOf" srcId="{53A2F538-FF6B-4A10-8FF6-5D76ABAA4636}" destId="{014C48B0-26FD-42A1-997E-F5F076BD01FE}" srcOrd="0" destOrd="0" presId="urn:microsoft.com/office/officeart/2008/layout/VerticalCurvedList"/>
    <dgm:cxn modelId="{FA859DCC-E068-4BB3-8F2F-82B238FA790A}" type="presParOf" srcId="{1270A7DB-6FC8-41F7-BB47-92F85C00FAA3}" destId="{0490D213-52C5-4FF3-B405-A65544F33AAC}" srcOrd="3" destOrd="0" presId="urn:microsoft.com/office/officeart/2008/layout/VerticalCurvedList"/>
    <dgm:cxn modelId="{163E6A98-76FA-4365-83E5-4BDF535D5FF4}" type="presParOf" srcId="{1270A7DB-6FC8-41F7-BB47-92F85C00FAA3}" destId="{0888FBFF-863E-47EF-A595-B84DD6C3060A}" srcOrd="4" destOrd="0" presId="urn:microsoft.com/office/officeart/2008/layout/VerticalCurvedList"/>
    <dgm:cxn modelId="{195322CF-1ED9-4E14-8B0B-2A5786BDCC5F}" type="presParOf" srcId="{0888FBFF-863E-47EF-A595-B84DD6C3060A}" destId="{80182749-31A4-401B-8385-DDD1F7CEC2F7}" srcOrd="0" destOrd="0" presId="urn:microsoft.com/office/officeart/2008/layout/VerticalCurvedList"/>
    <dgm:cxn modelId="{1D982D9C-FF2B-4EE3-9F70-2574E23628EE}" type="presParOf" srcId="{1270A7DB-6FC8-41F7-BB47-92F85C00FAA3}" destId="{25E67ED2-453B-4A88-9353-071F35BB1603}" srcOrd="5" destOrd="0" presId="urn:microsoft.com/office/officeart/2008/layout/VerticalCurvedList"/>
    <dgm:cxn modelId="{0A70CC75-15F7-41A6-A872-287D991438DD}" type="presParOf" srcId="{1270A7DB-6FC8-41F7-BB47-92F85C00FAA3}" destId="{EB2BDE50-CB64-4005-B5C0-CBBECF2F8C26}" srcOrd="6" destOrd="0" presId="urn:microsoft.com/office/officeart/2008/layout/VerticalCurvedList"/>
    <dgm:cxn modelId="{C05783F2-60A1-4925-8647-6567732E5DC5}" type="presParOf" srcId="{EB2BDE50-CB64-4005-B5C0-CBBECF2F8C26}" destId="{B6466A07-EF49-4832-B5F0-CE1EE49C360C}" srcOrd="0" destOrd="0" presId="urn:microsoft.com/office/officeart/2008/layout/VerticalCurvedList"/>
    <dgm:cxn modelId="{5CA48CF2-5439-41C1-BE6A-B364DF213020}" type="presParOf" srcId="{1270A7DB-6FC8-41F7-BB47-92F85C00FAA3}" destId="{CEFE1B5C-6130-42EF-9848-8ED8F887A9CC}" srcOrd="7" destOrd="0" presId="urn:microsoft.com/office/officeart/2008/layout/VerticalCurvedList"/>
    <dgm:cxn modelId="{4670832A-A9D5-4F56-B2D1-35B672B5019F}" type="presParOf" srcId="{1270A7DB-6FC8-41F7-BB47-92F85C00FAA3}" destId="{68BFAF93-B260-4B18-AB9C-18D050DCAD4B}" srcOrd="8" destOrd="0" presId="urn:microsoft.com/office/officeart/2008/layout/VerticalCurvedList"/>
    <dgm:cxn modelId="{63CC8600-D48C-4110-9DEE-C90DEEF7E8F2}" type="presParOf" srcId="{68BFAF93-B260-4B18-AB9C-18D050DCAD4B}" destId="{7C6729A7-3D6F-4CA8-8288-63AA1AFBCBE4}" srcOrd="0" destOrd="0" presId="urn:microsoft.com/office/officeart/2008/layout/VerticalCurvedList"/>
    <dgm:cxn modelId="{BA103872-3A1B-4D8F-9F33-C4229AD4DB28}" type="presParOf" srcId="{1270A7DB-6FC8-41F7-BB47-92F85C00FAA3}" destId="{429E0993-97C8-4AC6-80DC-DCD2480B85BD}" srcOrd="9" destOrd="0" presId="urn:microsoft.com/office/officeart/2008/layout/VerticalCurvedList"/>
    <dgm:cxn modelId="{D33680F5-B3CD-45E1-80A1-D0A60CFCA07D}" type="presParOf" srcId="{1270A7DB-6FC8-41F7-BB47-92F85C00FAA3}" destId="{79252483-FF43-44EF-8192-E4DADC260896}" srcOrd="10" destOrd="0" presId="urn:microsoft.com/office/officeart/2008/layout/VerticalCurvedList"/>
    <dgm:cxn modelId="{BF86C959-A304-46A8-B1B3-53A52C392B6D}" type="presParOf" srcId="{79252483-FF43-44EF-8192-E4DADC260896}" destId="{CAA3F17A-53FD-4438-A7F4-8E69061FF45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BCD622-84FF-4A33-A2DA-119C230753A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EB0867D-2359-4435-A798-669C763B1997}">
      <dgm:prSet phldrT="[Text]" custT="1"/>
      <dgm:spPr>
        <a:ln>
          <a:solidFill>
            <a:schemeClr val="tx1"/>
          </a:solidFill>
        </a:ln>
      </dgm:spPr>
      <dgm:t>
        <a:bodyPr/>
        <a:lstStyle/>
        <a:p>
          <a:pPr algn="ctr"/>
          <a:r>
            <a:rPr lang="en-US" sz="4000" b="1" dirty="0">
              <a:solidFill>
                <a:schemeClr val="bg1"/>
              </a:solidFill>
              <a:effectLst>
                <a:outerShdw blurRad="38100" dist="38100" dir="2700000" algn="tl">
                  <a:srgbClr val="000000">
                    <a:alpha val="43137"/>
                  </a:srgbClr>
                </a:outerShdw>
              </a:effectLst>
            </a:rPr>
            <a:t>2040 Net Revenue Loss Projections </a:t>
          </a:r>
          <a:endParaRPr lang="en-US" sz="4000" b="1" dirty="0">
            <a:solidFill>
              <a:schemeClr val="bg1"/>
            </a:solidFill>
          </a:endParaRPr>
        </a:p>
      </dgm:t>
    </dgm:pt>
    <dgm:pt modelId="{C652D5EA-3C59-4949-A93F-A9A6C00685FD}" type="parTrans" cxnId="{BF3366DE-7A8E-4A8D-9124-AF8D4F5FC395}">
      <dgm:prSet/>
      <dgm:spPr/>
      <dgm:t>
        <a:bodyPr/>
        <a:lstStyle/>
        <a:p>
          <a:endParaRPr lang="en-US"/>
        </a:p>
      </dgm:t>
    </dgm:pt>
    <dgm:pt modelId="{D93453F3-E89B-45B4-B4CC-C17A5729C515}" type="sibTrans" cxnId="{BF3366DE-7A8E-4A8D-9124-AF8D4F5FC395}">
      <dgm:prSet/>
      <dgm:spPr/>
      <dgm:t>
        <a:bodyPr/>
        <a:lstStyle/>
        <a:p>
          <a:endParaRPr lang="en-US"/>
        </a:p>
      </dgm:t>
    </dgm:pt>
    <dgm:pt modelId="{708BF2FE-0339-4A0E-8CFE-079107193AA8}">
      <dgm:prSet custT="1"/>
      <dgm:spPr/>
      <dgm:t>
        <a:bodyPr/>
        <a:lstStyle/>
        <a:p>
          <a:r>
            <a:rPr lang="en-US" sz="3600" dirty="0">
              <a:solidFill>
                <a:schemeClr val="bg1"/>
              </a:solidFill>
              <a:effectLst>
                <a:outerShdw blurRad="38100" dist="38100" dir="2700000" algn="tl">
                  <a:srgbClr val="000000">
                    <a:alpha val="43137"/>
                  </a:srgbClr>
                </a:outerShdw>
              </a:effectLst>
            </a:rPr>
            <a:t>Conservative Growth Scenario = </a:t>
          </a:r>
          <a:r>
            <a:rPr lang="en-US" sz="3600" dirty="0">
              <a:solidFill>
                <a:schemeClr val="accent6">
                  <a:lumMod val="75000"/>
                </a:schemeClr>
              </a:solidFill>
              <a:effectLst>
                <a:outerShdw blurRad="38100" dist="38100" dir="2700000" algn="tl">
                  <a:srgbClr val="000000">
                    <a:alpha val="43137"/>
                  </a:srgbClr>
                </a:outerShdw>
              </a:effectLst>
            </a:rPr>
            <a:t>-5.6%</a:t>
          </a:r>
        </a:p>
      </dgm:t>
    </dgm:pt>
    <dgm:pt modelId="{7C6C8003-817A-42C8-A3F5-72745D4A8F99}" type="parTrans" cxnId="{62066DA4-FDFE-4BF9-BB17-E6939B840777}">
      <dgm:prSet/>
      <dgm:spPr/>
      <dgm:t>
        <a:bodyPr/>
        <a:lstStyle/>
        <a:p>
          <a:endParaRPr lang="en-US"/>
        </a:p>
      </dgm:t>
    </dgm:pt>
    <dgm:pt modelId="{D29F9CCA-9D92-418E-8A55-EEFE7AA429BC}" type="sibTrans" cxnId="{62066DA4-FDFE-4BF9-BB17-E6939B840777}">
      <dgm:prSet/>
      <dgm:spPr/>
      <dgm:t>
        <a:bodyPr/>
        <a:lstStyle/>
        <a:p>
          <a:endParaRPr lang="en-US"/>
        </a:p>
      </dgm:t>
    </dgm:pt>
    <dgm:pt modelId="{609BD3B4-D73C-436B-9F8C-20F747D8DCCD}">
      <dgm:prSet custT="1"/>
      <dgm:spPr/>
      <dgm:t>
        <a:bodyPr/>
        <a:lstStyle/>
        <a:p>
          <a:endParaRPr lang="en-US" sz="3200" dirty="0">
            <a:solidFill>
              <a:srgbClr val="003E6F"/>
            </a:solidFill>
            <a:effectLst>
              <a:outerShdw blurRad="38100" dist="38100" dir="2700000" algn="tl">
                <a:srgbClr val="000000">
                  <a:alpha val="43137"/>
                </a:srgbClr>
              </a:outerShdw>
            </a:effectLst>
          </a:endParaRPr>
        </a:p>
      </dgm:t>
    </dgm:pt>
    <dgm:pt modelId="{7E908770-E762-4357-8563-DE47DE844A99}" type="parTrans" cxnId="{F24C6C53-71AE-481F-8CA7-DD815C514529}">
      <dgm:prSet/>
      <dgm:spPr/>
      <dgm:t>
        <a:bodyPr/>
        <a:lstStyle/>
        <a:p>
          <a:endParaRPr lang="en-US"/>
        </a:p>
      </dgm:t>
    </dgm:pt>
    <dgm:pt modelId="{9F8541AA-7559-4286-A893-D1B65FCC9B38}" type="sibTrans" cxnId="{F24C6C53-71AE-481F-8CA7-DD815C514529}">
      <dgm:prSet/>
      <dgm:spPr/>
      <dgm:t>
        <a:bodyPr/>
        <a:lstStyle/>
        <a:p>
          <a:endParaRPr lang="en-US"/>
        </a:p>
      </dgm:t>
    </dgm:pt>
    <dgm:pt modelId="{D96377CA-29FC-4000-82D3-3F2E9DC82530}">
      <dgm:prSet custT="1"/>
      <dgm:spPr/>
      <dgm:t>
        <a:bodyPr/>
        <a:lstStyle/>
        <a:p>
          <a:r>
            <a:rPr lang="en-US" sz="3600" dirty="0">
              <a:solidFill>
                <a:schemeClr val="bg1"/>
              </a:solidFill>
              <a:effectLst>
                <a:outerShdw blurRad="38100" dist="38100" dir="2700000" algn="tl">
                  <a:srgbClr val="000000">
                    <a:alpha val="43137"/>
                  </a:srgbClr>
                </a:outerShdw>
              </a:effectLst>
            </a:rPr>
            <a:t>Aggressive Growth Scenario = </a:t>
          </a:r>
          <a:r>
            <a:rPr lang="en-US" sz="3600" dirty="0">
              <a:solidFill>
                <a:srgbClr val="FF0000"/>
              </a:solidFill>
              <a:effectLst>
                <a:outerShdw blurRad="38100" dist="38100" dir="2700000" algn="tl">
                  <a:srgbClr val="000000">
                    <a:alpha val="43137"/>
                  </a:srgbClr>
                </a:outerShdw>
              </a:effectLst>
            </a:rPr>
            <a:t>-20.0%</a:t>
          </a:r>
        </a:p>
      </dgm:t>
    </dgm:pt>
    <dgm:pt modelId="{BEAED261-DE7A-4747-A509-5E241A6AE03D}" type="parTrans" cxnId="{3DDDF52E-5781-493E-BEB3-C82B3A5B2A8E}">
      <dgm:prSet/>
      <dgm:spPr/>
      <dgm:t>
        <a:bodyPr/>
        <a:lstStyle/>
        <a:p>
          <a:endParaRPr lang="en-US"/>
        </a:p>
      </dgm:t>
    </dgm:pt>
    <dgm:pt modelId="{F3C1A2E1-E73C-46AB-A7B2-88413EA2C577}" type="sibTrans" cxnId="{3DDDF52E-5781-493E-BEB3-C82B3A5B2A8E}">
      <dgm:prSet/>
      <dgm:spPr/>
      <dgm:t>
        <a:bodyPr/>
        <a:lstStyle/>
        <a:p>
          <a:endParaRPr lang="en-US"/>
        </a:p>
      </dgm:t>
    </dgm:pt>
    <dgm:pt modelId="{58E54A7C-4EC2-4C64-AAE3-FC2F020DD3CE}">
      <dgm:prSet custT="1"/>
      <dgm:spPr/>
      <dgm:t>
        <a:bodyPr/>
        <a:lstStyle/>
        <a:p>
          <a:r>
            <a:rPr lang="en-US" sz="3600" dirty="0">
              <a:solidFill>
                <a:schemeClr val="bg1"/>
              </a:solidFill>
              <a:effectLst>
                <a:outerShdw blurRad="38100" dist="38100" dir="2700000" algn="tl">
                  <a:srgbClr val="000000">
                    <a:alpha val="43137"/>
                  </a:srgbClr>
                </a:outerShdw>
              </a:effectLst>
            </a:rPr>
            <a:t>Moderate Growth Scenario = </a:t>
          </a:r>
          <a:r>
            <a:rPr lang="en-US" sz="3600" b="1" dirty="0">
              <a:solidFill>
                <a:srgbClr val="FFFF00"/>
              </a:solidFill>
              <a:effectLst>
                <a:outerShdw blurRad="38100" dist="38100" dir="2700000" algn="tl">
                  <a:srgbClr val="000000">
                    <a:alpha val="43137"/>
                  </a:srgbClr>
                </a:outerShdw>
              </a:effectLst>
            </a:rPr>
            <a:t>-11.1%</a:t>
          </a:r>
        </a:p>
      </dgm:t>
    </dgm:pt>
    <dgm:pt modelId="{F913BB05-976E-4373-A404-C920E8C0E4CF}" type="parTrans" cxnId="{1EF38BAA-9C61-4F80-83B3-30B33901C484}">
      <dgm:prSet/>
      <dgm:spPr/>
      <dgm:t>
        <a:bodyPr/>
        <a:lstStyle/>
        <a:p>
          <a:endParaRPr lang="en-US"/>
        </a:p>
      </dgm:t>
    </dgm:pt>
    <dgm:pt modelId="{6CEBADE6-35C2-43BC-AA5B-48D45ADB0B48}" type="sibTrans" cxnId="{1EF38BAA-9C61-4F80-83B3-30B33901C484}">
      <dgm:prSet/>
      <dgm:spPr/>
      <dgm:t>
        <a:bodyPr/>
        <a:lstStyle/>
        <a:p>
          <a:endParaRPr lang="en-US"/>
        </a:p>
      </dgm:t>
    </dgm:pt>
    <dgm:pt modelId="{559AF85B-ECC7-4F71-AF35-95A74B907AFD}">
      <dgm:prSet custT="1"/>
      <dgm:spPr/>
      <dgm:t>
        <a:bodyPr/>
        <a:lstStyle/>
        <a:p>
          <a:r>
            <a:rPr lang="en-US" sz="3600" dirty="0">
              <a:solidFill>
                <a:schemeClr val="bg1"/>
              </a:solidFill>
              <a:effectLst>
                <a:outerShdw blurRad="38100" dist="38100" dir="2700000" algn="tl">
                  <a:srgbClr val="000000">
                    <a:alpha val="43137"/>
                  </a:srgbClr>
                </a:outerShdw>
              </a:effectLst>
            </a:rPr>
            <a:t>For every 1% increase in EV market adoption, estimated 0.5% reduction in STTF revenue</a:t>
          </a:r>
        </a:p>
      </dgm:t>
    </dgm:pt>
    <dgm:pt modelId="{CF4F7110-B2EB-4A9F-BB88-F6733FC363FD}" type="parTrans" cxnId="{1E9BDCBF-CBEE-443B-BC5C-C0DEA8C5B812}">
      <dgm:prSet/>
      <dgm:spPr/>
      <dgm:t>
        <a:bodyPr/>
        <a:lstStyle/>
        <a:p>
          <a:endParaRPr lang="en-US"/>
        </a:p>
      </dgm:t>
    </dgm:pt>
    <dgm:pt modelId="{BEB17852-A7A8-4BA8-8A72-D0FB2C5BCE6D}" type="sibTrans" cxnId="{1E9BDCBF-CBEE-443B-BC5C-C0DEA8C5B812}">
      <dgm:prSet/>
      <dgm:spPr/>
      <dgm:t>
        <a:bodyPr/>
        <a:lstStyle/>
        <a:p>
          <a:endParaRPr lang="en-US"/>
        </a:p>
      </dgm:t>
    </dgm:pt>
    <dgm:pt modelId="{6921DAA0-D59E-408B-A9AB-AB88411C5C79}" type="pres">
      <dgm:prSet presAssocID="{ECBCD622-84FF-4A33-A2DA-119C230753AD}" presName="linear" presStyleCnt="0">
        <dgm:presLayoutVars>
          <dgm:animLvl val="lvl"/>
          <dgm:resizeHandles val="exact"/>
        </dgm:presLayoutVars>
      </dgm:prSet>
      <dgm:spPr/>
    </dgm:pt>
    <dgm:pt modelId="{18ECAAD8-086A-406B-8A16-8B8CBBA57F45}" type="pres">
      <dgm:prSet presAssocID="{6EB0867D-2359-4435-A798-669C763B1997}" presName="parentText" presStyleLbl="node1" presStyleIdx="0" presStyleCnt="1" custScaleY="147888" custLinFactNeighborX="-1502" custLinFactNeighborY="-48289">
        <dgm:presLayoutVars>
          <dgm:chMax val="0"/>
          <dgm:bulletEnabled val="1"/>
        </dgm:presLayoutVars>
      </dgm:prSet>
      <dgm:spPr/>
    </dgm:pt>
    <dgm:pt modelId="{B502E5C1-6E64-4167-8A4E-F0929C0D0F49}" type="pres">
      <dgm:prSet presAssocID="{6EB0867D-2359-4435-A798-669C763B1997}" presName="childText" presStyleLbl="revTx" presStyleIdx="0" presStyleCnt="1" custLinFactNeighborX="11266" custLinFactNeighborY="97677">
        <dgm:presLayoutVars>
          <dgm:bulletEnabled val="1"/>
        </dgm:presLayoutVars>
      </dgm:prSet>
      <dgm:spPr/>
    </dgm:pt>
  </dgm:ptLst>
  <dgm:cxnLst>
    <dgm:cxn modelId="{3DDDF52E-5781-493E-BEB3-C82B3A5B2A8E}" srcId="{6EB0867D-2359-4435-A798-669C763B1997}" destId="{D96377CA-29FC-4000-82D3-3F2E9DC82530}" srcOrd="2" destOrd="0" parTransId="{BEAED261-DE7A-4747-A509-5E241A6AE03D}" sibTransId="{F3C1A2E1-E73C-46AB-A7B2-88413EA2C577}"/>
    <dgm:cxn modelId="{ACEF175F-436E-428B-9658-47A97F770786}" type="presOf" srcId="{58E54A7C-4EC2-4C64-AAE3-FC2F020DD3CE}" destId="{B502E5C1-6E64-4167-8A4E-F0929C0D0F49}" srcOrd="0" destOrd="1" presId="urn:microsoft.com/office/officeart/2005/8/layout/vList2"/>
    <dgm:cxn modelId="{74E2914A-13EE-419C-8D83-5A06DB8399CF}" type="presOf" srcId="{ECBCD622-84FF-4A33-A2DA-119C230753AD}" destId="{6921DAA0-D59E-408B-A9AB-AB88411C5C79}" srcOrd="0" destOrd="0" presId="urn:microsoft.com/office/officeart/2005/8/layout/vList2"/>
    <dgm:cxn modelId="{9DFEF24C-54E1-4BBC-A59E-286664B6F4C0}" type="presOf" srcId="{609BD3B4-D73C-436B-9F8C-20F747D8DCCD}" destId="{B502E5C1-6E64-4167-8A4E-F0929C0D0F49}" srcOrd="0" destOrd="4" presId="urn:microsoft.com/office/officeart/2005/8/layout/vList2"/>
    <dgm:cxn modelId="{BBF88F52-BBDF-40E9-85DF-5B1D48BA0920}" type="presOf" srcId="{708BF2FE-0339-4A0E-8CFE-079107193AA8}" destId="{B502E5C1-6E64-4167-8A4E-F0929C0D0F49}" srcOrd="0" destOrd="0" presId="urn:microsoft.com/office/officeart/2005/8/layout/vList2"/>
    <dgm:cxn modelId="{F24C6C53-71AE-481F-8CA7-DD815C514529}" srcId="{6EB0867D-2359-4435-A798-669C763B1997}" destId="{609BD3B4-D73C-436B-9F8C-20F747D8DCCD}" srcOrd="4" destOrd="0" parTransId="{7E908770-E762-4357-8563-DE47DE844A99}" sibTransId="{9F8541AA-7559-4286-A893-D1B65FCC9B38}"/>
    <dgm:cxn modelId="{E90AB990-BE7E-428C-92D1-565D09BCB2E5}" type="presOf" srcId="{6EB0867D-2359-4435-A798-669C763B1997}" destId="{18ECAAD8-086A-406B-8A16-8B8CBBA57F45}" srcOrd="0" destOrd="0" presId="urn:microsoft.com/office/officeart/2005/8/layout/vList2"/>
    <dgm:cxn modelId="{62ED1791-1DE4-42C8-9C7D-E86124FF49E5}" type="presOf" srcId="{559AF85B-ECC7-4F71-AF35-95A74B907AFD}" destId="{B502E5C1-6E64-4167-8A4E-F0929C0D0F49}" srcOrd="0" destOrd="3" presId="urn:microsoft.com/office/officeart/2005/8/layout/vList2"/>
    <dgm:cxn modelId="{62066DA4-FDFE-4BF9-BB17-E6939B840777}" srcId="{6EB0867D-2359-4435-A798-669C763B1997}" destId="{708BF2FE-0339-4A0E-8CFE-079107193AA8}" srcOrd="0" destOrd="0" parTransId="{7C6C8003-817A-42C8-A3F5-72745D4A8F99}" sibTransId="{D29F9CCA-9D92-418E-8A55-EEFE7AA429BC}"/>
    <dgm:cxn modelId="{1EF38BAA-9C61-4F80-83B3-30B33901C484}" srcId="{6EB0867D-2359-4435-A798-669C763B1997}" destId="{58E54A7C-4EC2-4C64-AAE3-FC2F020DD3CE}" srcOrd="1" destOrd="0" parTransId="{F913BB05-976E-4373-A404-C920E8C0E4CF}" sibTransId="{6CEBADE6-35C2-43BC-AA5B-48D45ADB0B48}"/>
    <dgm:cxn modelId="{08401EB9-7122-40F1-872E-1179C24E4FD7}" type="presOf" srcId="{D96377CA-29FC-4000-82D3-3F2E9DC82530}" destId="{B502E5C1-6E64-4167-8A4E-F0929C0D0F49}" srcOrd="0" destOrd="2" presId="urn:microsoft.com/office/officeart/2005/8/layout/vList2"/>
    <dgm:cxn modelId="{1E9BDCBF-CBEE-443B-BC5C-C0DEA8C5B812}" srcId="{6EB0867D-2359-4435-A798-669C763B1997}" destId="{559AF85B-ECC7-4F71-AF35-95A74B907AFD}" srcOrd="3" destOrd="0" parTransId="{CF4F7110-B2EB-4A9F-BB88-F6733FC363FD}" sibTransId="{BEB17852-A7A8-4BA8-8A72-D0FB2C5BCE6D}"/>
    <dgm:cxn modelId="{BF3366DE-7A8E-4A8D-9124-AF8D4F5FC395}" srcId="{ECBCD622-84FF-4A33-A2DA-119C230753AD}" destId="{6EB0867D-2359-4435-A798-669C763B1997}" srcOrd="0" destOrd="0" parTransId="{C652D5EA-3C59-4949-A93F-A9A6C00685FD}" sibTransId="{D93453F3-E89B-45B4-B4CC-C17A5729C515}"/>
    <dgm:cxn modelId="{EBF8D439-D19A-4317-8A11-288EE074224D}" type="presParOf" srcId="{6921DAA0-D59E-408B-A9AB-AB88411C5C79}" destId="{18ECAAD8-086A-406B-8A16-8B8CBBA57F45}" srcOrd="0" destOrd="0" presId="urn:microsoft.com/office/officeart/2005/8/layout/vList2"/>
    <dgm:cxn modelId="{498660BA-ACF9-4367-8434-584CB4890CC9}" type="presParOf" srcId="{6921DAA0-D59E-408B-A9AB-AB88411C5C79}" destId="{B502E5C1-6E64-4167-8A4E-F0929C0D0F49}"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A6C582-311F-44DC-8A38-A0C2806FA683}">
      <dsp:nvSpPr>
        <dsp:cNvPr id="0" name=""/>
        <dsp:cNvSpPr/>
      </dsp:nvSpPr>
      <dsp:spPr>
        <a:xfrm>
          <a:off x="-5770201" y="-883170"/>
          <a:ext cx="6869659" cy="6869659"/>
        </a:xfrm>
        <a:prstGeom prst="blockArc">
          <a:avLst>
            <a:gd name="adj1" fmla="val 18900000"/>
            <a:gd name="adj2" fmla="val 2700000"/>
            <a:gd name="adj3" fmla="val 31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7CDDFD-6B77-49DD-824C-8D9372063254}">
      <dsp:nvSpPr>
        <dsp:cNvPr id="0" name=""/>
        <dsp:cNvSpPr/>
      </dsp:nvSpPr>
      <dsp:spPr>
        <a:xfrm>
          <a:off x="480577" y="318855"/>
          <a:ext cx="8101963" cy="638118"/>
        </a:xfrm>
        <a:prstGeom prst="rect">
          <a:avLst/>
        </a:prstGeom>
        <a:solidFill>
          <a:schemeClr val="accent1">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6507" tIns="83820" rIns="83820" bIns="83820" numCol="1" spcCol="1270" anchor="ctr" anchorCtr="0">
          <a:noAutofit/>
        </a:bodyPr>
        <a:lstStyle/>
        <a:p>
          <a:pPr marL="0" lvl="0" indent="0" algn="l" defTabSz="1466850">
            <a:lnSpc>
              <a:spcPct val="90000"/>
            </a:lnSpc>
            <a:spcBef>
              <a:spcPct val="0"/>
            </a:spcBef>
            <a:spcAft>
              <a:spcPct val="35000"/>
            </a:spcAft>
            <a:buNone/>
          </a:pPr>
          <a:r>
            <a:rPr lang="en-US" sz="3300" b="1" kern="1200" dirty="0">
              <a:solidFill>
                <a:srgbClr val="1C4384"/>
              </a:solidFill>
              <a:effectLst>
                <a:outerShdw blurRad="38100" dist="38100" dir="2700000" algn="tl">
                  <a:srgbClr val="000000">
                    <a:alpha val="43137"/>
                  </a:srgbClr>
                </a:outerShdw>
              </a:effectLst>
              <a:latin typeface="+mj-lt"/>
            </a:rPr>
            <a:t>State Fuel Tax Indexed to CPI</a:t>
          </a:r>
          <a:endParaRPr lang="en-US" sz="3300" kern="1200" dirty="0"/>
        </a:p>
      </dsp:txBody>
      <dsp:txXfrm>
        <a:off x="480577" y="318855"/>
        <a:ext cx="8101963" cy="638118"/>
      </dsp:txXfrm>
    </dsp:sp>
    <dsp:sp modelId="{014C48B0-26FD-42A1-997E-F5F076BD01FE}">
      <dsp:nvSpPr>
        <dsp:cNvPr id="0" name=""/>
        <dsp:cNvSpPr/>
      </dsp:nvSpPr>
      <dsp:spPr>
        <a:xfrm>
          <a:off x="81753" y="239090"/>
          <a:ext cx="797648" cy="797648"/>
        </a:xfrm>
        <a:prstGeom prst="ellipse">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0490D213-52C5-4FF3-B405-A65544F33AAC}">
      <dsp:nvSpPr>
        <dsp:cNvPr id="0" name=""/>
        <dsp:cNvSpPr/>
      </dsp:nvSpPr>
      <dsp:spPr>
        <a:xfrm>
          <a:off x="937834" y="1275727"/>
          <a:ext cx="7644706" cy="638118"/>
        </a:xfrm>
        <a:prstGeom prst="rect">
          <a:avLst/>
        </a:prstGeom>
        <a:solidFill>
          <a:schemeClr val="accent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6507" tIns="83820" rIns="83820" bIns="83820" numCol="1" spcCol="1270" anchor="ctr" anchorCtr="0">
          <a:noAutofit/>
        </a:bodyPr>
        <a:lstStyle/>
        <a:p>
          <a:pPr marL="0" lvl="0" indent="0" algn="l" defTabSz="1466850">
            <a:lnSpc>
              <a:spcPct val="90000"/>
            </a:lnSpc>
            <a:spcBef>
              <a:spcPct val="0"/>
            </a:spcBef>
            <a:spcAft>
              <a:spcPct val="35000"/>
            </a:spcAft>
            <a:buNone/>
          </a:pPr>
          <a:r>
            <a:rPr lang="en-US" sz="3300" b="1" kern="1200" dirty="0">
              <a:solidFill>
                <a:schemeClr val="accent2"/>
              </a:solidFill>
              <a:effectLst>
                <a:outerShdw blurRad="38100" dist="38100" dir="2700000" algn="tl">
                  <a:srgbClr val="000000">
                    <a:alpha val="43137"/>
                  </a:srgbClr>
                </a:outerShdw>
              </a:effectLst>
              <a:latin typeface="+mj-lt"/>
            </a:rPr>
            <a:t>Extensive Tolling Systems</a:t>
          </a:r>
        </a:p>
      </dsp:txBody>
      <dsp:txXfrm>
        <a:off x="937834" y="1275727"/>
        <a:ext cx="7644706" cy="638118"/>
      </dsp:txXfrm>
    </dsp:sp>
    <dsp:sp modelId="{80182749-31A4-401B-8385-DDD1F7CEC2F7}">
      <dsp:nvSpPr>
        <dsp:cNvPr id="0" name=""/>
        <dsp:cNvSpPr/>
      </dsp:nvSpPr>
      <dsp:spPr>
        <a:xfrm>
          <a:off x="539010" y="1195962"/>
          <a:ext cx="797648" cy="797648"/>
        </a:xfrm>
        <a:prstGeom prst="ellipse">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25E67ED2-453B-4A88-9353-071F35BB1603}">
      <dsp:nvSpPr>
        <dsp:cNvPr id="0" name=""/>
        <dsp:cNvSpPr/>
      </dsp:nvSpPr>
      <dsp:spPr>
        <a:xfrm>
          <a:off x="1078176" y="2232599"/>
          <a:ext cx="7504365" cy="638118"/>
        </a:xfrm>
        <a:prstGeom prst="rect">
          <a:avLst/>
        </a:prstGeom>
        <a:solidFill>
          <a:schemeClr val="accent1">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6507" tIns="83820" rIns="83820" bIns="83820" numCol="1" spcCol="1270" anchor="ctr" anchorCtr="0">
          <a:noAutofit/>
        </a:bodyPr>
        <a:lstStyle/>
        <a:p>
          <a:pPr marL="0" lvl="0" indent="0" algn="l" defTabSz="1466850">
            <a:lnSpc>
              <a:spcPct val="90000"/>
            </a:lnSpc>
            <a:spcBef>
              <a:spcPct val="0"/>
            </a:spcBef>
            <a:spcAft>
              <a:spcPct val="35000"/>
            </a:spcAft>
            <a:buNone/>
          </a:pPr>
          <a:r>
            <a:rPr lang="en-US" sz="3300" b="1" kern="1200" dirty="0">
              <a:solidFill>
                <a:srgbClr val="1C4384"/>
              </a:solidFill>
              <a:effectLst>
                <a:outerShdw blurRad="38100" dist="38100" dir="2700000" algn="tl">
                  <a:srgbClr val="000000">
                    <a:alpha val="43137"/>
                  </a:srgbClr>
                </a:outerShdw>
              </a:effectLst>
              <a:latin typeface="+mj-lt"/>
            </a:rPr>
            <a:t>Maximum Use of Innovative Financing</a:t>
          </a:r>
        </a:p>
      </dsp:txBody>
      <dsp:txXfrm>
        <a:off x="1078176" y="2232599"/>
        <a:ext cx="7504365" cy="638118"/>
      </dsp:txXfrm>
    </dsp:sp>
    <dsp:sp modelId="{B6466A07-EF49-4832-B5F0-CE1EE49C360C}">
      <dsp:nvSpPr>
        <dsp:cNvPr id="0" name=""/>
        <dsp:cNvSpPr/>
      </dsp:nvSpPr>
      <dsp:spPr>
        <a:xfrm>
          <a:off x="679351" y="2152834"/>
          <a:ext cx="797648" cy="797648"/>
        </a:xfrm>
        <a:prstGeom prst="ellipse">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EFE1B5C-6130-42EF-9848-8ED8F887A9CC}">
      <dsp:nvSpPr>
        <dsp:cNvPr id="0" name=""/>
        <dsp:cNvSpPr/>
      </dsp:nvSpPr>
      <dsp:spPr>
        <a:xfrm>
          <a:off x="937834" y="3189471"/>
          <a:ext cx="7644706" cy="638118"/>
        </a:xfrm>
        <a:prstGeom prst="rect">
          <a:avLst/>
        </a:prstGeom>
        <a:solidFill>
          <a:schemeClr val="accent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6507" tIns="83820" rIns="83820" bIns="83820" numCol="1" spcCol="1270" anchor="ctr" anchorCtr="0">
          <a:noAutofit/>
        </a:bodyPr>
        <a:lstStyle/>
        <a:p>
          <a:pPr marL="0" lvl="0" indent="0" algn="l" defTabSz="1466850">
            <a:lnSpc>
              <a:spcPct val="90000"/>
            </a:lnSpc>
            <a:spcBef>
              <a:spcPct val="0"/>
            </a:spcBef>
            <a:spcAft>
              <a:spcPct val="35000"/>
            </a:spcAft>
            <a:buNone/>
          </a:pPr>
          <a:r>
            <a:rPr lang="en-US" sz="3300" b="1" kern="1200" dirty="0">
              <a:solidFill>
                <a:schemeClr val="accent2"/>
              </a:solidFill>
              <a:effectLst>
                <a:outerShdw blurRad="38100" dist="38100" dir="2700000" algn="tl">
                  <a:srgbClr val="000000">
                    <a:alpha val="43137"/>
                  </a:srgbClr>
                </a:outerShdw>
              </a:effectLst>
              <a:latin typeface="+mj-lt"/>
            </a:rPr>
            <a:t>Population Growth</a:t>
          </a:r>
        </a:p>
      </dsp:txBody>
      <dsp:txXfrm>
        <a:off x="937834" y="3189471"/>
        <a:ext cx="7644706" cy="638118"/>
      </dsp:txXfrm>
    </dsp:sp>
    <dsp:sp modelId="{7C6729A7-3D6F-4CA8-8288-63AA1AFBCBE4}">
      <dsp:nvSpPr>
        <dsp:cNvPr id="0" name=""/>
        <dsp:cNvSpPr/>
      </dsp:nvSpPr>
      <dsp:spPr>
        <a:xfrm>
          <a:off x="539010" y="3109706"/>
          <a:ext cx="797648" cy="797648"/>
        </a:xfrm>
        <a:prstGeom prst="ellipse">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429E0993-97C8-4AC6-80DC-DCD2480B85BD}">
      <dsp:nvSpPr>
        <dsp:cNvPr id="0" name=""/>
        <dsp:cNvSpPr/>
      </dsp:nvSpPr>
      <dsp:spPr>
        <a:xfrm>
          <a:off x="480577" y="4146343"/>
          <a:ext cx="8101963" cy="638118"/>
        </a:xfrm>
        <a:prstGeom prst="rect">
          <a:avLst/>
        </a:prstGeom>
        <a:solidFill>
          <a:schemeClr val="accent1">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6507" tIns="83820" rIns="83820" bIns="83820" numCol="1" spcCol="1270" anchor="ctr" anchorCtr="0">
          <a:noAutofit/>
        </a:bodyPr>
        <a:lstStyle/>
        <a:p>
          <a:pPr marL="0" lvl="0" indent="0" algn="l" defTabSz="1466850">
            <a:lnSpc>
              <a:spcPct val="90000"/>
            </a:lnSpc>
            <a:spcBef>
              <a:spcPct val="0"/>
            </a:spcBef>
            <a:spcAft>
              <a:spcPct val="35000"/>
            </a:spcAft>
            <a:buNone/>
          </a:pPr>
          <a:r>
            <a:rPr lang="en-US" sz="3300" b="1" kern="1200" dirty="0">
              <a:solidFill>
                <a:srgbClr val="1C4384"/>
              </a:solidFill>
              <a:effectLst>
                <a:outerShdw blurRad="38100" dist="38100" dir="2700000" algn="tl">
                  <a:srgbClr val="000000">
                    <a:alpha val="43137"/>
                  </a:srgbClr>
                </a:outerShdw>
              </a:effectLst>
              <a:latin typeface="+mj-lt"/>
            </a:rPr>
            <a:t>Record Tourism</a:t>
          </a:r>
        </a:p>
      </dsp:txBody>
      <dsp:txXfrm>
        <a:off x="480577" y="4146343"/>
        <a:ext cx="8101963" cy="638118"/>
      </dsp:txXfrm>
    </dsp:sp>
    <dsp:sp modelId="{CAA3F17A-53FD-4438-A7F4-8E69061FF459}">
      <dsp:nvSpPr>
        <dsp:cNvPr id="0" name=""/>
        <dsp:cNvSpPr/>
      </dsp:nvSpPr>
      <dsp:spPr>
        <a:xfrm>
          <a:off x="81753" y="4066578"/>
          <a:ext cx="797648" cy="797648"/>
        </a:xfrm>
        <a:prstGeom prst="ellipse">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ECAAD8-086A-406B-8A16-8B8CBBA57F45}">
      <dsp:nvSpPr>
        <dsp:cNvPr id="0" name=""/>
        <dsp:cNvSpPr/>
      </dsp:nvSpPr>
      <dsp:spPr>
        <a:xfrm>
          <a:off x="0" y="0"/>
          <a:ext cx="9739746" cy="1799501"/>
        </a:xfrm>
        <a:prstGeom prst="roundRect">
          <a:avLst/>
        </a:prstGeom>
        <a:solidFill>
          <a:schemeClr val="accen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bg1"/>
              </a:solidFill>
              <a:effectLst>
                <a:outerShdw blurRad="38100" dist="38100" dir="2700000" algn="tl">
                  <a:srgbClr val="000000">
                    <a:alpha val="43137"/>
                  </a:srgbClr>
                </a:outerShdw>
              </a:effectLst>
            </a:rPr>
            <a:t>2040 Net Revenue Loss Projections </a:t>
          </a:r>
          <a:endParaRPr lang="en-US" sz="4000" b="1" kern="1200" dirty="0">
            <a:solidFill>
              <a:schemeClr val="bg1"/>
            </a:solidFill>
          </a:endParaRPr>
        </a:p>
      </dsp:txBody>
      <dsp:txXfrm>
        <a:off x="87844" y="87844"/>
        <a:ext cx="9564058" cy="1623813"/>
      </dsp:txXfrm>
    </dsp:sp>
    <dsp:sp modelId="{B502E5C1-6E64-4167-8A4E-F0929C0D0F49}">
      <dsp:nvSpPr>
        <dsp:cNvPr id="0" name=""/>
        <dsp:cNvSpPr/>
      </dsp:nvSpPr>
      <dsp:spPr>
        <a:xfrm>
          <a:off x="0" y="2029686"/>
          <a:ext cx="9739746" cy="3498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9237" tIns="45720" rIns="256032" bIns="45720" numCol="1" spcCol="1270" anchor="t" anchorCtr="0">
          <a:noAutofit/>
        </a:bodyPr>
        <a:lstStyle/>
        <a:p>
          <a:pPr marL="285750" lvl="1" indent="-285750" algn="l" defTabSz="1600200">
            <a:lnSpc>
              <a:spcPct val="90000"/>
            </a:lnSpc>
            <a:spcBef>
              <a:spcPct val="0"/>
            </a:spcBef>
            <a:spcAft>
              <a:spcPct val="20000"/>
            </a:spcAft>
            <a:buChar char="•"/>
          </a:pPr>
          <a:r>
            <a:rPr lang="en-US" sz="3600" kern="1200" dirty="0">
              <a:solidFill>
                <a:schemeClr val="bg1"/>
              </a:solidFill>
              <a:effectLst>
                <a:outerShdw blurRad="38100" dist="38100" dir="2700000" algn="tl">
                  <a:srgbClr val="000000">
                    <a:alpha val="43137"/>
                  </a:srgbClr>
                </a:outerShdw>
              </a:effectLst>
            </a:rPr>
            <a:t>Conservative Growth Scenario = </a:t>
          </a:r>
          <a:r>
            <a:rPr lang="en-US" sz="3600" kern="1200" dirty="0">
              <a:solidFill>
                <a:schemeClr val="accent6">
                  <a:lumMod val="75000"/>
                </a:schemeClr>
              </a:solidFill>
              <a:effectLst>
                <a:outerShdw blurRad="38100" dist="38100" dir="2700000" algn="tl">
                  <a:srgbClr val="000000">
                    <a:alpha val="43137"/>
                  </a:srgbClr>
                </a:outerShdw>
              </a:effectLst>
            </a:rPr>
            <a:t>-5.6%</a:t>
          </a:r>
        </a:p>
        <a:p>
          <a:pPr marL="285750" lvl="1" indent="-285750" algn="l" defTabSz="1600200">
            <a:lnSpc>
              <a:spcPct val="90000"/>
            </a:lnSpc>
            <a:spcBef>
              <a:spcPct val="0"/>
            </a:spcBef>
            <a:spcAft>
              <a:spcPct val="20000"/>
            </a:spcAft>
            <a:buChar char="•"/>
          </a:pPr>
          <a:r>
            <a:rPr lang="en-US" sz="3600" kern="1200" dirty="0">
              <a:solidFill>
                <a:schemeClr val="bg1"/>
              </a:solidFill>
              <a:effectLst>
                <a:outerShdw blurRad="38100" dist="38100" dir="2700000" algn="tl">
                  <a:srgbClr val="000000">
                    <a:alpha val="43137"/>
                  </a:srgbClr>
                </a:outerShdw>
              </a:effectLst>
            </a:rPr>
            <a:t>Moderate Growth Scenario = </a:t>
          </a:r>
          <a:r>
            <a:rPr lang="en-US" sz="3600" b="1" kern="1200" dirty="0">
              <a:solidFill>
                <a:srgbClr val="FFFF00"/>
              </a:solidFill>
              <a:effectLst>
                <a:outerShdw blurRad="38100" dist="38100" dir="2700000" algn="tl">
                  <a:srgbClr val="000000">
                    <a:alpha val="43137"/>
                  </a:srgbClr>
                </a:outerShdw>
              </a:effectLst>
            </a:rPr>
            <a:t>-11.1%</a:t>
          </a:r>
        </a:p>
        <a:p>
          <a:pPr marL="285750" lvl="1" indent="-285750" algn="l" defTabSz="1600200">
            <a:lnSpc>
              <a:spcPct val="90000"/>
            </a:lnSpc>
            <a:spcBef>
              <a:spcPct val="0"/>
            </a:spcBef>
            <a:spcAft>
              <a:spcPct val="20000"/>
            </a:spcAft>
            <a:buChar char="•"/>
          </a:pPr>
          <a:r>
            <a:rPr lang="en-US" sz="3600" kern="1200" dirty="0">
              <a:solidFill>
                <a:schemeClr val="bg1"/>
              </a:solidFill>
              <a:effectLst>
                <a:outerShdw blurRad="38100" dist="38100" dir="2700000" algn="tl">
                  <a:srgbClr val="000000">
                    <a:alpha val="43137"/>
                  </a:srgbClr>
                </a:outerShdw>
              </a:effectLst>
            </a:rPr>
            <a:t>Aggressive Growth Scenario = </a:t>
          </a:r>
          <a:r>
            <a:rPr lang="en-US" sz="3600" kern="1200" dirty="0">
              <a:solidFill>
                <a:srgbClr val="FF0000"/>
              </a:solidFill>
              <a:effectLst>
                <a:outerShdw blurRad="38100" dist="38100" dir="2700000" algn="tl">
                  <a:srgbClr val="000000">
                    <a:alpha val="43137"/>
                  </a:srgbClr>
                </a:outerShdw>
              </a:effectLst>
            </a:rPr>
            <a:t>-20.0%</a:t>
          </a:r>
        </a:p>
        <a:p>
          <a:pPr marL="285750" lvl="1" indent="-285750" algn="l" defTabSz="1600200">
            <a:lnSpc>
              <a:spcPct val="90000"/>
            </a:lnSpc>
            <a:spcBef>
              <a:spcPct val="0"/>
            </a:spcBef>
            <a:spcAft>
              <a:spcPct val="20000"/>
            </a:spcAft>
            <a:buChar char="•"/>
          </a:pPr>
          <a:r>
            <a:rPr lang="en-US" sz="3600" kern="1200" dirty="0">
              <a:solidFill>
                <a:schemeClr val="bg1"/>
              </a:solidFill>
              <a:effectLst>
                <a:outerShdw blurRad="38100" dist="38100" dir="2700000" algn="tl">
                  <a:srgbClr val="000000">
                    <a:alpha val="43137"/>
                  </a:srgbClr>
                </a:outerShdw>
              </a:effectLst>
            </a:rPr>
            <a:t>For every 1% increase in EV market adoption, estimated 0.5% reduction in STTF revenue</a:t>
          </a:r>
        </a:p>
        <a:p>
          <a:pPr marL="285750" lvl="1" indent="-285750" algn="l" defTabSz="1422400">
            <a:lnSpc>
              <a:spcPct val="90000"/>
            </a:lnSpc>
            <a:spcBef>
              <a:spcPct val="0"/>
            </a:spcBef>
            <a:spcAft>
              <a:spcPct val="20000"/>
            </a:spcAft>
            <a:buChar char="•"/>
          </a:pPr>
          <a:endParaRPr lang="en-US" sz="3200" kern="1200" dirty="0">
            <a:solidFill>
              <a:srgbClr val="003E6F"/>
            </a:solidFill>
            <a:effectLst>
              <a:outerShdw blurRad="38100" dist="38100" dir="2700000" algn="tl">
                <a:srgbClr val="000000">
                  <a:alpha val="43137"/>
                </a:srgbClr>
              </a:outerShdw>
            </a:effectLst>
          </a:endParaRPr>
        </a:p>
      </dsp:txBody>
      <dsp:txXfrm>
        <a:off x="0" y="2029686"/>
        <a:ext cx="9739746" cy="349830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0.61429</cdr:x>
      <cdr:y>0.03496</cdr:y>
    </cdr:from>
    <cdr:to>
      <cdr:x>0.71791</cdr:x>
      <cdr:y>0.04458</cdr:y>
    </cdr:to>
    <cdr:cxnSp macro="">
      <cdr:nvCxnSpPr>
        <cdr:cNvPr id="2" name="Straight Connector 1">
          <a:extLst xmlns:a="http://schemas.openxmlformats.org/drawingml/2006/main">
            <a:ext uri="{FF2B5EF4-FFF2-40B4-BE49-F238E27FC236}">
              <a16:creationId xmlns:a16="http://schemas.microsoft.com/office/drawing/2014/main" id="{635FD8D7-A14D-4364-BBDE-5A3A49C0E402}"/>
            </a:ext>
          </a:extLst>
        </cdr:cNvPr>
        <cdr:cNvCxnSpPr>
          <a:cxnSpLocks xmlns:a="http://schemas.openxmlformats.org/drawingml/2006/main"/>
          <a:endCxn xmlns:a="http://schemas.openxmlformats.org/drawingml/2006/main" id="3" idx="1"/>
        </cdr:cNvCxnSpPr>
      </cdr:nvCxnSpPr>
      <cdr:spPr>
        <a:xfrm xmlns:a="http://schemas.openxmlformats.org/drawingml/2006/main" flipV="1">
          <a:off x="6442433" y="208673"/>
          <a:ext cx="1086726" cy="57427"/>
        </a:xfrm>
        <a:prstGeom xmlns:a="http://schemas.openxmlformats.org/drawingml/2006/main" prst="line">
          <a:avLst/>
        </a:prstGeom>
        <a:ln xmlns:a="http://schemas.openxmlformats.org/drawingml/2006/main">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0.71791</cdr:x>
      <cdr:y>0.0066</cdr:y>
    </cdr:from>
    <cdr:to>
      <cdr:x>0.96806</cdr:x>
      <cdr:y>0.06332</cdr:y>
    </cdr:to>
    <cdr:sp macro="" textlink="">
      <cdr:nvSpPr>
        <cdr:cNvPr id="3" name="TextBox 9">
          <a:extLst xmlns:a="http://schemas.openxmlformats.org/drawingml/2006/main">
            <a:ext uri="{FF2B5EF4-FFF2-40B4-BE49-F238E27FC236}">
              <a16:creationId xmlns:a16="http://schemas.microsoft.com/office/drawing/2014/main" id="{E9425D19-E6E0-4DCF-8968-6BFBC3DD5019}"/>
            </a:ext>
          </a:extLst>
        </cdr:cNvPr>
        <cdr:cNvSpPr txBox="1"/>
      </cdr:nvSpPr>
      <cdr:spPr>
        <a:xfrm xmlns:a="http://schemas.openxmlformats.org/drawingml/2006/main">
          <a:off x="7529159" y="39396"/>
          <a:ext cx="2623475"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i="1" cap="all" dirty="0">
              <a:solidFill>
                <a:schemeClr val="bg1"/>
              </a:solidFill>
              <a:effectLst>
                <a:outerShdw blurRad="38100" dist="38100" dir="2700000" algn="tl">
                  <a:srgbClr val="000000">
                    <a:alpha val="43137"/>
                  </a:srgbClr>
                </a:outerShdw>
              </a:effectLst>
            </a:rPr>
            <a:t>Forecast</a:t>
          </a:r>
        </a:p>
      </cdr:txBody>
    </cdr:sp>
  </cdr:relSizeAnchor>
</c:userShapes>
</file>

<file path=ppt/drawings/drawing2.xml><?xml version="1.0" encoding="utf-8"?>
<c:userShapes xmlns:c="http://schemas.openxmlformats.org/drawingml/2006/chart">
  <cdr:relSizeAnchor xmlns:cdr="http://schemas.openxmlformats.org/drawingml/2006/chartDrawing">
    <cdr:from>
      <cdr:x>0.77975</cdr:x>
      <cdr:y>0.02123</cdr:y>
    </cdr:from>
    <cdr:to>
      <cdr:x>0.77975</cdr:x>
      <cdr:y>0.92054</cdr:y>
    </cdr:to>
    <cdr:cxnSp macro="">
      <cdr:nvCxnSpPr>
        <cdr:cNvPr id="3" name="Straight Connector 2">
          <a:extLst xmlns:a="http://schemas.openxmlformats.org/drawingml/2006/main">
            <a:ext uri="{FF2B5EF4-FFF2-40B4-BE49-F238E27FC236}">
              <a16:creationId xmlns:a16="http://schemas.microsoft.com/office/drawing/2014/main" id="{C7A502DC-92D8-4029-BC59-C4B92A86A44C}"/>
            </a:ext>
          </a:extLst>
        </cdr:cNvPr>
        <cdr:cNvCxnSpPr/>
      </cdr:nvCxnSpPr>
      <cdr:spPr>
        <a:xfrm xmlns:a="http://schemas.openxmlformats.org/drawingml/2006/main" flipV="1">
          <a:off x="6624328" y="97710"/>
          <a:ext cx="0" cy="4139024"/>
        </a:xfrm>
        <a:prstGeom xmlns:a="http://schemas.openxmlformats.org/drawingml/2006/main" prst="line">
          <a:avLst/>
        </a:prstGeom>
        <a:ln xmlns:a="http://schemas.openxmlformats.org/drawingml/2006/main" w="127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A7AD3C8-7E5E-4612-AF4C-987944D07C9A}" type="datetimeFigureOut">
              <a:rPr lang="en-US" smtClean="0"/>
              <a:t>3/7/2023</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55A75926-7308-434F-949C-D03532BF153E}" type="slidenum">
              <a:rPr lang="en-US" smtClean="0"/>
              <a:t>‹#›</a:t>
            </a:fld>
            <a:endParaRPr lang="en-US" dirty="0"/>
          </a:p>
        </p:txBody>
      </p:sp>
    </p:spTree>
    <p:extLst>
      <p:ext uri="{BB962C8B-B14F-4D97-AF65-F5344CB8AC3E}">
        <p14:creationId xmlns:p14="http://schemas.microsoft.com/office/powerpoint/2010/main" val="3741601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you for inviting me tonight.</a:t>
            </a:r>
          </a:p>
          <a:p>
            <a:r>
              <a:rPr lang="en-US" dirty="0"/>
              <a:t>Growth</a:t>
            </a:r>
          </a:p>
          <a:p>
            <a:r>
              <a:rPr lang="en-US" dirty="0"/>
              <a:t>Funding</a:t>
            </a:r>
          </a:p>
          <a:p>
            <a:r>
              <a:rPr lang="en-US" dirty="0"/>
              <a:t>Next steps </a:t>
            </a:r>
          </a:p>
        </p:txBody>
      </p:sp>
      <p:sp>
        <p:nvSpPr>
          <p:cNvPr id="4" name="Slide Number Placeholder 3"/>
          <p:cNvSpPr>
            <a:spLocks noGrp="1"/>
          </p:cNvSpPr>
          <p:nvPr>
            <p:ph type="sldNum" sz="quarter" idx="5"/>
          </p:nvPr>
        </p:nvSpPr>
        <p:spPr/>
        <p:txBody>
          <a:bodyPr/>
          <a:lstStyle/>
          <a:p>
            <a:fld id="{55A75926-7308-434F-949C-D03532BF153E}" type="slidenum">
              <a:rPr lang="en-US" smtClean="0"/>
              <a:t>1</a:t>
            </a:fld>
            <a:endParaRPr lang="en-US" dirty="0"/>
          </a:p>
        </p:txBody>
      </p:sp>
    </p:spTree>
    <p:extLst>
      <p:ext uri="{BB962C8B-B14F-4D97-AF65-F5344CB8AC3E}">
        <p14:creationId xmlns:p14="http://schemas.microsoft.com/office/powerpoint/2010/main" val="2096942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i="1">
                <a:effectLst/>
              </a:rPr>
              <a:t>Increa</a:t>
            </a:r>
            <a:r>
              <a:rPr lang="en-US" i="1"/>
              <a:t>sed </a:t>
            </a:r>
            <a:r>
              <a:rPr lang="en-US" i="1">
                <a:effectLst/>
                <a:latin typeface="Calibri" panose="020F0502020204030204" pitchFamily="34" charset="0"/>
                <a:ea typeface="Times New Roman" panose="02020603050405020304" pitchFamily="18" charset="0"/>
                <a:cs typeface="Times New Roman" panose="02020603050405020304" pitchFamily="18" charset="0"/>
              </a:rPr>
              <a:t>project costs </a:t>
            </a:r>
            <a:r>
              <a:rPr lang="en-US">
                <a:effectLst/>
                <a:latin typeface="Calibri" panose="020F0502020204030204" pitchFamily="34" charset="0"/>
                <a:ea typeface="Times New Roman" panose="02020603050405020304" pitchFamily="18" charset="0"/>
                <a:cs typeface="Times New Roman" panose="02020603050405020304" pitchFamily="18" charset="0"/>
              </a:rPr>
              <a:t>due to premium pricing for certain materials (</a:t>
            </a:r>
            <a:r>
              <a:rPr lang="en-US" err="1">
                <a:effectLst/>
                <a:latin typeface="Calibri" panose="020F0502020204030204" pitchFamily="34" charset="0"/>
                <a:ea typeface="Times New Roman" panose="02020603050405020304" pitchFamily="18" charset="0"/>
                <a:cs typeface="Times New Roman" panose="02020603050405020304" pitchFamily="18" charset="0"/>
              </a:rPr>
              <a:t>ie</a:t>
            </a:r>
            <a:r>
              <a:rPr lang="en-US">
                <a:effectLst/>
                <a:latin typeface="Calibri" panose="020F0502020204030204" pitchFamily="34" charset="0"/>
                <a:ea typeface="Times New Roman" panose="02020603050405020304" pitchFamily="18" charset="0"/>
                <a:cs typeface="Times New Roman" panose="02020603050405020304" pitchFamily="18" charset="0"/>
              </a:rPr>
              <a:t>. electrical, steel)</a:t>
            </a:r>
          </a:p>
          <a:p>
            <a:endParaRPr lang="en-US">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i="1">
                <a:effectLst/>
                <a:latin typeface="Calibri" panose="020F0502020204030204" pitchFamily="34" charset="0"/>
                <a:ea typeface="Times New Roman" panose="02020603050405020304" pitchFamily="18" charset="0"/>
                <a:cs typeface="Times New Roman" panose="02020603050405020304" pitchFamily="18" charset="0"/>
              </a:rPr>
              <a:t>Limited competition</a:t>
            </a:r>
            <a:r>
              <a:rPr lang="en-US">
                <a:effectLst/>
                <a:latin typeface="Calibri" panose="020F0502020204030204" pitchFamily="34" charset="0"/>
                <a:ea typeface="Times New Roman" panose="02020603050405020304" pitchFamily="18" charset="0"/>
                <a:cs typeface="Times New Roman" panose="02020603050405020304" pitchFamily="18" charset="0"/>
              </a:rPr>
              <a:t>; single bids at significant high costs/ bid rejections</a:t>
            </a:r>
          </a:p>
          <a:p>
            <a:endParaRPr lang="en-US">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i="1">
                <a:effectLst/>
                <a:latin typeface="Calibri" panose="020F0502020204030204" pitchFamily="34" charset="0"/>
                <a:ea typeface="Times New Roman" panose="02020603050405020304" pitchFamily="18" charset="0"/>
                <a:cs typeface="Times New Roman" panose="02020603050405020304" pitchFamily="18" charset="0"/>
              </a:rPr>
              <a:t>Substantial monitoring of contingency </a:t>
            </a:r>
            <a:r>
              <a:rPr lang="en-US">
                <a:effectLst/>
                <a:latin typeface="Calibri" panose="020F0502020204030204" pitchFamily="34" charset="0"/>
                <a:ea typeface="Times New Roman" panose="02020603050405020304" pitchFamily="18" charset="0"/>
                <a:cs typeface="Times New Roman" panose="02020603050405020304" pitchFamily="18" charset="0"/>
              </a:rPr>
              <a:t>usage and projections</a:t>
            </a:r>
          </a:p>
          <a:p>
            <a:pPr marL="285750" indent="-285750">
              <a:buFont typeface="Arial" panose="020B0604020202020204" pitchFamily="34" charset="0"/>
              <a:buChar char="•"/>
            </a:pPr>
            <a:endParaRPr lang="en-US">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i="1">
                <a:latin typeface="Calibri" panose="020F0502020204030204" pitchFamily="34" charset="0"/>
                <a:ea typeface="Times New Roman" panose="02020603050405020304" pitchFamily="18" charset="0"/>
                <a:cs typeface="Times New Roman" panose="02020603050405020304" pitchFamily="18" charset="0"/>
              </a:rPr>
              <a:t>Dynamic cost estimation and predictions </a:t>
            </a:r>
            <a:r>
              <a:rPr lang="en-US">
                <a:latin typeface="Calibri" panose="020F0502020204030204" pitchFamily="34" charset="0"/>
                <a:ea typeface="Times New Roman" panose="02020603050405020304" pitchFamily="18" charset="0"/>
                <a:cs typeface="Times New Roman" panose="02020603050405020304" pitchFamily="18" charset="0"/>
              </a:rPr>
              <a:t>for ongoing/future projects in the pipeline; short term trend considerations/long term adjustments</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a:p>
            <a:endParaRPr lang="en-US"/>
          </a:p>
          <a:p>
            <a:r>
              <a:rPr lang="en-US"/>
              <a:t>ROW – waiting to hear back from unit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13D1D-B05D-4938-8983-6069452D3E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790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518204"/>
            <a:ext cx="7100831" cy="4623206"/>
          </a:xfrm>
        </p:spPr>
        <p:txBody>
          <a:bodyPr/>
          <a:lstStyle/>
          <a:p>
            <a:r>
              <a:rPr lang="en-US" sz="1400" b="1" u="sng" dirty="0"/>
              <a:t>No New Projects and No </a:t>
            </a:r>
            <a:r>
              <a:rPr lang="en-US" sz="1400" b="1" u="sng" dirty="0" err="1"/>
              <a:t>Defferals</a:t>
            </a:r>
            <a:r>
              <a:rPr lang="en-US" sz="1400" b="1" u="sng" dirty="0"/>
              <a:t> </a:t>
            </a:r>
          </a:p>
          <a:p>
            <a:r>
              <a:rPr lang="en-US" sz="1400" b="1" u="sng" dirty="0"/>
              <a:t>Project Impacts:</a:t>
            </a:r>
            <a:endParaRPr lang="en-US" sz="1400" b="1" dirty="0">
              <a:cs typeface="Calibri"/>
            </a:endParaRPr>
          </a:p>
          <a:p>
            <a:pPr>
              <a:spcAft>
                <a:spcPts val="1237"/>
              </a:spcAft>
            </a:pPr>
            <a:r>
              <a:rPr lang="en-US" sz="1400" b="1" dirty="0"/>
              <a:t>Cost Increases; material and labor shortages, premium pricing for certain materials (i.e. electrical, steel) and augmented project unknowns</a:t>
            </a:r>
            <a:endParaRPr lang="en-US" sz="1400" b="1" dirty="0">
              <a:cs typeface="Calibri"/>
            </a:endParaRPr>
          </a:p>
          <a:p>
            <a:pPr>
              <a:spcAft>
                <a:spcPts val="1237"/>
              </a:spcAft>
            </a:pPr>
            <a:r>
              <a:rPr lang="en-US" sz="1400" b="1" dirty="0"/>
              <a:t>Limited competition; single bids at significant high costs, selective pursuits</a:t>
            </a:r>
          </a:p>
          <a:p>
            <a:pPr>
              <a:spcAft>
                <a:spcPts val="1237"/>
              </a:spcAft>
            </a:pPr>
            <a:r>
              <a:rPr lang="en-US" sz="1400" b="1" dirty="0"/>
              <a:t>Dynamic cost estimation and predictions; forecasting of ongoing/future projects in the pipeline </a:t>
            </a:r>
          </a:p>
          <a:p>
            <a:pPr>
              <a:spcAft>
                <a:spcPts val="412"/>
              </a:spcAft>
            </a:pPr>
            <a:r>
              <a:rPr lang="en-US" i="1" dirty="0"/>
              <a:t>Programs and Allocations:</a:t>
            </a:r>
          </a:p>
          <a:p>
            <a:pPr>
              <a:spcAft>
                <a:spcPts val="1031"/>
              </a:spcAft>
            </a:pPr>
            <a:r>
              <a:rPr lang="en-US" dirty="0"/>
              <a:t>Resurfacing program allocations increased due to statewide needs – adjustment impacted allocations</a:t>
            </a:r>
          </a:p>
          <a:p>
            <a:pPr>
              <a:spcAft>
                <a:spcPts val="1031"/>
              </a:spcAft>
            </a:pPr>
            <a:r>
              <a:rPr lang="en-US" dirty="0"/>
              <a:t>Changes in revenue and surcharge projections - adjustment to more conservative growth factors</a:t>
            </a:r>
          </a:p>
          <a:p>
            <a:pPr>
              <a:buNone/>
            </a:pPr>
            <a:r>
              <a:rPr lang="en-US" i="1" dirty="0">
                <a:ea typeface="+mn-lt"/>
                <a:cs typeface="+mn-lt"/>
              </a:rPr>
              <a:t>2021 Bipartisan Infrastructure Law (BIL) / Infrastructure Investment and Jobs Act (IIJA): </a:t>
            </a:r>
            <a:endParaRPr lang="en-US" dirty="0"/>
          </a:p>
          <a:p>
            <a:pPr>
              <a:spcAft>
                <a:spcPts val="1031"/>
              </a:spcAft>
            </a:pPr>
            <a:r>
              <a:rPr lang="en-US" dirty="0"/>
              <a:t>Extends and increases formula funding for transportation – FDOT received additional $</a:t>
            </a:r>
            <a:r>
              <a:rPr lang="en-US" dirty="0" err="1"/>
              <a:t>3.5B</a:t>
            </a:r>
            <a:r>
              <a:rPr lang="en-US" dirty="0"/>
              <a:t>/35% increase</a:t>
            </a:r>
            <a:endParaRPr lang="en-US" dirty="0">
              <a:cs typeface="Calibri"/>
            </a:endParaRPr>
          </a:p>
          <a:p>
            <a:pPr>
              <a:spcAft>
                <a:spcPts val="1031"/>
              </a:spcAft>
            </a:pPr>
            <a:r>
              <a:rPr lang="en-US" dirty="0"/>
              <a:t>New formula programs - Resiliency (PROTECT), Carbon Reduction (CARB/L/M/N/U), Bridge, and Electric Vehicle (EV)</a:t>
            </a:r>
          </a:p>
          <a:p>
            <a:pPr>
              <a:spcAft>
                <a:spcPts val="1031"/>
              </a:spcAft>
            </a:pPr>
            <a:r>
              <a:rPr lang="en-US" dirty="0"/>
              <a:t>More federal funds available through competitive grant applications</a:t>
            </a:r>
          </a:p>
          <a:p>
            <a:endParaRPr lang="en-US"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defTabSz="942289">
              <a:defRPr/>
            </a:pPr>
            <a:fld id="{E2E13D1D-B05D-4938-8983-6069452D3E72}" type="slidenum">
              <a:rPr lang="en-US">
                <a:solidFill>
                  <a:prstClr val="black"/>
                </a:solidFill>
                <a:latin typeface="Calibri" panose="020F0502020204030204"/>
              </a:rPr>
              <a:pPr defTabSz="942289">
                <a:defRPr/>
              </a:pPr>
              <a:t>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06857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4007" y="4518204"/>
            <a:ext cx="7036823" cy="3696712"/>
          </a:xfrm>
        </p:spPr>
        <p:txBody>
          <a:bodyPr/>
          <a:lstStyle/>
          <a:p>
            <a:pPr marL="176679" indent="-176679">
              <a:buFont typeface="Arial" panose="020B0604020202020204" pitchFamily="34" charset="0"/>
              <a:buChar char="•"/>
            </a:pPr>
            <a:r>
              <a:rPr lang="en-US" dirty="0"/>
              <a:t>Safety – roundabouts, safety projects, paved shoulders, and miscellaneous construction </a:t>
            </a:r>
          </a:p>
          <a:p>
            <a:pPr marL="176679" indent="-176679">
              <a:buFont typeface="Arial" panose="020B0604020202020204" pitchFamily="34" charset="0"/>
              <a:buChar char="•"/>
            </a:pPr>
            <a:r>
              <a:rPr lang="en-US" dirty="0"/>
              <a:t>Capacity – widening and new roads</a:t>
            </a:r>
          </a:p>
          <a:p>
            <a:pPr marL="176679" indent="-176679">
              <a:buFont typeface="Arial" panose="020B0604020202020204" pitchFamily="34" charset="0"/>
              <a:buChar char="•"/>
            </a:pPr>
            <a:r>
              <a:rPr lang="en-US" b="1" dirty="0"/>
              <a:t>Preservation – Resurfacing and bridge rehabilitation</a:t>
            </a:r>
          </a:p>
          <a:p>
            <a:pPr marL="647824" lvl="1" indent="-176679">
              <a:buFont typeface="Arial" panose="020B0604020202020204" pitchFamily="34" charset="0"/>
              <a:buChar char="•"/>
            </a:pPr>
            <a:r>
              <a:rPr lang="en-US" b="1" dirty="0"/>
              <a:t>$16,135,293 (Lake) – SR 19, from north of SR 40 to north of Lakeview Avenue</a:t>
            </a:r>
          </a:p>
          <a:p>
            <a:pPr marL="647824" lvl="1" indent="-176679">
              <a:buFont typeface="Arial" panose="020B0604020202020204" pitchFamily="34" charset="0"/>
              <a:buChar char="•"/>
            </a:pPr>
            <a:r>
              <a:rPr lang="en-US" b="1" dirty="0"/>
              <a:t>$14,181,439 (Lake) – SR 25 from SR 50 to CR 561A / Southern Breeze Drive</a:t>
            </a:r>
          </a:p>
          <a:p>
            <a:pPr marL="647824" lvl="1" indent="-176679">
              <a:buFont typeface="Arial" panose="020B0604020202020204" pitchFamily="34" charset="0"/>
              <a:buChar char="•"/>
            </a:pPr>
            <a:r>
              <a:rPr lang="en-US" b="1" dirty="0"/>
              <a:t>$11,806,945 (Sumter) – SR 471 from CR 478A to US 301/SR 35</a:t>
            </a:r>
          </a:p>
          <a:p>
            <a:pPr marL="176679" indent="-176679">
              <a:buFont typeface="Arial" panose="020B0604020202020204" pitchFamily="34" charset="0"/>
              <a:buChar char="•"/>
            </a:pPr>
            <a:r>
              <a:rPr lang="en-US" dirty="0"/>
              <a:t>Multimodal – transit, aviation</a:t>
            </a:r>
          </a:p>
          <a:p>
            <a:pPr marL="530038" lvl="1" indent="-176679">
              <a:buFont typeface="Arial" panose="020B0604020202020204" pitchFamily="34" charset="0"/>
              <a:buChar char="•"/>
            </a:pPr>
            <a:r>
              <a:rPr lang="en-US" u="sng" dirty="0"/>
              <a:t>Some major projects under Multimodal:</a:t>
            </a:r>
          </a:p>
          <a:p>
            <a:pPr marL="883396" lvl="2" indent="-176679">
              <a:buFont typeface="Arial" panose="020B0604020202020204" pitchFamily="34" charset="0"/>
              <a:buChar char="•"/>
            </a:pPr>
            <a:r>
              <a:rPr lang="en-US" u="none" dirty="0"/>
              <a:t>Transit </a:t>
            </a:r>
          </a:p>
          <a:p>
            <a:pPr marL="1236755" lvl="3" indent="-176679">
              <a:buFont typeface="Arial" panose="020B0604020202020204" pitchFamily="34" charset="0"/>
              <a:buChar char="•"/>
            </a:pPr>
            <a:r>
              <a:rPr lang="en-US" u="none" dirty="0"/>
              <a:t>414331-2 ($25,238,786 --- capital grant section 5307)</a:t>
            </a:r>
          </a:p>
          <a:p>
            <a:pPr marL="1236755" lvl="3" indent="-176679">
              <a:buFont typeface="Arial" panose="020B0604020202020204" pitchFamily="34" charset="0"/>
              <a:buChar char="•"/>
            </a:pPr>
            <a:r>
              <a:rPr lang="en-US" u="none" dirty="0"/>
              <a:t>444285-1 ($20M – FTA Section 5307 Operating Funds)</a:t>
            </a:r>
          </a:p>
          <a:p>
            <a:pPr marL="1236755" lvl="3" indent="-176679">
              <a:buFont typeface="Arial" panose="020B0604020202020204" pitchFamily="34" charset="0"/>
              <a:buChar char="•"/>
            </a:pPr>
            <a:r>
              <a:rPr lang="en-US" u="none" dirty="0"/>
              <a:t>442461-1 (($2,928,838 – Section 5311 Rural Transportation)</a:t>
            </a:r>
          </a:p>
          <a:p>
            <a:pPr marL="883396" lvl="2" indent="-176679">
              <a:buFont typeface="Arial" panose="020B0604020202020204" pitchFamily="34" charset="0"/>
              <a:buChar char="•"/>
            </a:pPr>
            <a:r>
              <a:rPr lang="en-US" dirty="0"/>
              <a:t>Airports</a:t>
            </a:r>
          </a:p>
          <a:p>
            <a:pPr marL="1236755" lvl="3" indent="-176679">
              <a:buFont typeface="Arial" panose="020B0604020202020204" pitchFamily="34" charset="0"/>
              <a:buChar char="•"/>
            </a:pPr>
            <a:r>
              <a:rPr lang="en-US" dirty="0"/>
              <a:t>Umatilla Municipal Airport Hangar - $1.923M</a:t>
            </a:r>
          </a:p>
          <a:p>
            <a:pPr marL="1236755" lvl="3" indent="-176679" defTabSz="942289">
              <a:buFont typeface="Arial" panose="020B0604020202020204" pitchFamily="34" charset="0"/>
              <a:buChar char="•"/>
              <a:defRPr/>
            </a:pPr>
            <a:r>
              <a:rPr lang="en-US" dirty="0"/>
              <a:t>Leesburg International Fuel Farm Construction - $1.75M</a:t>
            </a:r>
          </a:p>
          <a:p>
            <a:pPr marL="1236755" lvl="3"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Operations – signal upgrades, ITS improvements, ATMS, and traffic control</a:t>
            </a:r>
          </a:p>
          <a:p>
            <a:pPr marL="176679" indent="-176679">
              <a:buFont typeface="Arial" panose="020B0604020202020204" pitchFamily="34" charset="0"/>
              <a:buChar char="•"/>
            </a:pPr>
            <a:r>
              <a:rPr lang="en-US" dirty="0"/>
              <a:t>Bike/Ped – sidewalks and bike/trails</a:t>
            </a:r>
          </a:p>
          <a:p>
            <a:pPr marL="176679" indent="-176679">
              <a:buFont typeface="Arial" panose="020B0604020202020204" pitchFamily="34" charset="0"/>
              <a:buChar char="•"/>
            </a:pPr>
            <a:r>
              <a:rPr lang="en-US" dirty="0"/>
              <a:t>Misc. –  fixed capital, landscaping, maintenance, planning, studies, toll plazas, and EV charging</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Priority Projects:  11 projects (6 capacity, 3 Bike/Ped, 1 Safety, 1 Operations) – Lake 8 / Sumter 3</a:t>
            </a:r>
          </a:p>
          <a:p>
            <a:endParaRPr lang="en-US" dirty="0">
              <a:cs typeface="Calibri"/>
            </a:endParaRPr>
          </a:p>
        </p:txBody>
      </p:sp>
      <p:sp>
        <p:nvSpPr>
          <p:cNvPr id="4" name="Slide Number Placeholder 3"/>
          <p:cNvSpPr>
            <a:spLocks noGrp="1"/>
          </p:cNvSpPr>
          <p:nvPr>
            <p:ph type="sldNum" sz="quarter" idx="5"/>
          </p:nvPr>
        </p:nvSpPr>
        <p:spPr/>
        <p:txBody>
          <a:bodyPr/>
          <a:lstStyle/>
          <a:p>
            <a:pPr defTabSz="942289">
              <a:defRPr/>
            </a:pPr>
            <a:fld id="{E2E13D1D-B05D-4938-8983-6069452D3E72}" type="slidenum">
              <a:rPr lang="en-US">
                <a:solidFill>
                  <a:prstClr val="black"/>
                </a:solidFill>
                <a:latin typeface="Calibri" panose="020F0502020204030204"/>
              </a:rPr>
              <a:pPr defTabSz="942289">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84768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1740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9727" y="4518204"/>
            <a:ext cx="6991103" cy="3696712"/>
          </a:xfrm>
        </p:spPr>
        <p:txBody>
          <a:bodyPr/>
          <a:lstStyle/>
          <a:p>
            <a:r>
              <a:rPr lang="en-US" sz="1800" b="1" dirty="0"/>
              <a:t>The only new project phase for a capacity project </a:t>
            </a:r>
          </a:p>
          <a:p>
            <a:endParaRPr lang="en-US" sz="1800" b="1" dirty="0"/>
          </a:p>
        </p:txBody>
      </p:sp>
      <p:sp>
        <p:nvSpPr>
          <p:cNvPr id="4" name="Slide Number Placeholder 3"/>
          <p:cNvSpPr>
            <a:spLocks noGrp="1"/>
          </p:cNvSpPr>
          <p:nvPr>
            <p:ph type="sldNum" sz="quarter" idx="5"/>
          </p:nvPr>
        </p:nvSpPr>
        <p:spPr/>
        <p:txBody>
          <a:bodyPr/>
          <a:lstStyle/>
          <a:p>
            <a:fld id="{55A75926-7308-434F-949C-D03532BF153E}" type="slidenum">
              <a:rPr lang="en-US" smtClean="0"/>
              <a:t>14</a:t>
            </a:fld>
            <a:endParaRPr lang="en-US" dirty="0"/>
          </a:p>
        </p:txBody>
      </p:sp>
    </p:spTree>
    <p:extLst>
      <p:ext uri="{BB962C8B-B14F-4D97-AF65-F5344CB8AC3E}">
        <p14:creationId xmlns:p14="http://schemas.microsoft.com/office/powerpoint/2010/main" val="2285327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Moving Florida Forward – I75 construction $479m</a:t>
            </a:r>
          </a:p>
        </p:txBody>
      </p:sp>
    </p:spTree>
    <p:extLst>
      <p:ext uri="{BB962C8B-B14F-4D97-AF65-F5344CB8AC3E}">
        <p14:creationId xmlns:p14="http://schemas.microsoft.com/office/powerpoint/2010/main" val="2662425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309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6303" y="4518204"/>
            <a:ext cx="6956171" cy="3696712"/>
          </a:xfrm>
        </p:spPr>
        <p:txBody>
          <a:bodyPr/>
          <a:lstStyle/>
          <a:p>
            <a:r>
              <a:rPr lang="en-US" sz="1800" b="1" dirty="0"/>
              <a:t>Fully funded for construction through Lake County</a:t>
            </a:r>
          </a:p>
          <a:p>
            <a:r>
              <a:rPr lang="en-US" sz="1800" b="1" dirty="0"/>
              <a:t>Deign and ROW funded in Sumter to US 301/ I75</a:t>
            </a:r>
          </a:p>
        </p:txBody>
      </p:sp>
    </p:spTree>
    <p:extLst>
      <p:ext uri="{BB962C8B-B14F-4D97-AF65-F5344CB8AC3E}">
        <p14:creationId xmlns:p14="http://schemas.microsoft.com/office/powerpoint/2010/main" val="615268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852003-A696-4C41-9402-CB97C93E029A}"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347321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852003-A696-4C41-9402-CB97C93E029A}"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729826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481013"/>
            <a:ext cx="6524625" cy="3670300"/>
          </a:xfrm>
        </p:spPr>
      </p:sp>
      <p:sp>
        <p:nvSpPr>
          <p:cNvPr id="3" name="Notes Placeholder 2"/>
          <p:cNvSpPr>
            <a:spLocks noGrp="1"/>
          </p:cNvSpPr>
          <p:nvPr>
            <p:ph type="body" idx="1"/>
          </p:nvPr>
        </p:nvSpPr>
        <p:spPr>
          <a:xfrm>
            <a:off x="82297" y="4491740"/>
            <a:ext cx="6932866" cy="4892790"/>
          </a:xfrm>
          <a:prstGeom prst="rect">
            <a:avLst/>
          </a:prstGeom>
        </p:spPr>
        <p:txBody>
          <a:bodyPr/>
          <a:lstStyle/>
          <a:p>
            <a:r>
              <a:rPr lang="en-US" sz="2000" dirty="0"/>
              <a:t>Current population is 22.2 million, projected to be </a:t>
            </a:r>
            <a:r>
              <a:rPr lang="en-US" sz="2000" dirty="0" err="1"/>
              <a:t>25m</a:t>
            </a:r>
            <a:r>
              <a:rPr lang="en-US" sz="2000" dirty="0"/>
              <a:t> in 2030. </a:t>
            </a:r>
          </a:p>
          <a:p>
            <a:r>
              <a:rPr lang="en-US" sz="2000" dirty="0"/>
              <a:t>Second fastest growing state</a:t>
            </a:r>
          </a:p>
          <a:p>
            <a:r>
              <a:rPr lang="en-US" sz="2000" dirty="0"/>
              <a:t>Added 2.7 million people </a:t>
            </a:r>
          </a:p>
          <a:p>
            <a:r>
              <a:rPr lang="en-US" sz="2000" dirty="0"/>
              <a:t>300,00 people per year </a:t>
            </a:r>
          </a:p>
          <a:p>
            <a:r>
              <a:rPr lang="en-US" sz="2000" dirty="0"/>
              <a:t>Third in total population </a:t>
            </a:r>
          </a:p>
          <a:p>
            <a:endParaRPr lang="en-US" sz="1600" dirty="0"/>
          </a:p>
        </p:txBody>
      </p:sp>
      <p:sp>
        <p:nvSpPr>
          <p:cNvPr id="4" name="Slide Number Placeholder 3"/>
          <p:cNvSpPr>
            <a:spLocks noGrp="1"/>
          </p:cNvSpPr>
          <p:nvPr>
            <p:ph type="sldNum" sz="quarter" idx="10"/>
          </p:nvPr>
        </p:nvSpPr>
        <p:spPr/>
        <p:txBody>
          <a:bodyPr/>
          <a:lstStyle/>
          <a:p>
            <a:pPr defTabSz="942289">
              <a:defRPr/>
            </a:pPr>
            <a:fld id="{0F5D554E-5D02-49FF-B132-D38A40D98AC6}" type="slidenum">
              <a:rPr lang="en-US">
                <a:solidFill>
                  <a:prstClr val="black"/>
                </a:solidFill>
                <a:latin typeface="Calibri"/>
              </a:rPr>
              <a:pPr defTabSz="942289">
                <a:defRPr/>
              </a:pPr>
              <a:t>2</a:t>
            </a:fld>
            <a:endParaRPr lang="en-US" dirty="0">
              <a:solidFill>
                <a:prstClr val="black"/>
              </a:solidFill>
              <a:latin typeface="Calibri"/>
            </a:endParaRPr>
          </a:p>
        </p:txBody>
      </p:sp>
    </p:spTree>
    <p:extLst>
      <p:ext uri="{BB962C8B-B14F-4D97-AF65-F5344CB8AC3E}">
        <p14:creationId xmlns:p14="http://schemas.microsoft.com/office/powerpoint/2010/main" val="1476404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82880" y="4518204"/>
            <a:ext cx="6702552" cy="3696712"/>
          </a:xfrm>
        </p:spPr>
        <p:txBody>
          <a:bodyPr/>
          <a:lstStyle/>
          <a:p>
            <a:r>
              <a:rPr lang="en-US" sz="1800" dirty="0"/>
              <a:t>9 counties in the Florida had growth rates of 20-30%</a:t>
            </a:r>
          </a:p>
          <a:p>
            <a:r>
              <a:rPr lang="en-US" sz="1800" dirty="0"/>
              <a:t>4 counties had growth rates of over 30% including Sumter </a:t>
            </a:r>
          </a:p>
        </p:txBody>
      </p:sp>
      <p:sp>
        <p:nvSpPr>
          <p:cNvPr id="4" name="Slide Number Placeholder 3"/>
          <p:cNvSpPr>
            <a:spLocks noGrp="1"/>
          </p:cNvSpPr>
          <p:nvPr>
            <p:ph type="sldNum" sz="quarter" idx="5"/>
          </p:nvPr>
        </p:nvSpPr>
        <p:spPr/>
        <p:txBody>
          <a:bodyPr/>
          <a:lstStyle/>
          <a:p>
            <a:fld id="{55A75926-7308-434F-949C-D03532BF153E}" type="slidenum">
              <a:rPr lang="en-US" smtClean="0"/>
              <a:t>3</a:t>
            </a:fld>
            <a:endParaRPr lang="en-US" dirty="0"/>
          </a:p>
        </p:txBody>
      </p:sp>
    </p:spTree>
    <p:extLst>
      <p:ext uri="{BB962C8B-B14F-4D97-AF65-F5344CB8AC3E}">
        <p14:creationId xmlns:p14="http://schemas.microsoft.com/office/powerpoint/2010/main" val="3925570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518204"/>
            <a:ext cx="7004304" cy="3696712"/>
          </a:xfrm>
        </p:spPr>
        <p:txBody>
          <a:bodyPr/>
          <a:lstStyle/>
          <a:p>
            <a:pPr marL="171450" indent="-171450">
              <a:buFont typeface="Arial" panose="020B0604020202020204" pitchFamily="34" charset="0"/>
              <a:buChar char="•"/>
            </a:pPr>
            <a:r>
              <a:rPr lang="en-US" sz="1600" dirty="0"/>
              <a:t>STTF – Federal and State Gas Tax revenues – normal funding revenues for FDOT, legislature and Governor signs and becomes law July 1</a:t>
            </a:r>
            <a:r>
              <a:rPr lang="en-US" sz="1600" baseline="30000" dirty="0"/>
              <a:t>st</a:t>
            </a:r>
            <a:r>
              <a:rPr lang="en-US" sz="1600" dirty="0"/>
              <a:t> 2023. </a:t>
            </a:r>
          </a:p>
          <a:p>
            <a:endParaRPr lang="en-US" sz="1600" dirty="0"/>
          </a:p>
          <a:p>
            <a:pPr marL="171450" indent="-171450">
              <a:buFont typeface="Arial" panose="020B0604020202020204" pitchFamily="34" charset="0"/>
              <a:buChar char="•"/>
            </a:pPr>
            <a:r>
              <a:rPr lang="en-US" sz="1600" dirty="0"/>
              <a:t>MFF – 7 billion in funding for 20 projects throughout Florida , I75 got $479m</a:t>
            </a:r>
          </a:p>
          <a:p>
            <a:endParaRPr lang="en-US" sz="1600" dirty="0"/>
          </a:p>
          <a:p>
            <a:pPr marL="171450" indent="-171450">
              <a:buFont typeface="Arial" panose="020B0604020202020204" pitchFamily="34" charset="0"/>
              <a:buChar char="•"/>
            </a:pPr>
            <a:r>
              <a:rPr lang="en-US" sz="1600" dirty="0"/>
              <a:t>MCORES – Northern Turnpike Extension, Suncoast Parkway Extension and the Heartland Parkway Project, Legislature rescinded the bill last year and the Governor reallocated the funds, we got US301 at $200m</a:t>
            </a:r>
          </a:p>
          <a:p>
            <a:endParaRPr lang="en-US" sz="1600" dirty="0"/>
          </a:p>
          <a:p>
            <a:pPr marL="171450" indent="-171450">
              <a:buFont typeface="Arial" panose="020B0604020202020204" pitchFamily="34" charset="0"/>
              <a:buChar char="•"/>
            </a:pPr>
            <a:r>
              <a:rPr lang="en-US" sz="1600" dirty="0"/>
              <a:t>SIS – The Florida Legislature established the SIS in 2003 to enhance Florida’s economic prosperity and competitiveness. The system encompasses transportation facilities of statewide and interregional significance and is focused on the efficient movement </a:t>
            </a:r>
            <a:r>
              <a:rPr lang="en-US" sz="1600" dirty="0" err="1"/>
              <a:t>og</a:t>
            </a:r>
            <a:r>
              <a:rPr lang="en-US" sz="1600" dirty="0"/>
              <a:t> passengers and freight. </a:t>
            </a:r>
          </a:p>
        </p:txBody>
      </p:sp>
      <p:sp>
        <p:nvSpPr>
          <p:cNvPr id="4" name="Slide Number Placeholder 3"/>
          <p:cNvSpPr>
            <a:spLocks noGrp="1"/>
          </p:cNvSpPr>
          <p:nvPr>
            <p:ph type="sldNum" sz="quarter" idx="5"/>
          </p:nvPr>
        </p:nvSpPr>
        <p:spPr/>
        <p:txBody>
          <a:bodyPr/>
          <a:lstStyle/>
          <a:p>
            <a:fld id="{55A75926-7308-434F-949C-D03532BF153E}" type="slidenum">
              <a:rPr lang="en-US" smtClean="0"/>
              <a:t>4</a:t>
            </a:fld>
            <a:endParaRPr lang="en-US" dirty="0"/>
          </a:p>
        </p:txBody>
      </p:sp>
    </p:spTree>
    <p:extLst>
      <p:ext uri="{BB962C8B-B14F-4D97-AF65-F5344CB8AC3E}">
        <p14:creationId xmlns:p14="http://schemas.microsoft.com/office/powerpoint/2010/main" val="994591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4363" y="481013"/>
            <a:ext cx="6276975" cy="3530600"/>
          </a:xfrm>
        </p:spPr>
      </p:sp>
      <p:sp>
        <p:nvSpPr>
          <p:cNvPr id="3" name="Notes Placeholder 2"/>
          <p:cNvSpPr>
            <a:spLocks noGrp="1"/>
          </p:cNvSpPr>
          <p:nvPr>
            <p:ph type="body" idx="1"/>
          </p:nvPr>
        </p:nvSpPr>
        <p:spPr>
          <a:xfrm>
            <a:off x="571036" y="4491741"/>
            <a:ext cx="6526119" cy="4972999"/>
          </a:xfrm>
          <a:prstGeom prst="rect">
            <a:avLst/>
          </a:prstGeom>
        </p:spPr>
        <p:txBody>
          <a:bodyPr>
            <a:normAutofit/>
          </a:bodyPr>
          <a:lstStyle/>
          <a:p>
            <a:pPr defTabSz="987847">
              <a:defRPr/>
            </a:pPr>
            <a:endParaRPr lang="en-US" sz="2000" dirty="0"/>
          </a:p>
          <a:p>
            <a:pPr defTabSz="987847">
              <a:defRPr/>
            </a:pPr>
            <a:r>
              <a:rPr lang="en-US" sz="2000" dirty="0"/>
              <a:t>The FY 22/23 FDOT budget is a record $12.7 Billion.  Mostly because of our state commitment to investing in our infrastructure, Florida’s transportation system is consistently ranked as one of the best in the country.  Only 25% of FDOT’s budget comes from Federal funds. </a:t>
            </a:r>
          </a:p>
          <a:p>
            <a:pPr defTabSz="987847">
              <a:defRPr/>
            </a:pPr>
            <a:endParaRPr lang="en-US" sz="2000" dirty="0"/>
          </a:p>
          <a:p>
            <a:pPr defTabSz="987847">
              <a:defRPr/>
            </a:pPr>
            <a:r>
              <a:rPr lang="en-US" sz="2000" dirty="0"/>
              <a:t>It seems like everywhere you go in Florida; the transportation system is under construction.  </a:t>
            </a:r>
          </a:p>
        </p:txBody>
      </p:sp>
      <p:sp>
        <p:nvSpPr>
          <p:cNvPr id="4" name="Slide Number Placeholder 3"/>
          <p:cNvSpPr>
            <a:spLocks noGrp="1"/>
          </p:cNvSpPr>
          <p:nvPr>
            <p:ph type="sldNum" sz="quarter" idx="10"/>
          </p:nvPr>
        </p:nvSpPr>
        <p:spPr/>
        <p:txBody>
          <a:bodyPr/>
          <a:lstStyle/>
          <a:p>
            <a:pPr defTabSz="942289">
              <a:defRPr/>
            </a:pPr>
            <a:fld id="{0F5D554E-5D02-49FF-B132-D38A40D98AC6}" type="slidenum">
              <a:rPr lang="en-US">
                <a:solidFill>
                  <a:prstClr val="black"/>
                </a:solidFill>
                <a:latin typeface="Calibri"/>
              </a:rPr>
              <a:pPr defTabSz="942289">
                <a:defRPr/>
              </a:pPr>
              <a:t>5</a:t>
            </a:fld>
            <a:endParaRPr lang="en-US" dirty="0">
              <a:solidFill>
                <a:prstClr val="black"/>
              </a:solidFill>
              <a:latin typeface="Calibri"/>
            </a:endParaRPr>
          </a:p>
        </p:txBody>
      </p:sp>
    </p:spTree>
    <p:extLst>
      <p:ext uri="{BB962C8B-B14F-4D97-AF65-F5344CB8AC3E}">
        <p14:creationId xmlns:p14="http://schemas.microsoft.com/office/powerpoint/2010/main" val="1439143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4538" y="715963"/>
            <a:ext cx="6026150" cy="3389312"/>
          </a:xfrm>
        </p:spPr>
      </p:sp>
      <p:sp>
        <p:nvSpPr>
          <p:cNvPr id="3" name="Notes Placeholder 2"/>
          <p:cNvSpPr>
            <a:spLocks noGrp="1"/>
          </p:cNvSpPr>
          <p:nvPr>
            <p:ph type="body" idx="1"/>
          </p:nvPr>
        </p:nvSpPr>
        <p:spPr>
          <a:xfrm>
            <a:off x="751183" y="4376221"/>
            <a:ext cx="6002671" cy="4577179"/>
          </a:xfrm>
          <a:prstGeom prst="rect">
            <a:avLst/>
          </a:prstGeom>
        </p:spPr>
        <p:txBody>
          <a:bodyPr>
            <a:normAutofit fontScale="62500" lnSpcReduction="20000"/>
          </a:bodyPr>
          <a:lstStyle/>
          <a:p>
            <a:r>
              <a:rPr lang="en-US" sz="2600" dirty="0"/>
              <a:t>Florida is in a much better financial position for funding its infrastructure than almost all of the other states in the country.  Why is this?</a:t>
            </a:r>
          </a:p>
          <a:p>
            <a:endParaRPr lang="en-US" sz="2600" dirty="0"/>
          </a:p>
          <a:p>
            <a:pPr defTabSz="969427">
              <a:defRPr/>
            </a:pPr>
            <a:r>
              <a:rPr lang="en-US" sz="2600" dirty="0"/>
              <a:t>We have been adjusting our state fuel taxes based on the CPI since 1992. </a:t>
            </a:r>
          </a:p>
          <a:p>
            <a:pPr defTabSz="969427">
              <a:defRPr/>
            </a:pPr>
            <a:endParaRPr lang="en-US" sz="2600" dirty="0"/>
          </a:p>
          <a:p>
            <a:pPr defTabSz="969427">
              <a:defRPr/>
            </a:pPr>
            <a:r>
              <a:rPr lang="en-US" sz="2600" dirty="0"/>
              <a:t>This indexing of the State Fuel Taxes has resulted in approximately $8 Billion in additional revenue since the indexing began. </a:t>
            </a:r>
          </a:p>
          <a:p>
            <a:pPr defTabSz="969427">
              <a:defRPr/>
            </a:pPr>
            <a:endParaRPr lang="en-US" sz="2600" dirty="0"/>
          </a:p>
          <a:p>
            <a:pPr defTabSz="969427">
              <a:defRPr/>
            </a:pPr>
            <a:r>
              <a:rPr lang="en-US" sz="2600" dirty="0"/>
              <a:t>We have the most toll-road mileage in the country.</a:t>
            </a:r>
          </a:p>
          <a:p>
            <a:pPr defTabSz="969427">
              <a:defRPr/>
            </a:pPr>
            <a:endParaRPr lang="en-US" sz="2600" dirty="0"/>
          </a:p>
          <a:p>
            <a:pPr defTabSz="969427">
              <a:defRPr/>
            </a:pPr>
            <a:r>
              <a:rPr lang="en-US" sz="2600" dirty="0"/>
              <a:t>We have taken advantage of every innovative finance option available.</a:t>
            </a:r>
          </a:p>
          <a:p>
            <a:pPr defTabSz="969427">
              <a:defRPr/>
            </a:pPr>
            <a:endParaRPr lang="en-US" sz="2600" dirty="0"/>
          </a:p>
          <a:p>
            <a:pPr defTabSz="969427">
              <a:defRPr/>
            </a:pPr>
            <a:r>
              <a:rPr lang="en-US" sz="2600" dirty="0"/>
              <a:t>We are growing again.  Over 300,000 people are moving to the state each year.  Over 100 million tourist visit the state each year.  (double edged sword)</a:t>
            </a:r>
          </a:p>
          <a:p>
            <a:pPr defTabSz="969427">
              <a:defRPr/>
            </a:pPr>
            <a:endParaRPr lang="en-US" sz="2600" dirty="0"/>
          </a:p>
          <a:p>
            <a:pPr defTabSz="969427">
              <a:defRPr/>
            </a:pPr>
            <a:r>
              <a:rPr lang="en-US" sz="2600" dirty="0"/>
              <a:t>All of these variables have produced our record transportation budgets.  </a:t>
            </a:r>
          </a:p>
        </p:txBody>
      </p:sp>
      <p:sp>
        <p:nvSpPr>
          <p:cNvPr id="4" name="Slide Number Placeholder 3"/>
          <p:cNvSpPr>
            <a:spLocks noGrp="1"/>
          </p:cNvSpPr>
          <p:nvPr>
            <p:ph type="sldNum" sz="quarter" idx="10"/>
          </p:nvPr>
        </p:nvSpPr>
        <p:spPr/>
        <p:txBody>
          <a:bodyPr/>
          <a:lstStyle/>
          <a:p>
            <a:pPr defTabSz="942289">
              <a:defRPr/>
            </a:pPr>
            <a:fld id="{0F5D554E-5D02-49FF-B132-D38A40D98AC6}" type="slidenum">
              <a:rPr lang="en-US">
                <a:solidFill>
                  <a:prstClr val="black"/>
                </a:solidFill>
                <a:latin typeface="Calibri"/>
              </a:rPr>
              <a:pPr defTabSz="942289">
                <a:defRPr/>
              </a:pPr>
              <a:t>6</a:t>
            </a:fld>
            <a:endParaRPr lang="en-US" dirty="0">
              <a:solidFill>
                <a:prstClr val="black"/>
              </a:solidFill>
              <a:latin typeface="Calibri"/>
            </a:endParaRPr>
          </a:p>
        </p:txBody>
      </p:sp>
    </p:spTree>
    <p:extLst>
      <p:ext uri="{BB962C8B-B14F-4D97-AF65-F5344CB8AC3E}">
        <p14:creationId xmlns:p14="http://schemas.microsoft.com/office/powerpoint/2010/main" val="1269389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481013"/>
            <a:ext cx="6524625" cy="3670300"/>
          </a:xfrm>
        </p:spPr>
      </p:sp>
      <p:sp>
        <p:nvSpPr>
          <p:cNvPr id="3" name="Notes Placeholder 2"/>
          <p:cNvSpPr>
            <a:spLocks noGrp="1"/>
          </p:cNvSpPr>
          <p:nvPr>
            <p:ph type="body" idx="1"/>
          </p:nvPr>
        </p:nvSpPr>
        <p:spPr>
          <a:xfrm>
            <a:off x="751183" y="4491740"/>
            <a:ext cx="6002671" cy="4892790"/>
          </a:xfrm>
          <a:prstGeom prst="rect">
            <a:avLst/>
          </a:prstGeom>
        </p:spPr>
        <p:txBody>
          <a:bodyPr/>
          <a:lstStyle/>
          <a:p>
            <a:r>
              <a:rPr lang="en-US" sz="2000" dirty="0"/>
              <a:t>We have surpassed the number of annual tourist to Florida from the pre-Covid numbers.  On track for 133 million in 2022. and close to 200 million by 2030. Brings in gas tax revenues and congestion. </a:t>
            </a:r>
          </a:p>
          <a:p>
            <a:endParaRPr lang="en-US" sz="1600" dirty="0"/>
          </a:p>
        </p:txBody>
      </p:sp>
      <p:sp>
        <p:nvSpPr>
          <p:cNvPr id="4" name="Slide Number Placeholder 3"/>
          <p:cNvSpPr>
            <a:spLocks noGrp="1"/>
          </p:cNvSpPr>
          <p:nvPr>
            <p:ph type="sldNum" sz="quarter" idx="10"/>
          </p:nvPr>
        </p:nvSpPr>
        <p:spPr/>
        <p:txBody>
          <a:bodyPr/>
          <a:lstStyle/>
          <a:p>
            <a:pPr defTabSz="942289">
              <a:defRPr/>
            </a:pPr>
            <a:fld id="{0F5D554E-5D02-49FF-B132-D38A40D98AC6}" type="slidenum">
              <a:rPr lang="en-US">
                <a:solidFill>
                  <a:prstClr val="black"/>
                </a:solidFill>
                <a:latin typeface="Calibri"/>
              </a:rPr>
              <a:pPr defTabSz="942289">
                <a:defRPr/>
              </a:pPr>
              <a:t>7</a:t>
            </a:fld>
            <a:endParaRPr lang="en-US" dirty="0">
              <a:solidFill>
                <a:prstClr val="black"/>
              </a:solidFill>
              <a:latin typeface="Calibri"/>
            </a:endParaRPr>
          </a:p>
        </p:txBody>
      </p:sp>
    </p:spTree>
    <p:extLst>
      <p:ext uri="{BB962C8B-B14F-4D97-AF65-F5344CB8AC3E}">
        <p14:creationId xmlns:p14="http://schemas.microsoft.com/office/powerpoint/2010/main" val="3035595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4363" y="481013"/>
            <a:ext cx="6276975" cy="3530600"/>
          </a:xfrm>
        </p:spPr>
      </p:sp>
      <p:sp>
        <p:nvSpPr>
          <p:cNvPr id="3" name="Notes Placeholder 2"/>
          <p:cNvSpPr>
            <a:spLocks noGrp="1"/>
          </p:cNvSpPr>
          <p:nvPr>
            <p:ph type="body" idx="1"/>
          </p:nvPr>
        </p:nvSpPr>
        <p:spPr>
          <a:xfrm>
            <a:off x="571036" y="4491741"/>
            <a:ext cx="6526119" cy="4972999"/>
          </a:xfrm>
          <a:prstGeom prst="rect">
            <a:avLst/>
          </a:prstGeom>
        </p:spPr>
        <p:txBody>
          <a:bodyPr>
            <a:normAutofit/>
          </a:bodyPr>
          <a:lstStyle/>
          <a:p>
            <a:pPr defTabSz="987847">
              <a:defRPr/>
            </a:pPr>
            <a:r>
              <a:rPr lang="en-US" sz="2000" dirty="0"/>
              <a:t>Unlike many other states in the country, fuel consumption and, therefore, fuel tax receipts have been growing again in Florida.  You can see the drop in consumption during the recession and Covid years. But you can also see what the future has in store for us.  Leveling off in future years, due to fuel efficient cars and truck, hybrid vehicle and trend of  working remotely. </a:t>
            </a:r>
            <a:endParaRPr lang="en-US" sz="1500" dirty="0"/>
          </a:p>
          <a:p>
            <a:endParaRPr lang="en-US" dirty="0"/>
          </a:p>
        </p:txBody>
      </p:sp>
      <p:sp>
        <p:nvSpPr>
          <p:cNvPr id="4" name="Slide Number Placeholder 3"/>
          <p:cNvSpPr>
            <a:spLocks noGrp="1"/>
          </p:cNvSpPr>
          <p:nvPr>
            <p:ph type="sldNum" sz="quarter" idx="10"/>
          </p:nvPr>
        </p:nvSpPr>
        <p:spPr/>
        <p:txBody>
          <a:bodyPr/>
          <a:lstStyle/>
          <a:p>
            <a:pPr defTabSz="942289">
              <a:defRPr/>
            </a:pPr>
            <a:fld id="{0F5D554E-5D02-49FF-B132-D38A40D98AC6}" type="slidenum">
              <a:rPr lang="en-US">
                <a:solidFill>
                  <a:prstClr val="black"/>
                </a:solidFill>
                <a:latin typeface="Calibri"/>
              </a:rPr>
              <a:pPr defTabSz="942289">
                <a:defRPr/>
              </a:pPr>
              <a:t>8</a:t>
            </a:fld>
            <a:endParaRPr lang="en-US" dirty="0">
              <a:solidFill>
                <a:prstClr val="black"/>
              </a:solidFill>
              <a:latin typeface="Calibri"/>
            </a:endParaRPr>
          </a:p>
        </p:txBody>
      </p:sp>
    </p:spTree>
    <p:extLst>
      <p:ext uri="{BB962C8B-B14F-4D97-AF65-F5344CB8AC3E}">
        <p14:creationId xmlns:p14="http://schemas.microsoft.com/office/powerpoint/2010/main" val="3890624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715963"/>
            <a:ext cx="6361112" cy="3578225"/>
          </a:xfrm>
        </p:spPr>
      </p:sp>
      <p:sp>
        <p:nvSpPr>
          <p:cNvPr id="3" name="Notes Placeholder 2"/>
          <p:cNvSpPr>
            <a:spLocks noGrp="1"/>
          </p:cNvSpPr>
          <p:nvPr>
            <p:ph type="body" idx="1"/>
          </p:nvPr>
        </p:nvSpPr>
        <p:spPr>
          <a:xfrm>
            <a:off x="31115" y="4518204"/>
            <a:ext cx="7069715" cy="3696712"/>
          </a:xfrm>
        </p:spPr>
        <p:txBody>
          <a:bodyPr>
            <a:normAutofit fontScale="92500" lnSpcReduction="10000"/>
          </a:bodyPr>
          <a:lstStyle/>
          <a:p>
            <a:r>
              <a:rPr lang="en-US" sz="2100" dirty="0"/>
              <a:t>Electric vehicles account for less than one &amp; of the market but growing </a:t>
            </a:r>
            <a:r>
              <a:rPr lang="en-US" sz="2100" dirty="0" err="1"/>
              <a:t>uickly</a:t>
            </a:r>
            <a:r>
              <a:rPr lang="en-US" sz="2100" dirty="0"/>
              <a:t>. </a:t>
            </a:r>
          </a:p>
          <a:p>
            <a:endParaRPr lang="en-US" sz="2100" dirty="0"/>
          </a:p>
          <a:p>
            <a:r>
              <a:rPr lang="en-US" sz="2100" dirty="0"/>
              <a:t>Note that this is ONLY EV impacts to revenue, not the impact of hybrids or improved fuel efficiency of ICE vehicles. </a:t>
            </a:r>
          </a:p>
          <a:p>
            <a:endParaRPr lang="en-US" sz="2100" dirty="0"/>
          </a:p>
          <a:p>
            <a:r>
              <a:rPr lang="en-US" sz="2100" dirty="0"/>
              <a:t>Again, the impact of the rising cost of fuel may accelerate the move towards electric vehicles.  </a:t>
            </a:r>
          </a:p>
          <a:p>
            <a:endParaRPr lang="en-US" sz="2100" dirty="0"/>
          </a:p>
          <a:p>
            <a:r>
              <a:rPr lang="en-US" sz="2100" dirty="0"/>
              <a:t>In the private sector, when the current business model is no longer working, they revise the business model, or they go out of business.  The MPOs in Florida have taken the lead and are exploring a pilot project in Florida. </a:t>
            </a:r>
          </a:p>
          <a:p>
            <a:endParaRPr lang="en-US" sz="2100" dirty="0"/>
          </a:p>
        </p:txBody>
      </p:sp>
      <p:sp>
        <p:nvSpPr>
          <p:cNvPr id="4" name="Slide Number Placeholder 3"/>
          <p:cNvSpPr>
            <a:spLocks noGrp="1"/>
          </p:cNvSpPr>
          <p:nvPr>
            <p:ph type="sldNum" sz="quarter" idx="10"/>
          </p:nvPr>
        </p:nvSpPr>
        <p:spPr/>
        <p:txBody>
          <a:bodyPr/>
          <a:lstStyle/>
          <a:p>
            <a:pPr defTabSz="942289">
              <a:defRPr/>
            </a:pPr>
            <a:fld id="{AE2B0A10-6CCD-44B8-ADDC-B8A3B3A8A373}" type="slidenum">
              <a:rPr lang="en-US">
                <a:solidFill>
                  <a:prstClr val="black"/>
                </a:solidFill>
                <a:latin typeface="Calibri"/>
              </a:rPr>
              <a:pPr defTabSz="942289">
                <a:defRPr/>
              </a:pPr>
              <a:t>9</a:t>
            </a:fld>
            <a:endParaRPr lang="en-US" dirty="0">
              <a:solidFill>
                <a:prstClr val="black"/>
              </a:solidFill>
              <a:latin typeface="Calibri"/>
            </a:endParaRPr>
          </a:p>
        </p:txBody>
      </p:sp>
    </p:spTree>
    <p:extLst>
      <p:ext uri="{BB962C8B-B14F-4D97-AF65-F5344CB8AC3E}">
        <p14:creationId xmlns:p14="http://schemas.microsoft.com/office/powerpoint/2010/main" val="38851065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CB8E0-F2EF-4929-8FA8-10A46C47C719}"/>
              </a:ext>
            </a:extLst>
          </p:cNvPr>
          <p:cNvSpPr>
            <a:spLocks noGrp="1"/>
          </p:cNvSpPr>
          <p:nvPr>
            <p:ph type="ctrTitle"/>
          </p:nvPr>
        </p:nvSpPr>
        <p:spPr>
          <a:xfrm>
            <a:off x="777533" y="2219325"/>
            <a:ext cx="3632542" cy="2476499"/>
          </a:xfrm>
        </p:spPr>
        <p:txBody>
          <a:bodyPr anchor="t" anchorCtr="0">
            <a:normAutofit/>
          </a:bodyPr>
          <a:lstStyle>
            <a:lvl1pPr algn="l">
              <a:defRPr sz="5400">
                <a:solidFill>
                  <a:schemeClr val="bg1"/>
                </a:solidFill>
                <a:effectLst>
                  <a:outerShdw blurRad="63500" dist="50800" dir="2700000" algn="tl" rotWithShape="0">
                    <a:prstClr val="black">
                      <a:alpha val="40000"/>
                    </a:prstClr>
                  </a:outerShdw>
                </a:effectLst>
              </a:defRPr>
            </a:lvl1pPr>
          </a:lstStyle>
          <a:p>
            <a:r>
              <a:rPr lang="en-US" dirty="0"/>
              <a:t>Click to edit Master title style</a:t>
            </a:r>
          </a:p>
        </p:txBody>
      </p:sp>
      <p:sp>
        <p:nvSpPr>
          <p:cNvPr id="3" name="Subtitle 2">
            <a:extLst>
              <a:ext uri="{FF2B5EF4-FFF2-40B4-BE49-F238E27FC236}">
                <a16:creationId xmlns:a16="http://schemas.microsoft.com/office/drawing/2014/main" id="{9CD507A5-7CFB-4073-AFE6-97F3048B0696}"/>
              </a:ext>
            </a:extLst>
          </p:cNvPr>
          <p:cNvSpPr>
            <a:spLocks noGrp="1"/>
          </p:cNvSpPr>
          <p:nvPr>
            <p:ph type="subTitle" idx="1"/>
          </p:nvPr>
        </p:nvSpPr>
        <p:spPr>
          <a:xfrm>
            <a:off x="800100" y="5419724"/>
            <a:ext cx="5438776" cy="742951"/>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37223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476251" y="285750"/>
            <a:ext cx="11306172" cy="828675"/>
          </a:xfrm>
        </p:spPr>
        <p:txBody>
          <a:bodyPr anchor="ctr" anchorCtr="0">
            <a:normAutofit/>
          </a:bodyPr>
          <a:lstStyle>
            <a:lvl1pPr>
              <a:defRPr sz="3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438275"/>
            <a:ext cx="11306172" cy="50085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446836"/>
            <a:ext cx="2057402" cy="365125"/>
          </a:xfrm>
        </p:spPr>
        <p:txBody>
          <a:bodyPr/>
          <a:lstStyle>
            <a:lvl1pPr>
              <a:defRPr>
                <a:solidFill>
                  <a:schemeClr val="bg2">
                    <a:lumMod val="50000"/>
                  </a:schemeClr>
                </a:solidFill>
              </a:defRPr>
            </a:lvl1pPr>
          </a:lstStyle>
          <a:p>
            <a:fld id="{29CA1F89-46AF-4E3F-BF50-3C017A01CFE4}" type="datetimeFigureOut">
              <a:rPr lang="en-US" smtClean="0"/>
              <a:pPr/>
              <a:t>3/7/2023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lvl1pPr>
              <a:defRPr>
                <a:solidFill>
                  <a:schemeClr val="bg2">
                    <a:lumMod val="50000"/>
                  </a:schemeClr>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446836"/>
            <a:ext cx="485773" cy="365125"/>
          </a:xfrm>
        </p:spPr>
        <p:txBody>
          <a:bodyPr/>
          <a:lstStyle>
            <a:lvl1pPr>
              <a:defRPr>
                <a:solidFill>
                  <a:schemeClr val="bg2">
                    <a:lumMod val="50000"/>
                  </a:schemeClr>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1214089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19175" y="295275"/>
            <a:ext cx="10763247" cy="105727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714500"/>
            <a:ext cx="11306172" cy="47323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562725"/>
            <a:ext cx="2057402" cy="295275"/>
          </a:xfrm>
        </p:spPr>
        <p:txBody>
          <a:bodyPr/>
          <a:lstStyle>
            <a:lvl1pPr>
              <a:defRPr sz="900">
                <a:solidFill>
                  <a:schemeClr val="bg1"/>
                </a:solidFill>
              </a:defRPr>
            </a:lvl1pPr>
          </a:lstStyle>
          <a:p>
            <a:fld id="{29CA1F89-46AF-4E3F-BF50-3C017A01CFE4}" type="datetimeFigureOut">
              <a:rPr lang="en-US" smtClean="0"/>
              <a:pPr/>
              <a:t>3/7/2023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562725"/>
            <a:ext cx="8543924" cy="295275"/>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516686"/>
            <a:ext cx="485773" cy="295275"/>
          </a:xfrm>
        </p:spPr>
        <p:txBody>
          <a:bodyPr/>
          <a:lstStyle>
            <a:lvl1pPr>
              <a:defRPr sz="9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468314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57275" y="266700"/>
            <a:ext cx="10725147" cy="119062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971674"/>
            <a:ext cx="11306172" cy="44751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638925"/>
            <a:ext cx="2057402" cy="173036"/>
          </a:xfrm>
        </p:spPr>
        <p:txBody>
          <a:bodyPr/>
          <a:lstStyle>
            <a:lvl1pPr>
              <a:defRPr sz="900">
                <a:solidFill>
                  <a:schemeClr val="bg1"/>
                </a:solidFill>
              </a:defRPr>
            </a:lvl1pPr>
          </a:lstStyle>
          <a:p>
            <a:fld id="{29CA1F89-46AF-4E3F-BF50-3C017A01CFE4}" type="datetimeFigureOut">
              <a:rPr lang="en-US" smtClean="0"/>
              <a:pPr/>
              <a:t>3/7/2023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638925"/>
            <a:ext cx="8543924" cy="173036"/>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638925"/>
            <a:ext cx="485773" cy="173036"/>
          </a:xfrm>
        </p:spPr>
        <p:txBody>
          <a:bodyPr/>
          <a:lstStyle>
            <a:lvl1pPr>
              <a:defRPr sz="9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4136017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57275" y="266700"/>
            <a:ext cx="10725147" cy="119062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971674"/>
            <a:ext cx="11306172" cy="4475161"/>
          </a:xfrm>
        </p:spPr>
        <p:txBody>
          <a:bodyPr/>
          <a:lstStyle>
            <a:lvl2pPr>
              <a:buClr>
                <a:schemeClr val="tx2"/>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638925"/>
            <a:ext cx="2057402" cy="173036"/>
          </a:xfrm>
        </p:spPr>
        <p:txBody>
          <a:bodyPr/>
          <a:lstStyle>
            <a:lvl1pPr>
              <a:defRPr sz="900">
                <a:solidFill>
                  <a:schemeClr val="bg1"/>
                </a:solidFill>
              </a:defRPr>
            </a:lvl1pPr>
          </a:lstStyle>
          <a:p>
            <a:fld id="{29CA1F89-46AF-4E3F-BF50-3C017A01CFE4}" type="datetimeFigureOut">
              <a:rPr lang="en-US" smtClean="0"/>
              <a:pPr/>
              <a:t>3/7/2023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638925"/>
            <a:ext cx="8543924" cy="173036"/>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638925"/>
            <a:ext cx="485773" cy="173036"/>
          </a:xfrm>
        </p:spPr>
        <p:txBody>
          <a:bodyPr/>
          <a:lstStyle>
            <a:lvl1pPr>
              <a:defRPr sz="9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1865211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09651" y="266700"/>
            <a:ext cx="10772772" cy="119062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971674"/>
            <a:ext cx="11306172" cy="44751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667500"/>
            <a:ext cx="2057402" cy="153986"/>
          </a:xfrm>
        </p:spPr>
        <p:txBody>
          <a:bodyPr/>
          <a:lstStyle>
            <a:lvl1pPr>
              <a:defRPr sz="900">
                <a:solidFill>
                  <a:schemeClr val="bg1"/>
                </a:solidFill>
              </a:defRPr>
            </a:lvl1pPr>
          </a:lstStyle>
          <a:p>
            <a:fld id="{29CA1F89-46AF-4E3F-BF50-3C017A01CFE4}" type="datetimeFigureOut">
              <a:rPr lang="en-US" smtClean="0"/>
              <a:pPr/>
              <a:t>3/7/2023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667500"/>
            <a:ext cx="8543924" cy="153986"/>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667500"/>
            <a:ext cx="485773" cy="153986"/>
          </a:xfrm>
        </p:spPr>
        <p:txBody>
          <a:bodyPr/>
          <a:lstStyle>
            <a:lvl1pPr>
              <a:defRPr sz="9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2116221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09651" y="266700"/>
            <a:ext cx="10772772" cy="119062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971674"/>
            <a:ext cx="4027169" cy="44751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667500"/>
            <a:ext cx="2057402" cy="153986"/>
          </a:xfrm>
        </p:spPr>
        <p:txBody>
          <a:bodyPr/>
          <a:lstStyle>
            <a:lvl1pPr>
              <a:defRPr sz="900">
                <a:solidFill>
                  <a:schemeClr val="bg1"/>
                </a:solidFill>
              </a:defRPr>
            </a:lvl1pPr>
          </a:lstStyle>
          <a:p>
            <a:fld id="{29CA1F89-46AF-4E3F-BF50-3C017A01CFE4}" type="datetimeFigureOut">
              <a:rPr lang="en-US" smtClean="0"/>
              <a:pPr/>
              <a:t>3/7/2023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667500"/>
            <a:ext cx="8543924" cy="153986"/>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667500"/>
            <a:ext cx="485773" cy="153986"/>
          </a:xfrm>
        </p:spPr>
        <p:txBody>
          <a:bodyPr/>
          <a:lstStyle>
            <a:lvl1pPr>
              <a:defRPr sz="900">
                <a:solidFill>
                  <a:schemeClr val="bg1"/>
                </a:solidFill>
              </a:defRPr>
            </a:lvl1pPr>
          </a:lstStyle>
          <a:p>
            <a:fld id="{331A4F83-2A82-49BE-B181-FFCB22C659A2}" type="slidenum">
              <a:rPr lang="en-US" smtClean="0"/>
              <a:pPr/>
              <a:t>‹#›</a:t>
            </a:fld>
            <a:endParaRPr lang="en-US" dirty="0"/>
          </a:p>
        </p:txBody>
      </p:sp>
      <p:sp>
        <p:nvSpPr>
          <p:cNvPr id="8" name="Picture Placeholder 7">
            <a:extLst>
              <a:ext uri="{FF2B5EF4-FFF2-40B4-BE49-F238E27FC236}">
                <a16:creationId xmlns:a16="http://schemas.microsoft.com/office/drawing/2014/main" id="{FB25FB75-D508-484E-A646-2567841F2331}"/>
              </a:ext>
            </a:extLst>
          </p:cNvPr>
          <p:cNvSpPr>
            <a:spLocks noGrp="1"/>
          </p:cNvSpPr>
          <p:nvPr>
            <p:ph type="pic" sz="quarter" idx="13"/>
          </p:nvPr>
        </p:nvSpPr>
        <p:spPr>
          <a:xfrm>
            <a:off x="4972050" y="1782763"/>
            <a:ext cx="7219950" cy="4789487"/>
          </a:xfrm>
        </p:spPr>
        <p:txBody>
          <a:bodyPr/>
          <a:lstStyle/>
          <a:p>
            <a:endParaRPr lang="en-US" dirty="0"/>
          </a:p>
        </p:txBody>
      </p:sp>
    </p:spTree>
    <p:extLst>
      <p:ext uri="{BB962C8B-B14F-4D97-AF65-F5344CB8AC3E}">
        <p14:creationId xmlns:p14="http://schemas.microsoft.com/office/powerpoint/2010/main" val="1029942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09651" y="266700"/>
            <a:ext cx="10772772" cy="119062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1" y="1752600"/>
            <a:ext cx="5086350" cy="4829175"/>
          </a:xfrm>
          <a:solidFill>
            <a:schemeClr val="bg1"/>
          </a:solidFill>
        </p:spPr>
        <p:txBody>
          <a:bodyPr lIns="548640" tIns="182880" rIns="27432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667500"/>
            <a:ext cx="2057402" cy="153986"/>
          </a:xfrm>
        </p:spPr>
        <p:txBody>
          <a:bodyPr/>
          <a:lstStyle>
            <a:lvl1pPr>
              <a:defRPr sz="900">
                <a:solidFill>
                  <a:schemeClr val="bg1"/>
                </a:solidFill>
              </a:defRPr>
            </a:lvl1pPr>
          </a:lstStyle>
          <a:p>
            <a:fld id="{29CA1F89-46AF-4E3F-BF50-3C017A01CFE4}" type="datetimeFigureOut">
              <a:rPr lang="en-US" smtClean="0"/>
              <a:pPr/>
              <a:t>3/7/2023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667500"/>
            <a:ext cx="8543924" cy="153986"/>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667500"/>
            <a:ext cx="485773" cy="153986"/>
          </a:xfrm>
        </p:spPr>
        <p:txBody>
          <a:bodyPr/>
          <a:lstStyle>
            <a:lvl1pPr>
              <a:defRPr sz="9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613997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0" y="0"/>
            <a:ext cx="12192000" cy="2447926"/>
          </a:xfrm>
          <a:noFill/>
        </p:spPr>
        <p:txBody>
          <a:bodyPr lIns="365760" rIns="365760" anchor="ctr" anchorCtr="0">
            <a:normAutofit/>
          </a:bodyPr>
          <a:lstStyle>
            <a:lvl1pPr algn="ctr">
              <a:defRPr sz="5400">
                <a:solidFill>
                  <a:schemeClr val="accent5"/>
                </a:solidFill>
              </a:defRPr>
            </a:lvl1pPr>
          </a:lstStyle>
          <a:p>
            <a:r>
              <a:rPr lang="en-US" dirty="0"/>
              <a:t>CLICK TO EDIT MASTER TITLE STYLE</a:t>
            </a:r>
          </a:p>
        </p:txBody>
      </p:sp>
    </p:spTree>
    <p:extLst>
      <p:ext uri="{BB962C8B-B14F-4D97-AF65-F5344CB8AC3E}">
        <p14:creationId xmlns:p14="http://schemas.microsoft.com/office/powerpoint/2010/main" val="2387633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2514600" y="819152"/>
            <a:ext cx="9753600" cy="2085974"/>
          </a:xfrm>
          <a:noFill/>
          <a:ln w="31750">
            <a:solidFill>
              <a:schemeClr val="accent3"/>
            </a:solidFill>
          </a:ln>
          <a:effectLst/>
        </p:spPr>
        <p:txBody>
          <a:bodyPr lIns="548640" tIns="365760" rIns="1097280" bIns="365760" anchor="ctr" anchorCtr="0">
            <a:normAutofit/>
          </a:bodyPr>
          <a:lstStyle>
            <a:lvl1pPr algn="l">
              <a:defRPr sz="54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B0D8DDDE-CCE8-419C-88A1-1D491AD319A8}"/>
              </a:ext>
            </a:extLst>
          </p:cNvPr>
          <p:cNvSpPr>
            <a:spLocks noGrp="1"/>
          </p:cNvSpPr>
          <p:nvPr>
            <p:ph type="body" sz="quarter" idx="10"/>
          </p:nvPr>
        </p:nvSpPr>
        <p:spPr>
          <a:xfrm>
            <a:off x="3349625" y="3417569"/>
            <a:ext cx="6948488" cy="3051493"/>
          </a:xfrm>
        </p:spPr>
        <p:txBody>
          <a:bodyPr/>
          <a:lstStyle>
            <a:lvl1pPr>
              <a:buClr>
                <a:schemeClr val="accent3"/>
              </a:buClr>
              <a:defRPr sz="3200">
                <a:solidFill>
                  <a:schemeClr val="bg1"/>
                </a:solidFill>
              </a:defRPr>
            </a:lvl1pPr>
            <a:lvl2pP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8288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2514600" y="819152"/>
            <a:ext cx="9753600" cy="2085974"/>
          </a:xfrm>
          <a:solidFill>
            <a:schemeClr val="accent3">
              <a:alpha val="58000"/>
            </a:schemeClr>
          </a:solidFill>
          <a:ln w="31750">
            <a:noFill/>
          </a:ln>
          <a:effectLst/>
        </p:spPr>
        <p:txBody>
          <a:bodyPr lIns="548640" tIns="365760" rIns="1097280" bIns="365760" anchor="ctr" anchorCtr="0">
            <a:normAutofit/>
          </a:bodyPr>
          <a:lstStyle>
            <a:lvl1pPr algn="l">
              <a:defRPr sz="5400">
                <a:solidFill>
                  <a:schemeClr val="bg1"/>
                </a:solidFill>
                <a:effectLst>
                  <a:outerShdw blurRad="88900" dist="50800" dir="2700000" algn="tl" rotWithShape="0">
                    <a:prstClr val="black">
                      <a:alpha val="40000"/>
                    </a:prstClr>
                  </a:outerShdw>
                </a:effectLst>
              </a:defRPr>
            </a:lvl1pPr>
          </a:lstStyle>
          <a:p>
            <a:r>
              <a:rPr lang="en-US" dirty="0"/>
              <a:t>CLICK TO EDIT MASTER TITLE STYLE</a:t>
            </a:r>
          </a:p>
        </p:txBody>
      </p:sp>
      <p:sp>
        <p:nvSpPr>
          <p:cNvPr id="4" name="Text Placeholder 3">
            <a:extLst>
              <a:ext uri="{FF2B5EF4-FFF2-40B4-BE49-F238E27FC236}">
                <a16:creationId xmlns:a16="http://schemas.microsoft.com/office/drawing/2014/main" id="{B0D8DDDE-CCE8-419C-88A1-1D491AD319A8}"/>
              </a:ext>
            </a:extLst>
          </p:cNvPr>
          <p:cNvSpPr>
            <a:spLocks noGrp="1"/>
          </p:cNvSpPr>
          <p:nvPr>
            <p:ph type="body" sz="quarter" idx="10"/>
          </p:nvPr>
        </p:nvSpPr>
        <p:spPr>
          <a:xfrm>
            <a:off x="3349625" y="3417569"/>
            <a:ext cx="6948488" cy="3051493"/>
          </a:xfrm>
        </p:spPr>
        <p:txBody>
          <a:bodyPr/>
          <a:lstStyle>
            <a:lvl1pPr>
              <a:buClr>
                <a:schemeClr val="accent3"/>
              </a:buClr>
              <a:defRPr sz="3200">
                <a:solidFill>
                  <a:schemeClr val="bg1"/>
                </a:solidFill>
              </a:defRPr>
            </a:lvl1pPr>
            <a:lvl2pP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5935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p:txBody>
          <a:bodyPr/>
          <a:lstStyle/>
          <a:p>
            <a:fld id="{29CA1F89-46AF-4E3F-BF50-3C017A01CFE4}" type="datetimeFigureOut">
              <a:rPr lang="en-US" smtClean="0"/>
              <a:t>3/7/2023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p:txBody>
          <a:bodyPr/>
          <a:lstStyle/>
          <a:p>
            <a:fld id="{331A4F83-2A82-49BE-B181-FFCB22C659A2}" type="slidenum">
              <a:rPr lang="en-US" smtClean="0"/>
              <a:t>‹#›</a:t>
            </a:fld>
            <a:endParaRPr lang="en-US" dirty="0"/>
          </a:p>
        </p:txBody>
      </p:sp>
    </p:spTree>
    <p:extLst>
      <p:ext uri="{BB962C8B-B14F-4D97-AF65-F5344CB8AC3E}">
        <p14:creationId xmlns:p14="http://schemas.microsoft.com/office/powerpoint/2010/main" val="329885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5514975" y="247652"/>
            <a:ext cx="6362699" cy="2409823"/>
          </a:xfrm>
          <a:noFill/>
          <a:ln w="34925">
            <a:noFill/>
          </a:ln>
          <a:effectLst/>
        </p:spPr>
        <p:txBody>
          <a:bodyPr lIns="91440" tIns="0" rIns="91440" bIns="0" anchor="ctr" anchorCtr="0">
            <a:normAutofit/>
          </a:bodyPr>
          <a:lstStyle>
            <a:lvl1pPr algn="ctr">
              <a:defRPr sz="4400">
                <a:solidFill>
                  <a:schemeClr val="accent5"/>
                </a:solidFill>
                <a:effectLst/>
              </a:defRPr>
            </a:lvl1pPr>
          </a:lstStyle>
          <a:p>
            <a:r>
              <a:rPr lang="en-US" dirty="0"/>
              <a:t>CLICK TO EDIT MASTER TITLE STYLE</a:t>
            </a:r>
          </a:p>
        </p:txBody>
      </p:sp>
    </p:spTree>
    <p:extLst>
      <p:ext uri="{BB962C8B-B14F-4D97-AF65-F5344CB8AC3E}">
        <p14:creationId xmlns:p14="http://schemas.microsoft.com/office/powerpoint/2010/main" val="4198120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457200" y="2019304"/>
            <a:ext cx="11315700" cy="2409823"/>
          </a:xfrm>
          <a:noFill/>
          <a:ln w="34925">
            <a:noFill/>
          </a:ln>
          <a:effectLst/>
        </p:spPr>
        <p:txBody>
          <a:bodyPr lIns="457200" tIns="0" rIns="457200" bIns="0" anchor="ctr" anchorCtr="0">
            <a:normAutofit/>
          </a:bodyPr>
          <a:lstStyle>
            <a:lvl1pPr algn="ctr">
              <a:defRPr sz="5400">
                <a:solidFill>
                  <a:schemeClr val="tx1"/>
                </a:solidFill>
                <a:effectLst/>
              </a:defRPr>
            </a:lvl1pPr>
          </a:lstStyle>
          <a:p>
            <a:r>
              <a:rPr lang="en-US" dirty="0"/>
              <a:t>CLICK TO EDIT MASTER TITLE STYLE</a:t>
            </a:r>
          </a:p>
        </p:txBody>
      </p:sp>
    </p:spTree>
    <p:extLst>
      <p:ext uri="{BB962C8B-B14F-4D97-AF65-F5344CB8AC3E}">
        <p14:creationId xmlns:p14="http://schemas.microsoft.com/office/powerpoint/2010/main" val="594918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0" y="2019304"/>
            <a:ext cx="12192000" cy="2409823"/>
          </a:xfrm>
          <a:solidFill>
            <a:schemeClr val="accent3">
              <a:alpha val="64000"/>
            </a:schemeClr>
          </a:solidFill>
          <a:ln w="34925">
            <a:noFill/>
          </a:ln>
          <a:effectLst/>
        </p:spPr>
        <p:txBody>
          <a:bodyPr lIns="457200" tIns="0" rIns="457200" bIns="0" anchor="ctr" anchorCtr="0">
            <a:normAutofit/>
          </a:bodyPr>
          <a:lstStyle>
            <a:lvl1pPr algn="ctr">
              <a:defRPr sz="5400">
                <a:solidFill>
                  <a:schemeClr val="tx1"/>
                </a:solidFill>
                <a:effectLst/>
              </a:defRPr>
            </a:lvl1pPr>
          </a:lstStyle>
          <a:p>
            <a:r>
              <a:rPr lang="en-US" dirty="0"/>
              <a:t>CLICK TO EDIT MASTER TITLE STYLE</a:t>
            </a:r>
          </a:p>
        </p:txBody>
      </p:sp>
    </p:spTree>
    <p:extLst>
      <p:ext uri="{BB962C8B-B14F-4D97-AF65-F5344CB8AC3E}">
        <p14:creationId xmlns:p14="http://schemas.microsoft.com/office/powerpoint/2010/main" val="32254568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3695700" y="1057276"/>
            <a:ext cx="4752975" cy="4743450"/>
          </a:xfrm>
          <a:noFill/>
          <a:ln w="34925">
            <a:noFill/>
          </a:ln>
          <a:effectLst/>
        </p:spPr>
        <p:txBody>
          <a:bodyPr lIns="457200" tIns="0" rIns="457200" bIns="0" anchor="ctr" anchorCtr="0">
            <a:normAutofit/>
          </a:bodyPr>
          <a:lstStyle>
            <a:lvl1pPr algn="ctr">
              <a:defRPr sz="4400">
                <a:solidFill>
                  <a:schemeClr val="tx1"/>
                </a:solidFill>
                <a:effectLst/>
              </a:defRPr>
            </a:lvl1pPr>
          </a:lstStyle>
          <a:p>
            <a:r>
              <a:rPr lang="en-US" dirty="0"/>
              <a:t>CLICK TO EDIT MASTER TITLE STYLE</a:t>
            </a:r>
          </a:p>
        </p:txBody>
      </p:sp>
    </p:spTree>
    <p:extLst>
      <p:ext uri="{BB962C8B-B14F-4D97-AF65-F5344CB8AC3E}">
        <p14:creationId xmlns:p14="http://schemas.microsoft.com/office/powerpoint/2010/main" val="3309860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3695700" y="1057276"/>
            <a:ext cx="4752975" cy="4743450"/>
          </a:xfrm>
          <a:noFill/>
          <a:ln w="34925">
            <a:noFill/>
          </a:ln>
          <a:effectLst/>
        </p:spPr>
        <p:txBody>
          <a:bodyPr lIns="457200" tIns="0" rIns="457200" bIns="0" anchor="ctr" anchorCtr="0">
            <a:normAutofit/>
          </a:bodyPr>
          <a:lstStyle>
            <a:lvl1pPr algn="ctr">
              <a:defRPr sz="4400">
                <a:solidFill>
                  <a:schemeClr val="bg1"/>
                </a:solidFill>
                <a:effectLst>
                  <a:outerShdw blurRad="63500" dist="63500" dir="2700000" algn="tl" rotWithShape="0">
                    <a:prstClr val="black">
                      <a:alpha val="40000"/>
                    </a:prstClr>
                  </a:outerShdw>
                </a:effectLst>
              </a:defRPr>
            </a:lvl1pPr>
          </a:lstStyle>
          <a:p>
            <a:r>
              <a:rPr lang="en-US" dirty="0"/>
              <a:t>CLICK TO EDIT MASTER TITLE STYLE</a:t>
            </a:r>
          </a:p>
        </p:txBody>
      </p:sp>
    </p:spTree>
    <p:extLst>
      <p:ext uri="{BB962C8B-B14F-4D97-AF65-F5344CB8AC3E}">
        <p14:creationId xmlns:p14="http://schemas.microsoft.com/office/powerpoint/2010/main" val="2783298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457200" y="2000252"/>
            <a:ext cx="11315700" cy="2409823"/>
          </a:xfrm>
          <a:noFill/>
          <a:ln w="34925">
            <a:noFill/>
          </a:ln>
          <a:effectLst/>
        </p:spPr>
        <p:txBody>
          <a:bodyPr lIns="457200" tIns="0" rIns="457200" bIns="0" anchor="ctr" anchorCtr="0">
            <a:normAutofit/>
          </a:bodyPr>
          <a:lstStyle>
            <a:lvl1pPr algn="ctr">
              <a:defRPr sz="5400">
                <a:solidFill>
                  <a:schemeClr val="bg1"/>
                </a:solidFill>
                <a:effectLst>
                  <a:outerShdw blurRad="76200" dist="63500" dir="2700000" algn="tl" rotWithShape="0">
                    <a:prstClr val="black">
                      <a:alpha val="40000"/>
                    </a:prstClr>
                  </a:outerShdw>
                </a:effectLst>
              </a:defRPr>
            </a:lvl1pPr>
          </a:lstStyle>
          <a:p>
            <a:r>
              <a:rPr lang="en-US" dirty="0"/>
              <a:t>CLICK TO EDIT MASTER TITLE STYLE</a:t>
            </a:r>
          </a:p>
        </p:txBody>
      </p:sp>
    </p:spTree>
    <p:extLst>
      <p:ext uri="{BB962C8B-B14F-4D97-AF65-F5344CB8AC3E}">
        <p14:creationId xmlns:p14="http://schemas.microsoft.com/office/powerpoint/2010/main" val="8203666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0" y="5120640"/>
            <a:ext cx="12192000" cy="1737360"/>
          </a:xfrm>
          <a:solidFill>
            <a:schemeClr val="accent5">
              <a:alpha val="74000"/>
            </a:schemeClr>
          </a:solidFill>
          <a:ln w="34925">
            <a:noFill/>
          </a:ln>
          <a:effectLst/>
        </p:spPr>
        <p:txBody>
          <a:bodyPr lIns="457200" tIns="0" rIns="457200" bIns="0" anchor="ctr" anchorCtr="0">
            <a:normAutofit/>
          </a:bodyPr>
          <a:lstStyle>
            <a:lvl1pPr algn="ctr">
              <a:defRPr sz="5400">
                <a:solidFill>
                  <a:schemeClr val="bg1"/>
                </a:solidFill>
                <a:effectLst>
                  <a:outerShdw blurRad="76200" dist="63500" dir="2700000" algn="tl" rotWithShape="0">
                    <a:prstClr val="black">
                      <a:alpha val="40000"/>
                    </a:prstClr>
                  </a:outerShdw>
                </a:effectLst>
              </a:defRPr>
            </a:lvl1pPr>
          </a:lstStyle>
          <a:p>
            <a:r>
              <a:rPr lang="en-US" dirty="0"/>
              <a:t>CLICK TO EDIT MASTER TITLE STYLE</a:t>
            </a:r>
          </a:p>
        </p:txBody>
      </p:sp>
      <p:sp>
        <p:nvSpPr>
          <p:cNvPr id="4" name="Text Placeholder 3">
            <a:extLst>
              <a:ext uri="{FF2B5EF4-FFF2-40B4-BE49-F238E27FC236}">
                <a16:creationId xmlns:a16="http://schemas.microsoft.com/office/drawing/2014/main" id="{6D4738A8-28F2-447E-8814-EFAF6E9C2C5F}"/>
              </a:ext>
            </a:extLst>
          </p:cNvPr>
          <p:cNvSpPr>
            <a:spLocks noGrp="1"/>
          </p:cNvSpPr>
          <p:nvPr>
            <p:ph type="body" sz="quarter" idx="10"/>
          </p:nvPr>
        </p:nvSpPr>
        <p:spPr>
          <a:xfrm>
            <a:off x="971550" y="948690"/>
            <a:ext cx="4583113" cy="3794125"/>
          </a:xfrm>
        </p:spPr>
        <p:txBody>
          <a:bodyPr>
            <a:normAutofit/>
          </a:bodyPr>
          <a:lstStyle>
            <a:lvl1pPr marL="400050" indent="-400050">
              <a:buClr>
                <a:schemeClr val="accent3"/>
              </a:buClr>
              <a:buFont typeface="Calibri" panose="020F0502020204030204" pitchFamily="34" charset="0"/>
              <a:buChar char="│"/>
              <a:defRPr sz="3600"/>
            </a:lvl1pPr>
          </a:lstStyle>
          <a:p>
            <a:pPr lvl="0"/>
            <a:r>
              <a:rPr lang="en-US" dirty="0"/>
              <a:t>Click to edit Master text styles</a:t>
            </a:r>
          </a:p>
        </p:txBody>
      </p:sp>
      <p:sp>
        <p:nvSpPr>
          <p:cNvPr id="6" name="Content Placeholder 5">
            <a:extLst>
              <a:ext uri="{FF2B5EF4-FFF2-40B4-BE49-F238E27FC236}">
                <a16:creationId xmlns:a16="http://schemas.microsoft.com/office/drawing/2014/main" id="{AB93991E-8D45-40F3-906D-4FC202579954}"/>
              </a:ext>
            </a:extLst>
          </p:cNvPr>
          <p:cNvSpPr>
            <a:spLocks noGrp="1"/>
          </p:cNvSpPr>
          <p:nvPr>
            <p:ph sz="quarter" idx="11"/>
          </p:nvPr>
        </p:nvSpPr>
        <p:spPr>
          <a:xfrm>
            <a:off x="6651625" y="949325"/>
            <a:ext cx="4938713" cy="3873500"/>
          </a:xfrm>
        </p:spPr>
        <p:txBody>
          <a:bodyPr>
            <a:normAutofit/>
          </a:bodyPr>
          <a:lstStyle>
            <a:lvl1pPr marL="400050" indent="-400050">
              <a:buClr>
                <a:schemeClr val="accent3"/>
              </a:buClr>
              <a:buFont typeface="Calibri" panose="020F0502020204030204" pitchFamily="34" charset="0"/>
              <a:buChar char="│"/>
              <a:defRPr sz="3600"/>
            </a:lvl1pPr>
          </a:lstStyle>
          <a:p>
            <a:pPr lvl="0"/>
            <a:r>
              <a:rPr lang="en-US" dirty="0"/>
              <a:t>Click to edit Master text styles</a:t>
            </a:r>
          </a:p>
        </p:txBody>
      </p:sp>
    </p:spTree>
    <p:extLst>
      <p:ext uri="{BB962C8B-B14F-4D97-AF65-F5344CB8AC3E}">
        <p14:creationId xmlns:p14="http://schemas.microsoft.com/office/powerpoint/2010/main" val="27084028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0" y="5120640"/>
            <a:ext cx="12192000" cy="1737360"/>
          </a:xfrm>
          <a:solidFill>
            <a:schemeClr val="accent3">
              <a:alpha val="74000"/>
            </a:schemeClr>
          </a:solidFill>
          <a:ln w="34925">
            <a:noFill/>
          </a:ln>
          <a:effectLst/>
        </p:spPr>
        <p:txBody>
          <a:bodyPr lIns="457200" tIns="0" rIns="457200" bIns="0" anchor="ctr" anchorCtr="0">
            <a:normAutofit/>
          </a:bodyPr>
          <a:lstStyle>
            <a:lvl1pPr algn="ctr">
              <a:defRPr sz="5400">
                <a:solidFill>
                  <a:schemeClr val="tx1"/>
                </a:solidFill>
                <a:effectLst/>
              </a:defRPr>
            </a:lvl1pPr>
          </a:lstStyle>
          <a:p>
            <a:r>
              <a:rPr lang="en-US" dirty="0"/>
              <a:t>CLICK TO EDIT MASTER TITLE STYLE</a:t>
            </a:r>
          </a:p>
        </p:txBody>
      </p:sp>
      <p:sp>
        <p:nvSpPr>
          <p:cNvPr id="4" name="Text Placeholder 3">
            <a:extLst>
              <a:ext uri="{FF2B5EF4-FFF2-40B4-BE49-F238E27FC236}">
                <a16:creationId xmlns:a16="http://schemas.microsoft.com/office/drawing/2014/main" id="{6D4738A8-28F2-447E-8814-EFAF6E9C2C5F}"/>
              </a:ext>
            </a:extLst>
          </p:cNvPr>
          <p:cNvSpPr>
            <a:spLocks noGrp="1"/>
          </p:cNvSpPr>
          <p:nvPr>
            <p:ph type="body" sz="quarter" idx="10"/>
          </p:nvPr>
        </p:nvSpPr>
        <p:spPr>
          <a:xfrm>
            <a:off x="971550" y="948690"/>
            <a:ext cx="4583113" cy="3794125"/>
          </a:xfrm>
        </p:spPr>
        <p:txBody>
          <a:bodyPr>
            <a:normAutofit/>
          </a:bodyPr>
          <a:lstStyle>
            <a:lvl1pPr marL="400050" indent="-400050">
              <a:buClr>
                <a:schemeClr val="accent5"/>
              </a:buClr>
              <a:buFont typeface="Calibri" panose="020F0502020204030204" pitchFamily="34" charset="0"/>
              <a:buChar char="│"/>
              <a:defRPr sz="3600"/>
            </a:lvl1pPr>
          </a:lstStyle>
          <a:p>
            <a:pPr lvl="0"/>
            <a:r>
              <a:rPr lang="en-US" dirty="0"/>
              <a:t>Click to edit Master text styles</a:t>
            </a:r>
          </a:p>
        </p:txBody>
      </p:sp>
      <p:sp>
        <p:nvSpPr>
          <p:cNvPr id="6" name="Content Placeholder 5">
            <a:extLst>
              <a:ext uri="{FF2B5EF4-FFF2-40B4-BE49-F238E27FC236}">
                <a16:creationId xmlns:a16="http://schemas.microsoft.com/office/drawing/2014/main" id="{AB93991E-8D45-40F3-906D-4FC202579954}"/>
              </a:ext>
            </a:extLst>
          </p:cNvPr>
          <p:cNvSpPr>
            <a:spLocks noGrp="1"/>
          </p:cNvSpPr>
          <p:nvPr>
            <p:ph sz="quarter" idx="11"/>
          </p:nvPr>
        </p:nvSpPr>
        <p:spPr>
          <a:xfrm>
            <a:off x="6651625" y="949325"/>
            <a:ext cx="4938713" cy="3873500"/>
          </a:xfrm>
        </p:spPr>
        <p:txBody>
          <a:bodyPr>
            <a:normAutofit/>
          </a:bodyPr>
          <a:lstStyle>
            <a:lvl1pPr marL="400050" indent="-400050">
              <a:buClr>
                <a:schemeClr val="accent5"/>
              </a:buClr>
              <a:buFont typeface="Calibri" panose="020F0502020204030204" pitchFamily="34" charset="0"/>
              <a:buChar char="│"/>
              <a:defRPr sz="3600"/>
            </a:lvl1pPr>
          </a:lstStyle>
          <a:p>
            <a:pPr lvl="0"/>
            <a:r>
              <a:rPr lang="en-US" dirty="0"/>
              <a:t>Click to edit Master text styles</a:t>
            </a:r>
          </a:p>
        </p:txBody>
      </p:sp>
    </p:spTree>
    <p:extLst>
      <p:ext uri="{BB962C8B-B14F-4D97-AF65-F5344CB8AC3E}">
        <p14:creationId xmlns:p14="http://schemas.microsoft.com/office/powerpoint/2010/main" val="3728405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8CC5-2056-41C1-AA40-B0D2D1BF4644}"/>
              </a:ext>
            </a:extLst>
          </p:cNvPr>
          <p:cNvSpPr>
            <a:spLocks noGrp="1"/>
          </p:cNvSpPr>
          <p:nvPr>
            <p:ph type="title"/>
          </p:nvPr>
        </p:nvSpPr>
        <p:spPr>
          <a:xfrm>
            <a:off x="476251" y="695323"/>
            <a:ext cx="11306172" cy="116205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3D67176-2908-4DF4-A536-E4EDB0F64F31}"/>
              </a:ext>
            </a:extLst>
          </p:cNvPr>
          <p:cNvSpPr>
            <a:spLocks noGrp="1"/>
          </p:cNvSpPr>
          <p:nvPr>
            <p:ph sz="half" idx="1"/>
          </p:nvPr>
        </p:nvSpPr>
        <p:spPr>
          <a:xfrm>
            <a:off x="476252" y="2139950"/>
            <a:ext cx="545782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4D4627-101C-449E-A692-064DF3C3875F}"/>
              </a:ext>
            </a:extLst>
          </p:cNvPr>
          <p:cNvSpPr>
            <a:spLocks noGrp="1"/>
          </p:cNvSpPr>
          <p:nvPr>
            <p:ph sz="half" idx="2"/>
          </p:nvPr>
        </p:nvSpPr>
        <p:spPr>
          <a:xfrm>
            <a:off x="6334125" y="2139950"/>
            <a:ext cx="544829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59835A-E186-4BCE-9233-3BD360D93AAE}"/>
              </a:ext>
            </a:extLst>
          </p:cNvPr>
          <p:cNvSpPr>
            <a:spLocks noGrp="1"/>
          </p:cNvSpPr>
          <p:nvPr>
            <p:ph type="dt" sz="half" idx="10"/>
          </p:nvPr>
        </p:nvSpPr>
        <p:spPr/>
        <p:txBody>
          <a:bodyPr/>
          <a:lstStyle/>
          <a:p>
            <a:fld id="{29CA1F89-46AF-4E3F-BF50-3C017A01CFE4}" type="datetimeFigureOut">
              <a:rPr lang="en-US" smtClean="0"/>
              <a:t>3/7/2023</a:t>
            </a:fld>
            <a:endParaRPr lang="en-US" dirty="0"/>
          </a:p>
        </p:txBody>
      </p:sp>
      <p:sp>
        <p:nvSpPr>
          <p:cNvPr id="6" name="Footer Placeholder 5">
            <a:extLst>
              <a:ext uri="{FF2B5EF4-FFF2-40B4-BE49-F238E27FC236}">
                <a16:creationId xmlns:a16="http://schemas.microsoft.com/office/drawing/2014/main" id="{30F93A2C-500F-4927-87D5-F3E0DFF7C6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F9A5688-5CCC-4A29-B005-083460A52595}"/>
              </a:ext>
            </a:extLst>
          </p:cNvPr>
          <p:cNvSpPr>
            <a:spLocks noGrp="1"/>
          </p:cNvSpPr>
          <p:nvPr>
            <p:ph type="sldNum" sz="quarter" idx="12"/>
          </p:nvPr>
        </p:nvSpPr>
        <p:spPr/>
        <p:txBody>
          <a:bodyPr/>
          <a:lstStyle/>
          <a:p>
            <a:fld id="{331A4F83-2A82-49BE-B181-FFCB22C659A2}" type="slidenum">
              <a:rPr lang="en-US" smtClean="0"/>
              <a:t>‹#›</a:t>
            </a:fld>
            <a:endParaRPr lang="en-US" dirty="0"/>
          </a:p>
        </p:txBody>
      </p:sp>
    </p:spTree>
    <p:extLst>
      <p:ext uri="{BB962C8B-B14F-4D97-AF65-F5344CB8AC3E}">
        <p14:creationId xmlns:p14="http://schemas.microsoft.com/office/powerpoint/2010/main" val="4171807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E2912-8FC7-4588-87A7-08A20BBCA9A0}"/>
              </a:ext>
            </a:extLst>
          </p:cNvPr>
          <p:cNvSpPr>
            <a:spLocks noGrp="1"/>
          </p:cNvSpPr>
          <p:nvPr>
            <p:ph type="title"/>
          </p:nvPr>
        </p:nvSpPr>
        <p:spPr>
          <a:xfrm>
            <a:off x="458787" y="723900"/>
            <a:ext cx="11323635" cy="120491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ABAB42-A377-4365-AC30-07F196340441}"/>
              </a:ext>
            </a:extLst>
          </p:cNvPr>
          <p:cNvSpPr>
            <a:spLocks noGrp="1"/>
          </p:cNvSpPr>
          <p:nvPr>
            <p:ph type="body" idx="1"/>
          </p:nvPr>
        </p:nvSpPr>
        <p:spPr>
          <a:xfrm>
            <a:off x="458788" y="2238375"/>
            <a:ext cx="5332412" cy="647700"/>
          </a:xfrm>
          <a:solidFill>
            <a:schemeClr val="accent3">
              <a:lumMod val="60000"/>
              <a:lumOff val="40000"/>
            </a:schemeClr>
          </a:solid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D74DCE0-446B-41CD-8A12-E26F95101AA4}"/>
              </a:ext>
            </a:extLst>
          </p:cNvPr>
          <p:cNvSpPr>
            <a:spLocks noGrp="1"/>
          </p:cNvSpPr>
          <p:nvPr>
            <p:ph sz="half" idx="2"/>
          </p:nvPr>
        </p:nvSpPr>
        <p:spPr>
          <a:xfrm>
            <a:off x="458788" y="3000375"/>
            <a:ext cx="5332412" cy="3570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71BA8B-FB78-4027-972D-8242110922CF}"/>
              </a:ext>
            </a:extLst>
          </p:cNvPr>
          <p:cNvSpPr>
            <a:spLocks noGrp="1"/>
          </p:cNvSpPr>
          <p:nvPr>
            <p:ph type="body" sz="quarter" idx="3"/>
          </p:nvPr>
        </p:nvSpPr>
        <p:spPr>
          <a:xfrm>
            <a:off x="6372225" y="2238375"/>
            <a:ext cx="5410197" cy="647700"/>
          </a:xfrm>
          <a:solidFill>
            <a:schemeClr val="accent3">
              <a:lumMod val="60000"/>
              <a:lumOff val="40000"/>
            </a:schemeClr>
          </a:solid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9B75B54-15F8-48EC-B6E6-F377CD6D924C}"/>
              </a:ext>
            </a:extLst>
          </p:cNvPr>
          <p:cNvSpPr>
            <a:spLocks noGrp="1"/>
          </p:cNvSpPr>
          <p:nvPr>
            <p:ph sz="quarter" idx="4"/>
          </p:nvPr>
        </p:nvSpPr>
        <p:spPr>
          <a:xfrm>
            <a:off x="6372225" y="3000375"/>
            <a:ext cx="5410197" cy="3570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1EE12F71-0F81-4E7D-A10C-1604ABC3D649}"/>
              </a:ext>
            </a:extLst>
          </p:cNvPr>
          <p:cNvSpPr>
            <a:spLocks noGrp="1"/>
          </p:cNvSpPr>
          <p:nvPr>
            <p:ph type="dt" sz="half" idx="10"/>
          </p:nvPr>
        </p:nvSpPr>
        <p:spPr/>
        <p:txBody>
          <a:bodyPr/>
          <a:lstStyle/>
          <a:p>
            <a:fld id="{29CA1F89-46AF-4E3F-BF50-3C017A01CFE4}" type="datetimeFigureOut">
              <a:rPr lang="en-US" smtClean="0"/>
              <a:t>3/7/2023</a:t>
            </a:fld>
            <a:endParaRPr lang="en-US" dirty="0"/>
          </a:p>
        </p:txBody>
      </p:sp>
      <p:sp>
        <p:nvSpPr>
          <p:cNvPr id="8" name="Footer Placeholder 7">
            <a:extLst>
              <a:ext uri="{FF2B5EF4-FFF2-40B4-BE49-F238E27FC236}">
                <a16:creationId xmlns:a16="http://schemas.microsoft.com/office/drawing/2014/main" id="{50AB5662-1796-45E6-93FD-F95454F410E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FA26D13-1B55-4C32-BBDA-84AB9889B5C2}"/>
              </a:ext>
            </a:extLst>
          </p:cNvPr>
          <p:cNvSpPr>
            <a:spLocks noGrp="1"/>
          </p:cNvSpPr>
          <p:nvPr>
            <p:ph type="sldNum" sz="quarter" idx="12"/>
          </p:nvPr>
        </p:nvSpPr>
        <p:spPr/>
        <p:txBody>
          <a:bodyPr/>
          <a:lstStyle/>
          <a:p>
            <a:fld id="{331A4F83-2A82-49BE-B181-FFCB22C659A2}" type="slidenum">
              <a:rPr lang="en-US" smtClean="0"/>
              <a:t>‹#›</a:t>
            </a:fld>
            <a:endParaRPr lang="en-US" dirty="0"/>
          </a:p>
        </p:txBody>
      </p:sp>
    </p:spTree>
    <p:extLst>
      <p:ext uri="{BB962C8B-B14F-4D97-AF65-F5344CB8AC3E}">
        <p14:creationId xmlns:p14="http://schemas.microsoft.com/office/powerpoint/2010/main" val="2090154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476251" y="323848"/>
            <a:ext cx="11306172" cy="1200152"/>
          </a:xfrm>
        </p:spPr>
        <p:txBody>
          <a:bodyPr anchor="ctr" anchorCtr="0"/>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790700"/>
            <a:ext cx="11306172" cy="47815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446836"/>
            <a:ext cx="2057402" cy="365125"/>
          </a:xfrm>
        </p:spPr>
        <p:txBody>
          <a:bodyPr/>
          <a:lstStyle/>
          <a:p>
            <a:fld id="{29CA1F89-46AF-4E3F-BF50-3C017A01CFE4}" type="datetimeFigureOut">
              <a:rPr lang="en-US" smtClean="0"/>
              <a:t>3/7/2023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446836"/>
            <a:ext cx="485773" cy="365125"/>
          </a:xfrm>
        </p:spPr>
        <p:txBody>
          <a:bodyPr/>
          <a:lstStyle/>
          <a:p>
            <a:fld id="{331A4F83-2A82-49BE-B181-FFCB22C659A2}" type="slidenum">
              <a:rPr lang="en-US" smtClean="0"/>
              <a:t>‹#›</a:t>
            </a:fld>
            <a:endParaRPr lang="en-US" dirty="0"/>
          </a:p>
        </p:txBody>
      </p:sp>
    </p:spTree>
    <p:extLst>
      <p:ext uri="{BB962C8B-B14F-4D97-AF65-F5344CB8AC3E}">
        <p14:creationId xmlns:p14="http://schemas.microsoft.com/office/powerpoint/2010/main" val="39296150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E2912-8FC7-4588-87A7-08A20BBCA9A0}"/>
              </a:ext>
            </a:extLst>
          </p:cNvPr>
          <p:cNvSpPr>
            <a:spLocks noGrp="1"/>
          </p:cNvSpPr>
          <p:nvPr>
            <p:ph type="title"/>
          </p:nvPr>
        </p:nvSpPr>
        <p:spPr>
          <a:xfrm>
            <a:off x="458787" y="723900"/>
            <a:ext cx="11323635" cy="120491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ABAB42-A377-4365-AC30-07F196340441}"/>
              </a:ext>
            </a:extLst>
          </p:cNvPr>
          <p:cNvSpPr>
            <a:spLocks noGrp="1"/>
          </p:cNvSpPr>
          <p:nvPr>
            <p:ph type="body" idx="1"/>
          </p:nvPr>
        </p:nvSpPr>
        <p:spPr>
          <a:xfrm>
            <a:off x="458788" y="2238375"/>
            <a:ext cx="5332412" cy="647700"/>
          </a:xfrm>
          <a:solidFill>
            <a:schemeClr val="accent5">
              <a:lumMod val="20000"/>
              <a:lumOff val="80000"/>
            </a:schemeClr>
          </a:solid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D74DCE0-446B-41CD-8A12-E26F95101AA4}"/>
              </a:ext>
            </a:extLst>
          </p:cNvPr>
          <p:cNvSpPr>
            <a:spLocks noGrp="1"/>
          </p:cNvSpPr>
          <p:nvPr>
            <p:ph sz="half" idx="2"/>
          </p:nvPr>
        </p:nvSpPr>
        <p:spPr>
          <a:xfrm>
            <a:off x="458788" y="3000375"/>
            <a:ext cx="5332412" cy="3570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71BA8B-FB78-4027-972D-8242110922CF}"/>
              </a:ext>
            </a:extLst>
          </p:cNvPr>
          <p:cNvSpPr>
            <a:spLocks noGrp="1"/>
          </p:cNvSpPr>
          <p:nvPr>
            <p:ph type="body" sz="quarter" idx="3"/>
          </p:nvPr>
        </p:nvSpPr>
        <p:spPr>
          <a:xfrm>
            <a:off x="6372225" y="2238375"/>
            <a:ext cx="5410197" cy="647700"/>
          </a:xfrm>
          <a:solidFill>
            <a:schemeClr val="accent5">
              <a:lumMod val="20000"/>
              <a:lumOff val="80000"/>
            </a:schemeClr>
          </a:solid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9B75B54-15F8-48EC-B6E6-F377CD6D924C}"/>
              </a:ext>
            </a:extLst>
          </p:cNvPr>
          <p:cNvSpPr>
            <a:spLocks noGrp="1"/>
          </p:cNvSpPr>
          <p:nvPr>
            <p:ph sz="quarter" idx="4"/>
          </p:nvPr>
        </p:nvSpPr>
        <p:spPr>
          <a:xfrm>
            <a:off x="6372225" y="3000375"/>
            <a:ext cx="5410197" cy="3570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1EE12F71-0F81-4E7D-A10C-1604ABC3D649}"/>
              </a:ext>
            </a:extLst>
          </p:cNvPr>
          <p:cNvSpPr>
            <a:spLocks noGrp="1"/>
          </p:cNvSpPr>
          <p:nvPr>
            <p:ph type="dt" sz="half" idx="10"/>
          </p:nvPr>
        </p:nvSpPr>
        <p:spPr/>
        <p:txBody>
          <a:bodyPr/>
          <a:lstStyle/>
          <a:p>
            <a:fld id="{29CA1F89-46AF-4E3F-BF50-3C017A01CFE4}" type="datetimeFigureOut">
              <a:rPr lang="en-US" smtClean="0"/>
              <a:t>3/7/2023</a:t>
            </a:fld>
            <a:endParaRPr lang="en-US" dirty="0"/>
          </a:p>
        </p:txBody>
      </p:sp>
      <p:sp>
        <p:nvSpPr>
          <p:cNvPr id="8" name="Footer Placeholder 7">
            <a:extLst>
              <a:ext uri="{FF2B5EF4-FFF2-40B4-BE49-F238E27FC236}">
                <a16:creationId xmlns:a16="http://schemas.microsoft.com/office/drawing/2014/main" id="{50AB5662-1796-45E6-93FD-F95454F410E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FA26D13-1B55-4C32-BBDA-84AB9889B5C2}"/>
              </a:ext>
            </a:extLst>
          </p:cNvPr>
          <p:cNvSpPr>
            <a:spLocks noGrp="1"/>
          </p:cNvSpPr>
          <p:nvPr>
            <p:ph type="sldNum" sz="quarter" idx="12"/>
          </p:nvPr>
        </p:nvSpPr>
        <p:spPr/>
        <p:txBody>
          <a:bodyPr/>
          <a:lstStyle/>
          <a:p>
            <a:fld id="{331A4F83-2A82-49BE-B181-FFCB22C659A2}" type="slidenum">
              <a:rPr lang="en-US" smtClean="0"/>
              <a:t>‹#›</a:t>
            </a:fld>
            <a:endParaRPr lang="en-US" dirty="0"/>
          </a:p>
        </p:txBody>
      </p:sp>
    </p:spTree>
    <p:extLst>
      <p:ext uri="{BB962C8B-B14F-4D97-AF65-F5344CB8AC3E}">
        <p14:creationId xmlns:p14="http://schemas.microsoft.com/office/powerpoint/2010/main" val="32974435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9146D-C6B9-4257-B955-83C1F92198F4}"/>
              </a:ext>
            </a:extLst>
          </p:cNvPr>
          <p:cNvSpPr>
            <a:spLocks noGrp="1"/>
          </p:cNvSpPr>
          <p:nvPr>
            <p:ph type="title"/>
          </p:nvPr>
        </p:nvSpPr>
        <p:spPr>
          <a:xfrm>
            <a:off x="476251" y="695323"/>
            <a:ext cx="11306172" cy="1085851"/>
          </a:xfrm>
        </p:spPr>
        <p:txBody>
          <a:bodyPr/>
          <a:lstStyle/>
          <a:p>
            <a:r>
              <a:rPr lang="en-US"/>
              <a:t>Click to edit Master title style</a:t>
            </a:r>
          </a:p>
        </p:txBody>
      </p:sp>
      <p:sp>
        <p:nvSpPr>
          <p:cNvPr id="3" name="Date Placeholder 2">
            <a:extLst>
              <a:ext uri="{FF2B5EF4-FFF2-40B4-BE49-F238E27FC236}">
                <a16:creationId xmlns:a16="http://schemas.microsoft.com/office/drawing/2014/main" id="{6FED17A8-4F52-42EB-9BE3-5FFD529F8929}"/>
              </a:ext>
            </a:extLst>
          </p:cNvPr>
          <p:cNvSpPr>
            <a:spLocks noGrp="1"/>
          </p:cNvSpPr>
          <p:nvPr>
            <p:ph type="dt" sz="half" idx="10"/>
          </p:nvPr>
        </p:nvSpPr>
        <p:spPr/>
        <p:txBody>
          <a:bodyPr/>
          <a:lstStyle/>
          <a:p>
            <a:fld id="{29CA1F89-46AF-4E3F-BF50-3C017A01CFE4}" type="datetimeFigureOut">
              <a:rPr lang="en-US" smtClean="0"/>
              <a:t>3/7/2023</a:t>
            </a:fld>
            <a:endParaRPr lang="en-US" dirty="0"/>
          </a:p>
        </p:txBody>
      </p:sp>
      <p:sp>
        <p:nvSpPr>
          <p:cNvPr id="4" name="Footer Placeholder 3">
            <a:extLst>
              <a:ext uri="{FF2B5EF4-FFF2-40B4-BE49-F238E27FC236}">
                <a16:creationId xmlns:a16="http://schemas.microsoft.com/office/drawing/2014/main" id="{05E28C5B-9EE3-40DD-B645-3C7CCFFFBF4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9189360-3A1D-4145-82F2-E78D6191E3C0}"/>
              </a:ext>
            </a:extLst>
          </p:cNvPr>
          <p:cNvSpPr>
            <a:spLocks noGrp="1"/>
          </p:cNvSpPr>
          <p:nvPr>
            <p:ph type="sldNum" sz="quarter" idx="12"/>
          </p:nvPr>
        </p:nvSpPr>
        <p:spPr/>
        <p:txBody>
          <a:bodyPr/>
          <a:lstStyle/>
          <a:p>
            <a:fld id="{331A4F83-2A82-49BE-B181-FFCB22C659A2}" type="slidenum">
              <a:rPr lang="en-US" smtClean="0"/>
              <a:t>‹#›</a:t>
            </a:fld>
            <a:endParaRPr lang="en-US" dirty="0"/>
          </a:p>
        </p:txBody>
      </p:sp>
      <p:sp>
        <p:nvSpPr>
          <p:cNvPr id="7" name="Text Placeholder 6">
            <a:extLst>
              <a:ext uri="{FF2B5EF4-FFF2-40B4-BE49-F238E27FC236}">
                <a16:creationId xmlns:a16="http://schemas.microsoft.com/office/drawing/2014/main" id="{4694008C-7C8C-493A-A9BF-68B9CF67DC01}"/>
              </a:ext>
            </a:extLst>
          </p:cNvPr>
          <p:cNvSpPr>
            <a:spLocks noGrp="1"/>
          </p:cNvSpPr>
          <p:nvPr>
            <p:ph type="body" sz="quarter" idx="13"/>
          </p:nvPr>
        </p:nvSpPr>
        <p:spPr>
          <a:xfrm>
            <a:off x="476252" y="2238375"/>
            <a:ext cx="3914774" cy="4248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56285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9146D-C6B9-4257-B955-83C1F92198F4}"/>
              </a:ext>
            </a:extLst>
          </p:cNvPr>
          <p:cNvSpPr>
            <a:spLocks noGrp="1"/>
          </p:cNvSpPr>
          <p:nvPr>
            <p:ph type="title"/>
          </p:nvPr>
        </p:nvSpPr>
        <p:spPr>
          <a:xfrm>
            <a:off x="476251" y="390526"/>
            <a:ext cx="11306172" cy="1323974"/>
          </a:xfrm>
        </p:spPr>
        <p:txBody>
          <a:bodyPr anchor="ctr" anchorCtr="0"/>
          <a:lstStyle/>
          <a:p>
            <a:r>
              <a:rPr lang="en-US"/>
              <a:t>Click to edit Master title style</a:t>
            </a:r>
          </a:p>
        </p:txBody>
      </p:sp>
      <p:sp>
        <p:nvSpPr>
          <p:cNvPr id="3" name="Date Placeholder 2">
            <a:extLst>
              <a:ext uri="{FF2B5EF4-FFF2-40B4-BE49-F238E27FC236}">
                <a16:creationId xmlns:a16="http://schemas.microsoft.com/office/drawing/2014/main" id="{6FED17A8-4F52-42EB-9BE3-5FFD529F8929}"/>
              </a:ext>
            </a:extLst>
          </p:cNvPr>
          <p:cNvSpPr>
            <a:spLocks noGrp="1"/>
          </p:cNvSpPr>
          <p:nvPr>
            <p:ph type="dt" sz="half" idx="10"/>
          </p:nvPr>
        </p:nvSpPr>
        <p:spPr>
          <a:xfrm>
            <a:off x="552448" y="6442075"/>
            <a:ext cx="2057402" cy="365125"/>
          </a:xfrm>
        </p:spPr>
        <p:txBody>
          <a:bodyPr/>
          <a:lstStyle/>
          <a:p>
            <a:fld id="{29CA1F89-46AF-4E3F-BF50-3C017A01CFE4}" type="datetimeFigureOut">
              <a:rPr lang="en-US" smtClean="0"/>
              <a:t>3/7/2023</a:t>
            </a:fld>
            <a:endParaRPr lang="en-US" dirty="0"/>
          </a:p>
        </p:txBody>
      </p:sp>
      <p:sp>
        <p:nvSpPr>
          <p:cNvPr id="4" name="Footer Placeholder 3">
            <a:extLst>
              <a:ext uri="{FF2B5EF4-FFF2-40B4-BE49-F238E27FC236}">
                <a16:creationId xmlns:a16="http://schemas.microsoft.com/office/drawing/2014/main" id="{05E28C5B-9EE3-40DD-B645-3C7CCFFFBF43}"/>
              </a:ext>
            </a:extLst>
          </p:cNvPr>
          <p:cNvSpPr>
            <a:spLocks noGrp="1"/>
          </p:cNvSpPr>
          <p:nvPr>
            <p:ph type="ftr" sz="quarter" idx="11"/>
          </p:nvPr>
        </p:nvSpPr>
        <p:spPr>
          <a:xfrm>
            <a:off x="2609850" y="6442075"/>
            <a:ext cx="8543924" cy="365125"/>
          </a:xfrm>
        </p:spPr>
        <p:txBody>
          <a:bodyPr/>
          <a:lstStyle/>
          <a:p>
            <a:endParaRPr lang="en-US" dirty="0"/>
          </a:p>
        </p:txBody>
      </p:sp>
      <p:sp>
        <p:nvSpPr>
          <p:cNvPr id="5" name="Slide Number Placeholder 4">
            <a:extLst>
              <a:ext uri="{FF2B5EF4-FFF2-40B4-BE49-F238E27FC236}">
                <a16:creationId xmlns:a16="http://schemas.microsoft.com/office/drawing/2014/main" id="{A9189360-3A1D-4145-82F2-E78D6191E3C0}"/>
              </a:ext>
            </a:extLst>
          </p:cNvPr>
          <p:cNvSpPr>
            <a:spLocks noGrp="1"/>
          </p:cNvSpPr>
          <p:nvPr>
            <p:ph type="sldNum" sz="quarter" idx="12"/>
          </p:nvPr>
        </p:nvSpPr>
        <p:spPr>
          <a:xfrm>
            <a:off x="11296650" y="6442075"/>
            <a:ext cx="485773" cy="365125"/>
          </a:xfrm>
        </p:spPr>
        <p:txBody>
          <a:bodyPr/>
          <a:lstStyle/>
          <a:p>
            <a:fld id="{331A4F83-2A82-49BE-B181-FFCB22C659A2}" type="slidenum">
              <a:rPr lang="en-US" smtClean="0"/>
              <a:t>‹#›</a:t>
            </a:fld>
            <a:endParaRPr lang="en-US" dirty="0"/>
          </a:p>
        </p:txBody>
      </p:sp>
      <p:sp>
        <p:nvSpPr>
          <p:cNvPr id="7" name="Text Placeholder 6">
            <a:extLst>
              <a:ext uri="{FF2B5EF4-FFF2-40B4-BE49-F238E27FC236}">
                <a16:creationId xmlns:a16="http://schemas.microsoft.com/office/drawing/2014/main" id="{5F962374-BE68-4C67-B388-8E7876AAF190}"/>
              </a:ext>
            </a:extLst>
          </p:cNvPr>
          <p:cNvSpPr>
            <a:spLocks noGrp="1"/>
          </p:cNvSpPr>
          <p:nvPr>
            <p:ph type="body" sz="quarter" idx="13"/>
          </p:nvPr>
        </p:nvSpPr>
        <p:spPr>
          <a:xfrm>
            <a:off x="552450" y="2066925"/>
            <a:ext cx="4000500"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43662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3246-67B2-4B11-9344-F6F211421312}"/>
              </a:ext>
            </a:extLst>
          </p:cNvPr>
          <p:cNvSpPr>
            <a:spLocks noGrp="1"/>
          </p:cNvSpPr>
          <p:nvPr>
            <p:ph type="title"/>
          </p:nvPr>
        </p:nvSpPr>
        <p:spPr>
          <a:xfrm>
            <a:off x="552448" y="876300"/>
            <a:ext cx="3932237" cy="146685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2E11249F-EE5C-40DD-B96D-854DEC0A533E}"/>
              </a:ext>
            </a:extLst>
          </p:cNvPr>
          <p:cNvSpPr>
            <a:spLocks noGrp="1"/>
          </p:cNvSpPr>
          <p:nvPr>
            <p:ph type="body" sz="half" idx="2"/>
          </p:nvPr>
        </p:nvSpPr>
        <p:spPr>
          <a:xfrm>
            <a:off x="552448" y="2495550"/>
            <a:ext cx="3932237" cy="40290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D4F58-5CFA-4681-BBEA-468B61270560}"/>
              </a:ext>
            </a:extLst>
          </p:cNvPr>
          <p:cNvSpPr>
            <a:spLocks noGrp="1"/>
          </p:cNvSpPr>
          <p:nvPr>
            <p:ph type="dt" sz="half" idx="10"/>
          </p:nvPr>
        </p:nvSpPr>
        <p:spPr/>
        <p:txBody>
          <a:bodyPr/>
          <a:lstStyle/>
          <a:p>
            <a:fld id="{29CA1F89-46AF-4E3F-BF50-3C017A01CFE4}" type="datetimeFigureOut">
              <a:rPr lang="en-US" smtClean="0"/>
              <a:t>3/7/2023</a:t>
            </a:fld>
            <a:endParaRPr lang="en-US" dirty="0"/>
          </a:p>
        </p:txBody>
      </p:sp>
      <p:sp>
        <p:nvSpPr>
          <p:cNvPr id="6" name="Footer Placeholder 5">
            <a:extLst>
              <a:ext uri="{FF2B5EF4-FFF2-40B4-BE49-F238E27FC236}">
                <a16:creationId xmlns:a16="http://schemas.microsoft.com/office/drawing/2014/main" id="{1046EA4C-0CAB-43A3-B062-77CB2AEDB46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77A5477-C12F-4B96-90DA-B848A6C46F3F}"/>
              </a:ext>
            </a:extLst>
          </p:cNvPr>
          <p:cNvSpPr>
            <a:spLocks noGrp="1"/>
          </p:cNvSpPr>
          <p:nvPr>
            <p:ph type="sldNum" sz="quarter" idx="12"/>
          </p:nvPr>
        </p:nvSpPr>
        <p:spPr/>
        <p:txBody>
          <a:bodyPr/>
          <a:lstStyle/>
          <a:p>
            <a:fld id="{331A4F83-2A82-49BE-B181-FFCB22C659A2}" type="slidenum">
              <a:rPr lang="en-US" smtClean="0"/>
              <a:t>‹#›</a:t>
            </a:fld>
            <a:endParaRPr lang="en-US" dirty="0"/>
          </a:p>
        </p:txBody>
      </p:sp>
      <p:sp>
        <p:nvSpPr>
          <p:cNvPr id="9" name="Picture Placeholder 8">
            <a:extLst>
              <a:ext uri="{FF2B5EF4-FFF2-40B4-BE49-F238E27FC236}">
                <a16:creationId xmlns:a16="http://schemas.microsoft.com/office/drawing/2014/main" id="{2E527D5E-9F48-48DF-9219-18EAB9F676E7}"/>
              </a:ext>
            </a:extLst>
          </p:cNvPr>
          <p:cNvSpPr>
            <a:spLocks noGrp="1"/>
          </p:cNvSpPr>
          <p:nvPr>
            <p:ph type="pic" sz="quarter" idx="13"/>
          </p:nvPr>
        </p:nvSpPr>
        <p:spPr>
          <a:xfrm>
            <a:off x="5000625" y="552450"/>
            <a:ext cx="7191376" cy="6305550"/>
          </a:xfrm>
        </p:spPr>
        <p:txBody>
          <a:bodyPr/>
          <a:lstStyle/>
          <a:p>
            <a:endParaRPr lang="en-US" dirty="0"/>
          </a:p>
        </p:txBody>
      </p:sp>
    </p:spTree>
    <p:extLst>
      <p:ext uri="{BB962C8B-B14F-4D97-AF65-F5344CB8AC3E}">
        <p14:creationId xmlns:p14="http://schemas.microsoft.com/office/powerpoint/2010/main" val="5162607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cSld name="2_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969135" cy="1167765"/>
          </a:xfrm>
          <a:custGeom>
            <a:avLst/>
            <a:gdLst/>
            <a:ahLst/>
            <a:cxnLst/>
            <a:rect l="l" t="t" r="r" b="b"/>
            <a:pathLst>
              <a:path w="1969135" h="1167765">
                <a:moveTo>
                  <a:pt x="1967573" y="0"/>
                </a:moveTo>
                <a:lnTo>
                  <a:pt x="0" y="0"/>
                </a:lnTo>
                <a:lnTo>
                  <a:pt x="0" y="1164418"/>
                </a:lnTo>
                <a:lnTo>
                  <a:pt x="29463" y="1167389"/>
                </a:lnTo>
                <a:lnTo>
                  <a:pt x="1738375" y="1167389"/>
                </a:lnTo>
                <a:lnTo>
                  <a:pt x="1784854" y="1162703"/>
                </a:lnTo>
                <a:lnTo>
                  <a:pt x="1828145" y="1149264"/>
                </a:lnTo>
                <a:lnTo>
                  <a:pt x="1867321" y="1127998"/>
                </a:lnTo>
                <a:lnTo>
                  <a:pt x="1901455" y="1099834"/>
                </a:lnTo>
                <a:lnTo>
                  <a:pt x="1929618" y="1065700"/>
                </a:lnTo>
                <a:lnTo>
                  <a:pt x="1950882" y="1026521"/>
                </a:lnTo>
                <a:lnTo>
                  <a:pt x="1964322" y="983227"/>
                </a:lnTo>
                <a:lnTo>
                  <a:pt x="1969007" y="936744"/>
                </a:lnTo>
                <a:lnTo>
                  <a:pt x="1969007" y="14229"/>
                </a:lnTo>
                <a:lnTo>
                  <a:pt x="1967573" y="0"/>
                </a:lnTo>
                <a:close/>
              </a:path>
            </a:pathLst>
          </a:custGeom>
          <a:solidFill>
            <a:srgbClr val="0092DE"/>
          </a:solidFill>
        </p:spPr>
        <p:txBody>
          <a:bodyPr wrap="square" lIns="0" tIns="0" rIns="0" bIns="0" rtlCol="0"/>
          <a:lstStyle/>
          <a:p>
            <a:endParaRPr dirty="0"/>
          </a:p>
        </p:txBody>
      </p:sp>
      <p:sp>
        <p:nvSpPr>
          <p:cNvPr id="17" name="bg object 17"/>
          <p:cNvSpPr/>
          <p:nvPr/>
        </p:nvSpPr>
        <p:spPr>
          <a:xfrm>
            <a:off x="256031" y="91443"/>
            <a:ext cx="1316990" cy="868680"/>
          </a:xfrm>
          <a:custGeom>
            <a:avLst/>
            <a:gdLst/>
            <a:ahLst/>
            <a:cxnLst/>
            <a:rect l="l" t="t" r="r" b="b"/>
            <a:pathLst>
              <a:path w="1316990" h="868680">
                <a:moveTo>
                  <a:pt x="1171956" y="0"/>
                </a:moveTo>
                <a:lnTo>
                  <a:pt x="144780" y="0"/>
                </a:lnTo>
                <a:lnTo>
                  <a:pt x="99018" y="7381"/>
                </a:lnTo>
                <a:lnTo>
                  <a:pt x="59275" y="27934"/>
                </a:lnTo>
                <a:lnTo>
                  <a:pt x="27934" y="59275"/>
                </a:lnTo>
                <a:lnTo>
                  <a:pt x="7381" y="99018"/>
                </a:lnTo>
                <a:lnTo>
                  <a:pt x="0" y="144779"/>
                </a:lnTo>
                <a:lnTo>
                  <a:pt x="0" y="723887"/>
                </a:lnTo>
                <a:lnTo>
                  <a:pt x="7381" y="769654"/>
                </a:lnTo>
                <a:lnTo>
                  <a:pt x="27934" y="809402"/>
                </a:lnTo>
                <a:lnTo>
                  <a:pt x="59275" y="840744"/>
                </a:lnTo>
                <a:lnTo>
                  <a:pt x="99018" y="861298"/>
                </a:lnTo>
                <a:lnTo>
                  <a:pt x="144780" y="868679"/>
                </a:lnTo>
                <a:lnTo>
                  <a:pt x="1171956" y="868679"/>
                </a:lnTo>
                <a:lnTo>
                  <a:pt x="1217717" y="861298"/>
                </a:lnTo>
                <a:lnTo>
                  <a:pt x="1257460" y="840744"/>
                </a:lnTo>
                <a:lnTo>
                  <a:pt x="1288801" y="809402"/>
                </a:lnTo>
                <a:lnTo>
                  <a:pt x="1309354" y="769654"/>
                </a:lnTo>
                <a:lnTo>
                  <a:pt x="1316736" y="723887"/>
                </a:lnTo>
                <a:lnTo>
                  <a:pt x="1316736" y="144779"/>
                </a:lnTo>
                <a:lnTo>
                  <a:pt x="1309354" y="99018"/>
                </a:lnTo>
                <a:lnTo>
                  <a:pt x="1288801" y="59275"/>
                </a:lnTo>
                <a:lnTo>
                  <a:pt x="1257460" y="27934"/>
                </a:lnTo>
                <a:lnTo>
                  <a:pt x="1217717" y="7381"/>
                </a:lnTo>
                <a:lnTo>
                  <a:pt x="1171956" y="0"/>
                </a:lnTo>
                <a:close/>
              </a:path>
            </a:pathLst>
          </a:custGeom>
          <a:solidFill>
            <a:srgbClr val="FFFFFF"/>
          </a:solidFill>
        </p:spPr>
        <p:txBody>
          <a:bodyPr wrap="square" lIns="0" tIns="0" rIns="0" bIns="0" rtlCol="0"/>
          <a:lstStyle/>
          <a:p>
            <a:endParaRPr dirty="0"/>
          </a:p>
        </p:txBody>
      </p:sp>
      <p:pic>
        <p:nvPicPr>
          <p:cNvPr id="18" name="bg object 18"/>
          <p:cNvPicPr/>
          <p:nvPr/>
        </p:nvPicPr>
        <p:blipFill>
          <a:blip r:embed="rId2" cstate="print"/>
          <a:stretch>
            <a:fillRect/>
          </a:stretch>
        </p:blipFill>
        <p:spPr>
          <a:xfrm>
            <a:off x="420623" y="195072"/>
            <a:ext cx="1027175" cy="679691"/>
          </a:xfrm>
          <a:prstGeom prst="rect">
            <a:avLst/>
          </a:prstGeom>
        </p:spPr>
      </p:pic>
      <p:sp>
        <p:nvSpPr>
          <p:cNvPr id="19" name="bg object 19"/>
          <p:cNvSpPr/>
          <p:nvPr/>
        </p:nvSpPr>
        <p:spPr>
          <a:xfrm>
            <a:off x="0" y="0"/>
            <a:ext cx="1969135" cy="1167765"/>
          </a:xfrm>
          <a:custGeom>
            <a:avLst/>
            <a:gdLst/>
            <a:ahLst/>
            <a:cxnLst/>
            <a:rect l="l" t="t" r="r" b="b"/>
            <a:pathLst>
              <a:path w="1969135" h="1167765">
                <a:moveTo>
                  <a:pt x="1967573" y="0"/>
                </a:moveTo>
                <a:lnTo>
                  <a:pt x="0" y="0"/>
                </a:lnTo>
                <a:lnTo>
                  <a:pt x="0" y="1164418"/>
                </a:lnTo>
                <a:lnTo>
                  <a:pt x="29463" y="1167389"/>
                </a:lnTo>
                <a:lnTo>
                  <a:pt x="1738375" y="1167389"/>
                </a:lnTo>
                <a:lnTo>
                  <a:pt x="1784854" y="1162703"/>
                </a:lnTo>
                <a:lnTo>
                  <a:pt x="1828145" y="1149264"/>
                </a:lnTo>
                <a:lnTo>
                  <a:pt x="1867321" y="1127998"/>
                </a:lnTo>
                <a:lnTo>
                  <a:pt x="1901455" y="1099834"/>
                </a:lnTo>
                <a:lnTo>
                  <a:pt x="1929618" y="1065700"/>
                </a:lnTo>
                <a:lnTo>
                  <a:pt x="1950882" y="1026521"/>
                </a:lnTo>
                <a:lnTo>
                  <a:pt x="1964322" y="983227"/>
                </a:lnTo>
                <a:lnTo>
                  <a:pt x="1969007" y="936744"/>
                </a:lnTo>
                <a:lnTo>
                  <a:pt x="1969007" y="14229"/>
                </a:lnTo>
                <a:lnTo>
                  <a:pt x="1967573" y="0"/>
                </a:lnTo>
                <a:close/>
              </a:path>
            </a:pathLst>
          </a:custGeom>
          <a:solidFill>
            <a:srgbClr val="0092DE"/>
          </a:solidFill>
        </p:spPr>
        <p:txBody>
          <a:bodyPr wrap="square" lIns="0" tIns="0" rIns="0" bIns="0" rtlCol="0"/>
          <a:lstStyle/>
          <a:p>
            <a:endParaRPr dirty="0"/>
          </a:p>
        </p:txBody>
      </p:sp>
      <p:sp>
        <p:nvSpPr>
          <p:cNvPr id="20" name="bg object 20"/>
          <p:cNvSpPr/>
          <p:nvPr/>
        </p:nvSpPr>
        <p:spPr>
          <a:xfrm>
            <a:off x="256031" y="91443"/>
            <a:ext cx="1316990" cy="868680"/>
          </a:xfrm>
          <a:custGeom>
            <a:avLst/>
            <a:gdLst/>
            <a:ahLst/>
            <a:cxnLst/>
            <a:rect l="l" t="t" r="r" b="b"/>
            <a:pathLst>
              <a:path w="1316990" h="868680">
                <a:moveTo>
                  <a:pt x="1171956" y="0"/>
                </a:moveTo>
                <a:lnTo>
                  <a:pt x="144780" y="0"/>
                </a:lnTo>
                <a:lnTo>
                  <a:pt x="99018" y="7381"/>
                </a:lnTo>
                <a:lnTo>
                  <a:pt x="59275" y="27934"/>
                </a:lnTo>
                <a:lnTo>
                  <a:pt x="27934" y="59275"/>
                </a:lnTo>
                <a:lnTo>
                  <a:pt x="7381" y="99018"/>
                </a:lnTo>
                <a:lnTo>
                  <a:pt x="0" y="144779"/>
                </a:lnTo>
                <a:lnTo>
                  <a:pt x="0" y="723887"/>
                </a:lnTo>
                <a:lnTo>
                  <a:pt x="7381" y="769654"/>
                </a:lnTo>
                <a:lnTo>
                  <a:pt x="27934" y="809402"/>
                </a:lnTo>
                <a:lnTo>
                  <a:pt x="59275" y="840744"/>
                </a:lnTo>
                <a:lnTo>
                  <a:pt x="99018" y="861298"/>
                </a:lnTo>
                <a:lnTo>
                  <a:pt x="144780" y="868679"/>
                </a:lnTo>
                <a:lnTo>
                  <a:pt x="1171956" y="868679"/>
                </a:lnTo>
                <a:lnTo>
                  <a:pt x="1217717" y="861298"/>
                </a:lnTo>
                <a:lnTo>
                  <a:pt x="1257460" y="840744"/>
                </a:lnTo>
                <a:lnTo>
                  <a:pt x="1288801" y="809402"/>
                </a:lnTo>
                <a:lnTo>
                  <a:pt x="1309354" y="769654"/>
                </a:lnTo>
                <a:lnTo>
                  <a:pt x="1316736" y="723887"/>
                </a:lnTo>
                <a:lnTo>
                  <a:pt x="1316736" y="144779"/>
                </a:lnTo>
                <a:lnTo>
                  <a:pt x="1309354" y="99018"/>
                </a:lnTo>
                <a:lnTo>
                  <a:pt x="1288801" y="59275"/>
                </a:lnTo>
                <a:lnTo>
                  <a:pt x="1257460" y="27934"/>
                </a:lnTo>
                <a:lnTo>
                  <a:pt x="1217717" y="7381"/>
                </a:lnTo>
                <a:lnTo>
                  <a:pt x="1171956" y="0"/>
                </a:lnTo>
                <a:close/>
              </a:path>
            </a:pathLst>
          </a:custGeom>
          <a:solidFill>
            <a:srgbClr val="FFFFFF"/>
          </a:solidFill>
        </p:spPr>
        <p:txBody>
          <a:bodyPr wrap="square" lIns="0" tIns="0" rIns="0" bIns="0" rtlCol="0"/>
          <a:lstStyle/>
          <a:p>
            <a:endParaRPr dirty="0"/>
          </a:p>
        </p:txBody>
      </p:sp>
      <p:pic>
        <p:nvPicPr>
          <p:cNvPr id="21" name="bg object 21"/>
          <p:cNvPicPr/>
          <p:nvPr/>
        </p:nvPicPr>
        <p:blipFill>
          <a:blip r:embed="rId2" cstate="print"/>
          <a:stretch>
            <a:fillRect/>
          </a:stretch>
        </p:blipFill>
        <p:spPr>
          <a:xfrm>
            <a:off x="420623" y="195072"/>
            <a:ext cx="1027175" cy="679691"/>
          </a:xfrm>
          <a:prstGeom prst="rect">
            <a:avLst/>
          </a:prstGeom>
        </p:spPr>
      </p:pic>
      <p:sp>
        <p:nvSpPr>
          <p:cNvPr id="2" name="Holder 2"/>
          <p:cNvSpPr>
            <a:spLocks noGrp="1"/>
          </p:cNvSpPr>
          <p:nvPr>
            <p:ph type="title"/>
          </p:nvPr>
        </p:nvSpPr>
        <p:spPr/>
        <p:txBody>
          <a:bodyPr lIns="0" tIns="0" rIns="0" bIns="0"/>
          <a:lstStyle>
            <a:lvl1pPr>
              <a:defRPr sz="4800" b="0" i="0">
                <a:solidFill>
                  <a:srgbClr val="343741"/>
                </a:solidFill>
                <a:latin typeface="Arial Black"/>
                <a:cs typeface="Arial Black"/>
              </a:defRPr>
            </a:lvl1pPr>
          </a:lstStyle>
          <a:p>
            <a:r>
              <a:rPr lang="en-US"/>
              <a:t>Click to edit Master title style</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r>
              <a:rPr lang="en-US" dirty="0"/>
              <a:t>APRIL 30, 2020 </a:t>
            </a: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1602507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cSld name="1_Tex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6477000" y="0"/>
            <a:ext cx="5715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2" name="Title 1"/>
          <p:cNvSpPr>
            <a:spLocks noGrp="1"/>
          </p:cNvSpPr>
          <p:nvPr>
            <p:ph type="title" hasCustomPrompt="1"/>
          </p:nvPr>
        </p:nvSpPr>
        <p:spPr>
          <a:xfrm>
            <a:off x="609600" y="381000"/>
            <a:ext cx="5486400" cy="838200"/>
          </a:xfrm>
        </p:spPr>
        <p:txBody>
          <a:bodyPr>
            <a:noAutofit/>
          </a:bodyPr>
          <a:lstStyle/>
          <a:p>
            <a:r>
              <a:rPr lang="en-US" dirty="0"/>
              <a:t>Tap to add title</a:t>
            </a:r>
          </a:p>
        </p:txBody>
      </p:sp>
      <p:sp>
        <p:nvSpPr>
          <p:cNvPr id="13" name="Text Placeholder 5"/>
          <p:cNvSpPr>
            <a:spLocks noGrp="1"/>
          </p:cNvSpPr>
          <p:nvPr>
            <p:ph type="body" sz="quarter" idx="10" hasCustomPrompt="1"/>
          </p:nvPr>
        </p:nvSpPr>
        <p:spPr>
          <a:xfrm>
            <a:off x="609600" y="1917470"/>
            <a:ext cx="5486400" cy="440713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3" hasCustomPrompt="1"/>
          </p:nvPr>
        </p:nvSpPr>
        <p:spPr>
          <a:xfrm>
            <a:off x="609600" y="1364484"/>
            <a:ext cx="5486400" cy="320870"/>
          </a:xfrm>
        </p:spPr>
        <p:txBody>
          <a:bodyPr>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2800" b="1" baseline="0">
                <a:solidFill>
                  <a:schemeClr val="tx2"/>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spTree>
    <p:extLst>
      <p:ext uri="{BB962C8B-B14F-4D97-AF65-F5344CB8AC3E}">
        <p14:creationId xmlns:p14="http://schemas.microsoft.com/office/powerpoint/2010/main" val="2097357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514B3-C764-4F03-B780-0B9EC110A91E}"/>
              </a:ext>
            </a:extLst>
          </p:cNvPr>
          <p:cNvSpPr>
            <a:spLocks noGrp="1"/>
          </p:cNvSpPr>
          <p:nvPr>
            <p:ph type="ctrTitle"/>
          </p:nvPr>
        </p:nvSpPr>
        <p:spPr>
          <a:xfrm>
            <a:off x="1524000" y="4801738"/>
            <a:ext cx="9144000" cy="736848"/>
          </a:xfrm>
        </p:spPr>
        <p:txBody>
          <a:bodyPr anchor="b">
            <a:normAutofit/>
          </a:bodyPr>
          <a:lstStyle>
            <a:lvl1pPr algn="ctr">
              <a:defRPr sz="4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CA173106-7429-4FE8-839F-F2053C0DCEE2}"/>
              </a:ext>
            </a:extLst>
          </p:cNvPr>
          <p:cNvSpPr>
            <a:spLocks noGrp="1"/>
          </p:cNvSpPr>
          <p:nvPr>
            <p:ph type="subTitle" idx="1"/>
          </p:nvPr>
        </p:nvSpPr>
        <p:spPr>
          <a:xfrm>
            <a:off x="1524000" y="5921404"/>
            <a:ext cx="9144000" cy="736848"/>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607576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6E95-17F1-478B-88F4-B4BE1F3F81DA}"/>
              </a:ext>
            </a:extLst>
          </p:cNvPr>
          <p:cNvSpPr>
            <a:spLocks noGrp="1"/>
          </p:cNvSpPr>
          <p:nvPr>
            <p:ph type="title"/>
          </p:nvPr>
        </p:nvSpPr>
        <p:spPr>
          <a:xfrm>
            <a:off x="4038600" y="338492"/>
            <a:ext cx="7315199" cy="1325563"/>
          </a:xfrm>
        </p:spPr>
        <p:txBody>
          <a:bodyPr>
            <a:normAutofit/>
          </a:bodyPr>
          <a:lstStyle>
            <a:lvl1pPr>
              <a:defRPr sz="4000">
                <a:solidFill>
                  <a:srgbClr val="00206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DEB8214-6EAE-4C88-8FA0-42FAFC748C83}"/>
              </a:ext>
            </a:extLst>
          </p:cNvPr>
          <p:cNvSpPr>
            <a:spLocks noGrp="1"/>
          </p:cNvSpPr>
          <p:nvPr>
            <p:ph idx="1"/>
          </p:nvPr>
        </p:nvSpPr>
        <p:spPr>
          <a:xfrm>
            <a:off x="4038600" y="1852258"/>
            <a:ext cx="7315200" cy="4351338"/>
          </a:xfrm>
        </p:spPr>
        <p:txBody>
          <a:bodyPr>
            <a:normAutofit/>
          </a:bodyPr>
          <a:lstStyle>
            <a:lvl1pPr>
              <a:defRPr sz="2000">
                <a:solidFill>
                  <a:srgbClr val="002060"/>
                </a:solidFill>
              </a:defRPr>
            </a:lvl1pPr>
            <a:lvl2pPr>
              <a:defRPr sz="2000">
                <a:solidFill>
                  <a:srgbClr val="002060"/>
                </a:solidFill>
              </a:defRPr>
            </a:lvl2pPr>
            <a:lvl3pPr>
              <a:defRPr sz="2000">
                <a:solidFill>
                  <a:srgbClr val="002060"/>
                </a:solidFill>
              </a:defRPr>
            </a:lvl3pPr>
            <a:lvl4pPr>
              <a:defRPr sz="2000">
                <a:solidFill>
                  <a:srgbClr val="002060"/>
                </a:solidFill>
              </a:defRPr>
            </a:lvl4pPr>
            <a:lvl5pPr>
              <a:defRPr sz="2000">
                <a:solidFill>
                  <a:srgbClr val="0020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B4446D-7C4A-4795-8225-91C7AB12A4DE}"/>
              </a:ext>
            </a:extLst>
          </p:cNvPr>
          <p:cNvSpPr>
            <a:spLocks noGrp="1"/>
          </p:cNvSpPr>
          <p:nvPr>
            <p:ph type="dt" sz="half" idx="10"/>
          </p:nvPr>
        </p:nvSpPr>
        <p:spPr/>
        <p:txBody>
          <a:bodyPr/>
          <a:lstStyle/>
          <a:p>
            <a:fld id="{A1640FFD-051A-4F8D-98AA-C4E3D2CF3138}" type="datetimeFigureOut">
              <a:rPr lang="en-US" smtClean="0"/>
              <a:t>3/7/2023</a:t>
            </a:fld>
            <a:endParaRPr lang="en-US" dirty="0"/>
          </a:p>
        </p:txBody>
      </p:sp>
      <p:sp>
        <p:nvSpPr>
          <p:cNvPr id="5" name="Footer Placeholder 4">
            <a:extLst>
              <a:ext uri="{FF2B5EF4-FFF2-40B4-BE49-F238E27FC236}">
                <a16:creationId xmlns:a16="http://schemas.microsoft.com/office/drawing/2014/main" id="{A5EA7A67-62A4-407F-8217-02E6E68A3E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059CED-A1B0-4694-B373-90396CA71F27}"/>
              </a:ext>
            </a:extLst>
          </p:cNvPr>
          <p:cNvSpPr>
            <a:spLocks noGrp="1"/>
          </p:cNvSpPr>
          <p:nvPr>
            <p:ph type="sldNum" sz="quarter" idx="12"/>
          </p:nvPr>
        </p:nvSpPr>
        <p:spPr/>
        <p:txBody>
          <a:bodyPr/>
          <a:lstStyle/>
          <a:p>
            <a:fld id="{16B3A783-C181-4F3A-A11E-0D20C285BA26}" type="slidenum">
              <a:rPr lang="en-US" smtClean="0"/>
              <a:t>‹#›</a:t>
            </a:fld>
            <a:endParaRPr lang="en-US" dirty="0"/>
          </a:p>
        </p:txBody>
      </p:sp>
      <p:sp>
        <p:nvSpPr>
          <p:cNvPr id="10" name="Content Placeholder 9">
            <a:extLst>
              <a:ext uri="{FF2B5EF4-FFF2-40B4-BE49-F238E27FC236}">
                <a16:creationId xmlns:a16="http://schemas.microsoft.com/office/drawing/2014/main" id="{06998C57-CDB3-43ED-ABA8-1027545B3765}"/>
              </a:ext>
            </a:extLst>
          </p:cNvPr>
          <p:cNvSpPr>
            <a:spLocks noGrp="1"/>
          </p:cNvSpPr>
          <p:nvPr>
            <p:ph sz="quarter" idx="13"/>
          </p:nvPr>
        </p:nvSpPr>
        <p:spPr>
          <a:xfrm>
            <a:off x="253015" y="46186"/>
            <a:ext cx="2654423" cy="33627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a:extLst>
              <a:ext uri="{FF2B5EF4-FFF2-40B4-BE49-F238E27FC236}">
                <a16:creationId xmlns:a16="http://schemas.microsoft.com/office/drawing/2014/main" id="{1F3F6846-9364-41F6-B795-AF110756297F}"/>
              </a:ext>
            </a:extLst>
          </p:cNvPr>
          <p:cNvSpPr>
            <a:spLocks noGrp="1"/>
          </p:cNvSpPr>
          <p:nvPr>
            <p:ph sz="quarter" idx="14"/>
          </p:nvPr>
        </p:nvSpPr>
        <p:spPr>
          <a:xfrm>
            <a:off x="253015" y="3449061"/>
            <a:ext cx="2654423" cy="343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allout: Right Arrow 11">
            <a:extLst>
              <a:ext uri="{FF2B5EF4-FFF2-40B4-BE49-F238E27FC236}">
                <a16:creationId xmlns:a16="http://schemas.microsoft.com/office/drawing/2014/main" id="{CEBF0C0F-70A3-47AF-BD61-C24D9D6CC3B8}"/>
              </a:ext>
            </a:extLst>
          </p:cNvPr>
          <p:cNvSpPr/>
          <p:nvPr userDrawn="1"/>
        </p:nvSpPr>
        <p:spPr>
          <a:xfrm rot="5400000">
            <a:off x="5969490" y="619730"/>
            <a:ext cx="253014" cy="12192003"/>
          </a:xfrm>
          <a:prstGeom prst="rightArrowCallout">
            <a:avLst>
              <a:gd name="adj1" fmla="val 0"/>
              <a:gd name="adj2" fmla="val 1134"/>
              <a:gd name="adj3" fmla="val 25000"/>
              <a:gd name="adj4" fmla="val 6497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5CFF6D9-D879-4115-8B42-09FC5E3AB5D5}"/>
              </a:ext>
            </a:extLst>
          </p:cNvPr>
          <p:cNvSpPr/>
          <p:nvPr userDrawn="1"/>
        </p:nvSpPr>
        <p:spPr>
          <a:xfrm>
            <a:off x="0" y="6721475"/>
            <a:ext cx="12192000" cy="13652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401630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5FDBE-6B29-42E7-8C16-84660ECD6E13}"/>
              </a:ext>
            </a:extLst>
          </p:cNvPr>
          <p:cNvSpPr>
            <a:spLocks noGrp="1"/>
          </p:cNvSpPr>
          <p:nvPr>
            <p:ph type="title"/>
          </p:nvPr>
        </p:nvSpPr>
        <p:spPr>
          <a:xfrm>
            <a:off x="831850" y="1709738"/>
            <a:ext cx="10515600" cy="2852737"/>
          </a:xfrm>
        </p:spPr>
        <p:txBody>
          <a:bodyPr anchor="b"/>
          <a:lstStyle>
            <a:lvl1pPr>
              <a:defRPr sz="6000">
                <a:solidFill>
                  <a:srgbClr val="002060"/>
                </a:solidFill>
              </a:defRPr>
            </a:lvl1pPr>
          </a:lstStyle>
          <a:p>
            <a:r>
              <a:rPr lang="en-US"/>
              <a:t>Click to edit Master title style</a:t>
            </a:r>
          </a:p>
        </p:txBody>
      </p:sp>
      <p:sp>
        <p:nvSpPr>
          <p:cNvPr id="3" name="Text Placeholder 2">
            <a:extLst>
              <a:ext uri="{FF2B5EF4-FFF2-40B4-BE49-F238E27FC236}">
                <a16:creationId xmlns:a16="http://schemas.microsoft.com/office/drawing/2014/main" id="{57D1C5C7-8D84-4F12-ACF4-35B624E2A211}"/>
              </a:ext>
            </a:extLst>
          </p:cNvPr>
          <p:cNvSpPr>
            <a:spLocks noGrp="1"/>
          </p:cNvSpPr>
          <p:nvPr>
            <p:ph type="body" idx="1"/>
          </p:nvPr>
        </p:nvSpPr>
        <p:spPr>
          <a:xfrm>
            <a:off x="831850" y="4589463"/>
            <a:ext cx="10515600" cy="1500187"/>
          </a:xfrm>
        </p:spPr>
        <p:txBody>
          <a:bodyPr/>
          <a:lstStyle>
            <a:lvl1pPr marL="0" indent="0">
              <a:buNone/>
              <a:defRPr sz="2400">
                <a:solidFill>
                  <a:srgbClr val="00206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33DE0F-DAB9-4C09-B69C-D9B93BBD1FFE}"/>
              </a:ext>
            </a:extLst>
          </p:cNvPr>
          <p:cNvSpPr>
            <a:spLocks noGrp="1"/>
          </p:cNvSpPr>
          <p:nvPr>
            <p:ph type="dt" sz="half" idx="10"/>
          </p:nvPr>
        </p:nvSpPr>
        <p:spPr/>
        <p:txBody>
          <a:bodyPr/>
          <a:lstStyle/>
          <a:p>
            <a:fld id="{A1640FFD-051A-4F8D-98AA-C4E3D2CF3138}" type="datetimeFigureOut">
              <a:rPr lang="en-US" smtClean="0"/>
              <a:t>3/7/2023</a:t>
            </a:fld>
            <a:endParaRPr lang="en-US" dirty="0"/>
          </a:p>
        </p:txBody>
      </p:sp>
      <p:sp>
        <p:nvSpPr>
          <p:cNvPr id="5" name="Footer Placeholder 4">
            <a:extLst>
              <a:ext uri="{FF2B5EF4-FFF2-40B4-BE49-F238E27FC236}">
                <a16:creationId xmlns:a16="http://schemas.microsoft.com/office/drawing/2014/main" id="{DD3F6EA7-F738-4046-B789-5F47FFEB16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7913E2-0774-4CE8-A34B-B43CB02CC53E}"/>
              </a:ext>
            </a:extLst>
          </p:cNvPr>
          <p:cNvSpPr>
            <a:spLocks noGrp="1"/>
          </p:cNvSpPr>
          <p:nvPr>
            <p:ph type="sldNum" sz="quarter" idx="12"/>
          </p:nvPr>
        </p:nvSpPr>
        <p:spPr/>
        <p:txBody>
          <a:bodyPr/>
          <a:lstStyle/>
          <a:p>
            <a:fld id="{16B3A783-C181-4F3A-A11E-0D20C285BA26}" type="slidenum">
              <a:rPr lang="en-US" smtClean="0"/>
              <a:t>‹#›</a:t>
            </a:fld>
            <a:endParaRPr lang="en-US" dirty="0"/>
          </a:p>
        </p:txBody>
      </p:sp>
      <p:sp>
        <p:nvSpPr>
          <p:cNvPr id="9" name="Callout: Right Arrow 8">
            <a:extLst>
              <a:ext uri="{FF2B5EF4-FFF2-40B4-BE49-F238E27FC236}">
                <a16:creationId xmlns:a16="http://schemas.microsoft.com/office/drawing/2014/main" id="{6A0CC988-82E4-4335-A1D3-2A1F9857A267}"/>
              </a:ext>
            </a:extLst>
          </p:cNvPr>
          <p:cNvSpPr/>
          <p:nvPr userDrawn="1"/>
        </p:nvSpPr>
        <p:spPr>
          <a:xfrm rot="5400000">
            <a:off x="5969490" y="619730"/>
            <a:ext cx="253014" cy="12192003"/>
          </a:xfrm>
          <a:prstGeom prst="rightArrowCallout">
            <a:avLst>
              <a:gd name="adj1" fmla="val 0"/>
              <a:gd name="adj2" fmla="val 1134"/>
              <a:gd name="adj3" fmla="val 25000"/>
              <a:gd name="adj4" fmla="val 6497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84423B1-6407-4189-9E37-E9AD24AA6EF4}"/>
              </a:ext>
            </a:extLst>
          </p:cNvPr>
          <p:cNvSpPr/>
          <p:nvPr userDrawn="1"/>
        </p:nvSpPr>
        <p:spPr>
          <a:xfrm>
            <a:off x="0" y="6721475"/>
            <a:ext cx="12192000" cy="13652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0496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B87A88-A43D-4213-9C14-DE3D73C303A9}"/>
              </a:ext>
            </a:extLst>
          </p:cNvPr>
          <p:cNvSpPr/>
          <p:nvPr userDrawn="1"/>
        </p:nvSpPr>
        <p:spPr>
          <a:xfrm>
            <a:off x="5754255" y="0"/>
            <a:ext cx="6437745"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68BF27-201E-4BFE-BF40-69236B0AEBE0}"/>
              </a:ext>
            </a:extLst>
          </p:cNvPr>
          <p:cNvSpPr>
            <a:spLocks noGrp="1"/>
          </p:cNvSpPr>
          <p:nvPr>
            <p:ph type="title"/>
          </p:nvPr>
        </p:nvSpPr>
        <p:spPr>
          <a:xfrm>
            <a:off x="6172200" y="301546"/>
            <a:ext cx="5181600" cy="1325563"/>
          </a:xfrm>
        </p:spPr>
        <p:txBody>
          <a:bodyPr>
            <a:normAutofit/>
          </a:bodyPr>
          <a:lstStyle>
            <a:lvl1pPr>
              <a:defRPr sz="4000">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52284A2-7938-4E7A-B9E9-4D2FAD9C117A}"/>
              </a:ext>
            </a:extLst>
          </p:cNvPr>
          <p:cNvSpPr>
            <a:spLocks noGrp="1"/>
          </p:cNvSpPr>
          <p:nvPr>
            <p:ph sz="half" idx="2"/>
          </p:nvPr>
        </p:nvSpPr>
        <p:spPr>
          <a:xfrm>
            <a:off x="6172200" y="1825625"/>
            <a:ext cx="5181600" cy="4351338"/>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5BC90E-249F-4252-8702-199B8AC8FD31}"/>
              </a:ext>
            </a:extLst>
          </p:cNvPr>
          <p:cNvSpPr>
            <a:spLocks noGrp="1"/>
          </p:cNvSpPr>
          <p:nvPr>
            <p:ph type="dt" sz="half" idx="10"/>
          </p:nvPr>
        </p:nvSpPr>
        <p:spPr/>
        <p:txBody>
          <a:bodyPr/>
          <a:lstStyle/>
          <a:p>
            <a:fld id="{A1640FFD-051A-4F8D-98AA-C4E3D2CF3138}" type="datetimeFigureOut">
              <a:rPr lang="en-US" smtClean="0"/>
              <a:t>3/7/2023</a:t>
            </a:fld>
            <a:endParaRPr lang="en-US" dirty="0"/>
          </a:p>
        </p:txBody>
      </p:sp>
      <p:sp>
        <p:nvSpPr>
          <p:cNvPr id="6" name="Footer Placeholder 5">
            <a:extLst>
              <a:ext uri="{FF2B5EF4-FFF2-40B4-BE49-F238E27FC236}">
                <a16:creationId xmlns:a16="http://schemas.microsoft.com/office/drawing/2014/main" id="{4A3B1F94-4ADF-4654-92D4-E5260E2E21C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8909DB7-4E12-4672-8B5F-72A6EB97FCC1}"/>
              </a:ext>
            </a:extLst>
          </p:cNvPr>
          <p:cNvSpPr>
            <a:spLocks noGrp="1"/>
          </p:cNvSpPr>
          <p:nvPr>
            <p:ph type="sldNum" sz="quarter" idx="12"/>
          </p:nvPr>
        </p:nvSpPr>
        <p:spPr/>
        <p:txBody>
          <a:bodyPr/>
          <a:lstStyle/>
          <a:p>
            <a:fld id="{16B3A783-C181-4F3A-A11E-0D20C285BA26}" type="slidenum">
              <a:rPr lang="en-US" smtClean="0"/>
              <a:t>‹#›</a:t>
            </a:fld>
            <a:endParaRPr lang="en-US" dirty="0"/>
          </a:p>
        </p:txBody>
      </p:sp>
      <p:sp>
        <p:nvSpPr>
          <p:cNvPr id="11" name="Content Placeholder 10">
            <a:extLst>
              <a:ext uri="{FF2B5EF4-FFF2-40B4-BE49-F238E27FC236}">
                <a16:creationId xmlns:a16="http://schemas.microsoft.com/office/drawing/2014/main" id="{1926E9C6-B08A-4982-885C-5D36225D14FB}"/>
              </a:ext>
            </a:extLst>
          </p:cNvPr>
          <p:cNvSpPr>
            <a:spLocks noGrp="1"/>
          </p:cNvSpPr>
          <p:nvPr>
            <p:ph sz="quarter" idx="13"/>
          </p:nvPr>
        </p:nvSpPr>
        <p:spPr>
          <a:xfrm>
            <a:off x="0" y="0"/>
            <a:ext cx="5297488" cy="6858000"/>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allout: Right Arrow 9">
            <a:extLst>
              <a:ext uri="{FF2B5EF4-FFF2-40B4-BE49-F238E27FC236}">
                <a16:creationId xmlns:a16="http://schemas.microsoft.com/office/drawing/2014/main" id="{EDE719E5-8E1C-4027-A75F-5EC79D49C64B}"/>
              </a:ext>
            </a:extLst>
          </p:cNvPr>
          <p:cNvSpPr/>
          <p:nvPr userDrawn="1"/>
        </p:nvSpPr>
        <p:spPr>
          <a:xfrm rot="10800000">
            <a:off x="4840288" y="0"/>
            <a:ext cx="914400" cy="6861175"/>
          </a:xfrm>
          <a:prstGeom prst="rightArrow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82062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209676" y="323848"/>
            <a:ext cx="11306172" cy="1200152"/>
          </a:xfrm>
        </p:spPr>
        <p:txBody>
          <a:bodyPr anchor="ctr" anchorCtr="0"/>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1209676" y="1857375"/>
            <a:ext cx="11306172" cy="4714874"/>
          </a:xfrm>
        </p:spPr>
        <p:txBody>
          <a:bodyPr/>
          <a:lstStyle>
            <a:lvl1pPr>
              <a:buClr>
                <a:schemeClr val="accent3"/>
              </a:buClr>
              <a:defRPr/>
            </a:lvl1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1047748" y="6446836"/>
            <a:ext cx="2057402" cy="365125"/>
          </a:xfrm>
        </p:spPr>
        <p:txBody>
          <a:bodyPr/>
          <a:lstStyle/>
          <a:p>
            <a:fld id="{29CA1F89-46AF-4E3F-BF50-3C017A01CFE4}" type="datetimeFigureOut">
              <a:rPr lang="en-US" smtClean="0"/>
              <a:t>3/7/2023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95250" y="6446836"/>
            <a:ext cx="666750" cy="365125"/>
          </a:xfrm>
        </p:spPr>
        <p:txBody>
          <a:bodyPr/>
          <a:lstStyle>
            <a:lvl1pPr algn="ctr">
              <a:defRPr sz="900">
                <a:solidFill>
                  <a:schemeClr val="tx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38671311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997E3-39CC-4767-A74E-3C5ACA5F9943}"/>
              </a:ext>
            </a:extLst>
          </p:cNvPr>
          <p:cNvSpPr>
            <a:spLocks noGrp="1"/>
          </p:cNvSpPr>
          <p:nvPr>
            <p:ph type="title"/>
          </p:nvPr>
        </p:nvSpPr>
        <p:spPr>
          <a:xfrm>
            <a:off x="838200" y="427831"/>
            <a:ext cx="10515600" cy="1325563"/>
          </a:xfrm>
        </p:spPr>
        <p:txBody>
          <a:bodyPr/>
          <a:lstStyle>
            <a:lvl1pPr>
              <a:defRPr>
                <a:solidFill>
                  <a:srgbClr val="002060"/>
                </a:solidFill>
              </a:defRPr>
            </a:lvl1pPr>
          </a:lstStyle>
          <a:p>
            <a:r>
              <a:rPr lang="en-US"/>
              <a:t>Click to edit Master title style</a:t>
            </a:r>
          </a:p>
        </p:txBody>
      </p:sp>
      <p:sp>
        <p:nvSpPr>
          <p:cNvPr id="3" name="Date Placeholder 2">
            <a:extLst>
              <a:ext uri="{FF2B5EF4-FFF2-40B4-BE49-F238E27FC236}">
                <a16:creationId xmlns:a16="http://schemas.microsoft.com/office/drawing/2014/main" id="{FF464114-8A18-4B75-81DF-A4FD903821E3}"/>
              </a:ext>
            </a:extLst>
          </p:cNvPr>
          <p:cNvSpPr>
            <a:spLocks noGrp="1"/>
          </p:cNvSpPr>
          <p:nvPr>
            <p:ph type="dt" sz="half" idx="10"/>
          </p:nvPr>
        </p:nvSpPr>
        <p:spPr/>
        <p:txBody>
          <a:bodyPr/>
          <a:lstStyle/>
          <a:p>
            <a:fld id="{A1640FFD-051A-4F8D-98AA-C4E3D2CF3138}" type="datetimeFigureOut">
              <a:rPr lang="en-US" smtClean="0"/>
              <a:t>3/7/2023</a:t>
            </a:fld>
            <a:endParaRPr lang="en-US" dirty="0"/>
          </a:p>
        </p:txBody>
      </p:sp>
      <p:sp>
        <p:nvSpPr>
          <p:cNvPr id="4" name="Footer Placeholder 3">
            <a:extLst>
              <a:ext uri="{FF2B5EF4-FFF2-40B4-BE49-F238E27FC236}">
                <a16:creationId xmlns:a16="http://schemas.microsoft.com/office/drawing/2014/main" id="{33CACBAF-F66A-4CF5-9D1C-4838C43EA37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D6263AB-9865-41EA-9170-8B2B75B3DC43}"/>
              </a:ext>
            </a:extLst>
          </p:cNvPr>
          <p:cNvSpPr>
            <a:spLocks noGrp="1"/>
          </p:cNvSpPr>
          <p:nvPr>
            <p:ph type="sldNum" sz="quarter" idx="12"/>
          </p:nvPr>
        </p:nvSpPr>
        <p:spPr/>
        <p:txBody>
          <a:bodyPr/>
          <a:lstStyle/>
          <a:p>
            <a:fld id="{16B3A783-C181-4F3A-A11E-0D20C285BA26}" type="slidenum">
              <a:rPr lang="en-US" smtClean="0"/>
              <a:t>‹#›</a:t>
            </a:fld>
            <a:endParaRPr lang="en-US" dirty="0"/>
          </a:p>
        </p:txBody>
      </p:sp>
      <p:sp>
        <p:nvSpPr>
          <p:cNvPr id="7" name="Text Placeholder 6">
            <a:extLst>
              <a:ext uri="{FF2B5EF4-FFF2-40B4-BE49-F238E27FC236}">
                <a16:creationId xmlns:a16="http://schemas.microsoft.com/office/drawing/2014/main" id="{94FC05DF-80FD-44E6-921F-4B1466574DAD}"/>
              </a:ext>
            </a:extLst>
          </p:cNvPr>
          <p:cNvSpPr>
            <a:spLocks noGrp="1"/>
          </p:cNvSpPr>
          <p:nvPr>
            <p:ph type="body" sz="quarter" idx="13"/>
          </p:nvPr>
        </p:nvSpPr>
        <p:spPr>
          <a:xfrm>
            <a:off x="838200" y="1865313"/>
            <a:ext cx="10515600" cy="4267200"/>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allout: Right Arrow 11">
            <a:extLst>
              <a:ext uri="{FF2B5EF4-FFF2-40B4-BE49-F238E27FC236}">
                <a16:creationId xmlns:a16="http://schemas.microsoft.com/office/drawing/2014/main" id="{584C4F45-DC82-48F0-BE64-7AE70A7C6795}"/>
              </a:ext>
            </a:extLst>
          </p:cNvPr>
          <p:cNvSpPr/>
          <p:nvPr userDrawn="1"/>
        </p:nvSpPr>
        <p:spPr>
          <a:xfrm rot="5400000">
            <a:off x="5969490" y="619730"/>
            <a:ext cx="253014" cy="12192003"/>
          </a:xfrm>
          <a:prstGeom prst="rightArrowCallout">
            <a:avLst>
              <a:gd name="adj1" fmla="val 0"/>
              <a:gd name="adj2" fmla="val 1134"/>
              <a:gd name="adj3" fmla="val 25000"/>
              <a:gd name="adj4" fmla="val 6497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F53B7BD-B1E5-4615-B27C-6D3179227154}"/>
              </a:ext>
            </a:extLst>
          </p:cNvPr>
          <p:cNvSpPr/>
          <p:nvPr userDrawn="1"/>
        </p:nvSpPr>
        <p:spPr>
          <a:xfrm>
            <a:off x="0" y="6721475"/>
            <a:ext cx="12192000" cy="13652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59303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FEF574-6ED5-45CF-8517-9BC181B13428}"/>
              </a:ext>
            </a:extLst>
          </p:cNvPr>
          <p:cNvSpPr>
            <a:spLocks noGrp="1"/>
          </p:cNvSpPr>
          <p:nvPr>
            <p:ph type="dt" sz="half" idx="10"/>
          </p:nvPr>
        </p:nvSpPr>
        <p:spPr/>
        <p:txBody>
          <a:bodyPr/>
          <a:lstStyle/>
          <a:p>
            <a:fld id="{A1640FFD-051A-4F8D-98AA-C4E3D2CF3138}" type="datetimeFigureOut">
              <a:rPr lang="en-US" smtClean="0"/>
              <a:t>3/7/2023</a:t>
            </a:fld>
            <a:endParaRPr lang="en-US" dirty="0"/>
          </a:p>
        </p:txBody>
      </p:sp>
      <p:sp>
        <p:nvSpPr>
          <p:cNvPr id="3" name="Footer Placeholder 2">
            <a:extLst>
              <a:ext uri="{FF2B5EF4-FFF2-40B4-BE49-F238E27FC236}">
                <a16:creationId xmlns:a16="http://schemas.microsoft.com/office/drawing/2014/main" id="{08CCFC78-8D8D-4128-8A41-375044A5C2A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1158CD6-7D38-43DB-A360-811C20E85C4E}"/>
              </a:ext>
            </a:extLst>
          </p:cNvPr>
          <p:cNvSpPr>
            <a:spLocks noGrp="1"/>
          </p:cNvSpPr>
          <p:nvPr>
            <p:ph type="sldNum" sz="quarter" idx="12"/>
          </p:nvPr>
        </p:nvSpPr>
        <p:spPr/>
        <p:txBody>
          <a:bodyPr/>
          <a:lstStyle/>
          <a:p>
            <a:fld id="{16B3A783-C181-4F3A-A11E-0D20C285BA26}" type="slidenum">
              <a:rPr lang="en-US" smtClean="0"/>
              <a:t>‹#›</a:t>
            </a:fld>
            <a:endParaRPr lang="en-US" dirty="0"/>
          </a:p>
        </p:txBody>
      </p:sp>
      <p:sp>
        <p:nvSpPr>
          <p:cNvPr id="5" name="Title 4">
            <a:extLst>
              <a:ext uri="{FF2B5EF4-FFF2-40B4-BE49-F238E27FC236}">
                <a16:creationId xmlns:a16="http://schemas.microsoft.com/office/drawing/2014/main" id="{00379437-1EC0-4426-9D82-E169DB51F59E}"/>
              </a:ext>
            </a:extLst>
          </p:cNvPr>
          <p:cNvSpPr>
            <a:spLocks noGrp="1"/>
          </p:cNvSpPr>
          <p:nvPr>
            <p:ph type="title"/>
          </p:nvPr>
        </p:nvSpPr>
        <p:spPr>
          <a:xfrm>
            <a:off x="838200" y="301546"/>
            <a:ext cx="10515600" cy="1325563"/>
          </a:xfrm>
        </p:spPr>
        <p:txBody>
          <a:bodyPr>
            <a:normAutofit/>
          </a:bodyPr>
          <a:lstStyle>
            <a:lvl1pPr>
              <a:defRPr sz="4000">
                <a:solidFill>
                  <a:srgbClr val="002060"/>
                </a:solidFill>
              </a:defRPr>
            </a:lvl1pPr>
          </a:lstStyle>
          <a:p>
            <a:r>
              <a:rPr lang="en-US"/>
              <a:t>Click to edit Master title style</a:t>
            </a:r>
          </a:p>
        </p:txBody>
      </p:sp>
      <p:sp>
        <p:nvSpPr>
          <p:cNvPr id="7" name="Text Placeholder 6">
            <a:extLst>
              <a:ext uri="{FF2B5EF4-FFF2-40B4-BE49-F238E27FC236}">
                <a16:creationId xmlns:a16="http://schemas.microsoft.com/office/drawing/2014/main" id="{3FDBCCA2-1468-452D-989B-80C04C8E751D}"/>
              </a:ext>
            </a:extLst>
          </p:cNvPr>
          <p:cNvSpPr>
            <a:spLocks noGrp="1"/>
          </p:cNvSpPr>
          <p:nvPr>
            <p:ph type="body" sz="quarter" idx="13"/>
          </p:nvPr>
        </p:nvSpPr>
        <p:spPr>
          <a:xfrm>
            <a:off x="838200" y="2512289"/>
            <a:ext cx="10515600" cy="3694835"/>
          </a:xfrm>
        </p:spPr>
        <p:txBody>
          <a:bodyPr>
            <a:normAutofit/>
          </a:bodyPr>
          <a:lstStyle>
            <a:lvl1pPr>
              <a:defRPr sz="2000">
                <a:solidFill>
                  <a:srgbClr val="002060"/>
                </a:solidFill>
              </a:defRPr>
            </a:lvl1pPr>
            <a:lvl2pPr>
              <a:defRPr sz="2000">
                <a:solidFill>
                  <a:srgbClr val="002060"/>
                </a:solidFill>
              </a:defRPr>
            </a:lvl2pPr>
            <a:lvl3pPr>
              <a:defRPr sz="2000">
                <a:solidFill>
                  <a:srgbClr val="002060"/>
                </a:solidFill>
              </a:defRPr>
            </a:lvl3pPr>
            <a:lvl4pPr>
              <a:defRPr sz="2000">
                <a:solidFill>
                  <a:srgbClr val="002060"/>
                </a:solidFill>
              </a:defRPr>
            </a:lvl4pPr>
            <a:lvl5pPr>
              <a:defRPr sz="2000">
                <a:solidFill>
                  <a:srgbClr val="0020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D0F64207-5BAA-426D-B355-D4AC5FEB4C49}"/>
              </a:ext>
            </a:extLst>
          </p:cNvPr>
          <p:cNvSpPr/>
          <p:nvPr userDrawn="1"/>
        </p:nvSpPr>
        <p:spPr>
          <a:xfrm>
            <a:off x="-3" y="0"/>
            <a:ext cx="12192003" cy="1574311"/>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44D53A0-96D3-444A-81FC-F0A53E44412C}"/>
              </a:ext>
            </a:extLst>
          </p:cNvPr>
          <p:cNvSpPr/>
          <p:nvPr userDrawn="1"/>
        </p:nvSpPr>
        <p:spPr>
          <a:xfrm>
            <a:off x="-1284" y="0"/>
            <a:ext cx="8128855" cy="157431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95781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E0A3E6-DA7E-45CD-8DF6-9D6AFBFFF503}"/>
              </a:ext>
            </a:extLst>
          </p:cNvPr>
          <p:cNvSpPr/>
          <p:nvPr userDrawn="1"/>
        </p:nvSpPr>
        <p:spPr>
          <a:xfrm>
            <a:off x="5615420" y="0"/>
            <a:ext cx="6576579"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B80A30-B322-40EC-A5C7-6CA0D2834A17}"/>
              </a:ext>
            </a:extLst>
          </p:cNvPr>
          <p:cNvSpPr>
            <a:spLocks noGrp="1"/>
          </p:cNvSpPr>
          <p:nvPr>
            <p:ph type="title"/>
          </p:nvPr>
        </p:nvSpPr>
        <p:spPr>
          <a:xfrm>
            <a:off x="839788" y="457200"/>
            <a:ext cx="3932237" cy="1600200"/>
          </a:xfrm>
          <a:noFill/>
        </p:spPr>
        <p:txBody>
          <a:bodyPr anchor="b"/>
          <a:lstStyle>
            <a:lvl1pPr>
              <a:defRPr sz="3200">
                <a:solidFill>
                  <a:srgbClr val="002060"/>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E52F958D-BD6C-42AE-B024-CA5D1357AEEB}"/>
              </a:ext>
            </a:extLst>
          </p:cNvPr>
          <p:cNvSpPr>
            <a:spLocks noGrp="1"/>
          </p:cNvSpPr>
          <p:nvPr>
            <p:ph type="pic" idx="1"/>
          </p:nvPr>
        </p:nvSpPr>
        <p:spPr>
          <a:xfrm>
            <a:off x="5786293" y="811934"/>
            <a:ext cx="591040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9A83C43-CEE2-4C3E-874F-D49B1996E459}"/>
              </a:ext>
            </a:extLst>
          </p:cNvPr>
          <p:cNvSpPr>
            <a:spLocks noGrp="1"/>
          </p:cNvSpPr>
          <p:nvPr>
            <p:ph type="body" sz="half" idx="2"/>
          </p:nvPr>
        </p:nvSpPr>
        <p:spPr>
          <a:xfrm>
            <a:off x="839788" y="2085109"/>
            <a:ext cx="3932237" cy="3811588"/>
          </a:xfrm>
        </p:spPr>
        <p:txBody>
          <a:bodyPr/>
          <a:lstStyle>
            <a:lvl1pPr marL="0" indent="0">
              <a:buNone/>
              <a:defRPr sz="1600">
                <a:solidFill>
                  <a:srgbClr val="00206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D5C308-70A3-4DF8-AA56-603AD29FDB85}"/>
              </a:ext>
            </a:extLst>
          </p:cNvPr>
          <p:cNvSpPr>
            <a:spLocks noGrp="1"/>
          </p:cNvSpPr>
          <p:nvPr>
            <p:ph type="dt" sz="half" idx="10"/>
          </p:nvPr>
        </p:nvSpPr>
        <p:spPr/>
        <p:txBody>
          <a:bodyPr/>
          <a:lstStyle/>
          <a:p>
            <a:fld id="{A1640FFD-051A-4F8D-98AA-C4E3D2CF3138}" type="datetimeFigureOut">
              <a:rPr lang="en-US" smtClean="0"/>
              <a:t>3/7/2023</a:t>
            </a:fld>
            <a:endParaRPr lang="en-US" dirty="0"/>
          </a:p>
        </p:txBody>
      </p:sp>
      <p:sp>
        <p:nvSpPr>
          <p:cNvPr id="6" name="Footer Placeholder 5">
            <a:extLst>
              <a:ext uri="{FF2B5EF4-FFF2-40B4-BE49-F238E27FC236}">
                <a16:creationId xmlns:a16="http://schemas.microsoft.com/office/drawing/2014/main" id="{13965B8B-52D9-457B-B026-BCDCEA253F3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2EF4BC6-3B80-4ADD-904A-0FE0B6AADB9A}"/>
              </a:ext>
            </a:extLst>
          </p:cNvPr>
          <p:cNvSpPr>
            <a:spLocks noGrp="1"/>
          </p:cNvSpPr>
          <p:nvPr>
            <p:ph type="sldNum" sz="quarter" idx="12"/>
          </p:nvPr>
        </p:nvSpPr>
        <p:spPr/>
        <p:txBody>
          <a:bodyPr/>
          <a:lstStyle/>
          <a:p>
            <a:fld id="{16B3A783-C181-4F3A-A11E-0D20C285BA26}" type="slidenum">
              <a:rPr lang="en-US" smtClean="0"/>
              <a:t>‹#›</a:t>
            </a:fld>
            <a:endParaRPr lang="en-US" dirty="0"/>
          </a:p>
        </p:txBody>
      </p:sp>
    </p:spTree>
    <p:extLst>
      <p:ext uri="{BB962C8B-B14F-4D97-AF65-F5344CB8AC3E}">
        <p14:creationId xmlns:p14="http://schemas.microsoft.com/office/powerpoint/2010/main" val="11974868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37" name="Text Placeholder 4" title="Subtitl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520496" y="1376935"/>
            <a:ext cx="6185105" cy="608895"/>
          </a:xfrm>
          <a:prstGeom prst="rect">
            <a:avLst/>
          </a:prstGeom>
        </p:spPr>
        <p:txBody>
          <a:bodyPr/>
          <a:lstStyle>
            <a:lvl1pPr marL="0" indent="0">
              <a:buNone/>
              <a:defRPr sz="1500" spc="225">
                <a:solidFill>
                  <a:srgbClr val="00194C"/>
                </a:solidFill>
              </a:defRPr>
            </a:lvl1pPr>
            <a:lvl2pPr marL="342891" indent="0">
              <a:buNone/>
              <a:defRPr/>
            </a:lvl2pPr>
          </a:lstStyle>
          <a:p>
            <a:pPr lvl="0"/>
            <a:r>
              <a:rPr lang="en-US"/>
              <a:t>CLICK TO SUBTITLE STYLE</a:t>
            </a:r>
          </a:p>
        </p:txBody>
      </p:sp>
      <p:sp>
        <p:nvSpPr>
          <p:cNvPr id="3" name="Slide Number Placeholder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a:lstStyle/>
          <a:p>
            <a:fld id="{8699F50C-BE38-4BD0-BA84-9B090E1F2B9B}" type="slidenum">
              <a:rPr lang="en-IN" smtClean="0"/>
              <a:t>‹#›</a:t>
            </a:fld>
            <a:endParaRPr lang="en-IN" dirty="0"/>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9" y="209032"/>
            <a:ext cx="6186921" cy="1147969"/>
          </a:xfrm>
          <a:prstGeom prst="rect">
            <a:avLst/>
          </a:prstGeom>
        </p:spPr>
        <p:txBody>
          <a:bodyPr bIns="0" anchor="b">
            <a:normAutofit/>
          </a:bodyPr>
          <a:lstStyle>
            <a:lvl1pPr>
              <a:defRPr sz="3300" b="1">
                <a:solidFill>
                  <a:srgbClr val="00194C"/>
                </a:solidFill>
              </a:defRPr>
            </a:lvl1pPr>
          </a:lstStyle>
          <a:p>
            <a:r>
              <a:rPr lang="en-US"/>
              <a:t>Click to Edit Master Title Style </a:t>
            </a:r>
            <a:endParaRPr lang="en-IN"/>
          </a:p>
        </p:txBody>
      </p:sp>
      <p:sp>
        <p:nvSpPr>
          <p:cNvPr id="2" name="Rectangle 1">
            <a:extLst>
              <a:ext uri="{FF2B5EF4-FFF2-40B4-BE49-F238E27FC236}">
                <a16:creationId xmlns:a16="http://schemas.microsoft.com/office/drawing/2014/main" id="{779FCF2E-F5D6-4A94-AA45-A0EDB4F4DF15}"/>
              </a:ext>
            </a:extLst>
          </p:cNvPr>
          <p:cNvSpPr/>
          <p:nvPr userDrawn="1"/>
        </p:nvSpPr>
        <p:spPr>
          <a:xfrm>
            <a:off x="6780156" y="100869"/>
            <a:ext cx="5297819" cy="6661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Content Placeholder 2" title="Bullet Points">
            <a:extLst>
              <a:ext uri="{FF2B5EF4-FFF2-40B4-BE49-F238E27FC236}">
                <a16:creationId xmlns:a16="http://schemas.microsoft.com/office/drawing/2014/main" id="{E4CABD8A-17DE-42CD-80BA-C59FEE87C793}"/>
              </a:ext>
            </a:extLst>
          </p:cNvPr>
          <p:cNvSpPr>
            <a:spLocks noGrp="1"/>
          </p:cNvSpPr>
          <p:nvPr>
            <p:ph idx="1" hasCustomPrompt="1"/>
          </p:nvPr>
        </p:nvSpPr>
        <p:spPr>
          <a:xfrm>
            <a:off x="518678" y="2125237"/>
            <a:ext cx="6147452" cy="4181272"/>
          </a:xfrm>
          <a:prstGeom prst="rect">
            <a:avLst/>
          </a:prstGeom>
        </p:spPr>
        <p:txBody>
          <a:bodyPr>
            <a:normAutofit/>
          </a:bodyPr>
          <a:lstStyle>
            <a:lvl1pPr>
              <a:buClr>
                <a:schemeClr val="accent2"/>
              </a:buClr>
              <a:defRPr sz="1800">
                <a:solidFill>
                  <a:srgbClr val="00194C"/>
                </a:solidFill>
              </a:defRPr>
            </a:lvl1pPr>
            <a:lvl2pPr>
              <a:buClr>
                <a:schemeClr val="accent2"/>
              </a:buClr>
              <a:defRPr sz="1500">
                <a:solidFill>
                  <a:srgbClr val="00194C"/>
                </a:solidFill>
              </a:defRPr>
            </a:lvl2pPr>
            <a:lvl3pPr>
              <a:buClr>
                <a:schemeClr val="accent2"/>
              </a:buClr>
              <a:defRPr sz="1351">
                <a:solidFill>
                  <a:srgbClr val="00194C"/>
                </a:solidFill>
              </a:defRPr>
            </a:lvl3pPr>
            <a:lvl4pPr>
              <a:buClr>
                <a:schemeClr val="accent2"/>
              </a:buClr>
              <a:defRPr sz="1200">
                <a:solidFill>
                  <a:srgbClr val="00194C"/>
                </a:solidFill>
              </a:defRPr>
            </a:lvl4pPr>
            <a:lvl5pPr>
              <a:buClr>
                <a:schemeClr val="accent2"/>
              </a:buClr>
              <a:defRPr sz="1200">
                <a:solidFill>
                  <a:srgbClr val="00194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6" name="Chart Placeholder 2" title="Chart">
            <a:extLst>
              <a:ext uri="{FF2B5EF4-FFF2-40B4-BE49-F238E27FC236}">
                <a16:creationId xmlns:a16="http://schemas.microsoft.com/office/drawing/2014/main" id="{FD721B5B-27C3-426F-9B0C-2DA338C2C52C}"/>
              </a:ext>
            </a:extLst>
          </p:cNvPr>
          <p:cNvSpPr>
            <a:spLocks noGrp="1"/>
          </p:cNvSpPr>
          <p:nvPr>
            <p:ph type="chart" sz="quarter" idx="10"/>
          </p:nvPr>
        </p:nvSpPr>
        <p:spPr>
          <a:xfrm>
            <a:off x="6951195" y="478033"/>
            <a:ext cx="4936005" cy="5990745"/>
          </a:xfrm>
          <a:prstGeom prst="rect">
            <a:avLst/>
          </a:prstGeom>
        </p:spPr>
        <p:txBody>
          <a:bodyPr vert="horz" lIns="91420" tIns="45710" rIns="91420" bIns="45710">
            <a:noAutofit/>
          </a:bodyPr>
          <a:lstStyle>
            <a:lvl1pPr marL="0" indent="0" algn="ctr">
              <a:buNone/>
              <a:defRPr sz="1500" b="0" i="0">
                <a:solidFill>
                  <a:schemeClr val="bg1"/>
                </a:solidFill>
                <a:latin typeface="+mn-lt"/>
                <a:cs typeface="CiscoSans ExtraLight"/>
              </a:defRPr>
            </a:lvl1pPr>
          </a:lstStyle>
          <a:p>
            <a:pPr lvl="0"/>
            <a:r>
              <a:rPr lang="en-US" noProof="0" dirty="0"/>
              <a:t>Click icon to add chart</a:t>
            </a:r>
          </a:p>
        </p:txBody>
      </p:sp>
      <p:pic>
        <p:nvPicPr>
          <p:cNvPr id="18" name="Picture 3" descr="S:\FDOT\FDOT Logos\FDOT_Logo_color.png">
            <a:extLst>
              <a:ext uri="{FF2B5EF4-FFF2-40B4-BE49-F238E27FC236}">
                <a16:creationId xmlns:a16="http://schemas.microsoft.com/office/drawing/2014/main" id="{25A81509-1F29-43CA-8637-6B0C3E594F6A}"/>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28601" y="133515"/>
            <a:ext cx="1378068" cy="689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703325"/>
      </p:ext>
    </p:extLst>
  </p:cSld>
  <p:clrMapOvr>
    <a:masterClrMapping/>
  </p:clrMapOvr>
  <p:extLst>
    <p:ext uri="{DCECCB84-F9BA-43D5-87BE-67443E8EF086}">
      <p15:sldGuideLst xmlns:p15="http://schemas.microsoft.com/office/powerpoint/2012/main">
        <p15:guide id="1" orient="horz" pos="107">
          <p15:clr>
            <a:srgbClr val="FBAE40"/>
          </p15:clr>
        </p15:guide>
        <p15:guide id="2" pos="2880">
          <p15:clr>
            <a:srgbClr val="FBAE40"/>
          </p15:clr>
        </p15:guide>
        <p15:guide id="3" pos="58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6C19EA2-6EDA-45B9-BD2B-B77353A3D0CE}"/>
              </a:ext>
            </a:extLst>
          </p:cNvPr>
          <p:cNvSpPr/>
          <p:nvPr userDrawn="1"/>
        </p:nvSpPr>
        <p:spPr>
          <a:xfrm>
            <a:off x="0" y="0"/>
            <a:ext cx="12192000" cy="1166812"/>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Top Corners Rounded 9">
            <a:extLst>
              <a:ext uri="{FF2B5EF4-FFF2-40B4-BE49-F238E27FC236}">
                <a16:creationId xmlns:a16="http://schemas.microsoft.com/office/drawing/2014/main" id="{3E46698C-83B6-4863-B485-4F0D706B5287}"/>
              </a:ext>
            </a:extLst>
          </p:cNvPr>
          <p:cNvSpPr/>
          <p:nvPr userDrawn="1"/>
        </p:nvSpPr>
        <p:spPr>
          <a:xfrm flipV="1">
            <a:off x="116308" y="0"/>
            <a:ext cx="1636295" cy="1049154"/>
          </a:xfrm>
          <a:prstGeom prst="round2Same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Logo, company name&#10;&#10;Description automatically generated">
            <a:extLst>
              <a:ext uri="{FF2B5EF4-FFF2-40B4-BE49-F238E27FC236}">
                <a16:creationId xmlns:a16="http://schemas.microsoft.com/office/drawing/2014/main" id="{E9BB3126-B9B4-40F1-8986-F62809EF43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85" y="184184"/>
            <a:ext cx="1028339" cy="680786"/>
          </a:xfrm>
          <a:prstGeom prst="rect">
            <a:avLst/>
          </a:prstGeom>
        </p:spPr>
      </p:pic>
      <p:sp>
        <p:nvSpPr>
          <p:cNvPr id="3" name="Content Placeholder 2"/>
          <p:cNvSpPr>
            <a:spLocks noGrp="1"/>
          </p:cNvSpPr>
          <p:nvPr>
            <p:ph idx="1"/>
          </p:nvPr>
        </p:nvSpPr>
        <p:spPr>
          <a:xfrm>
            <a:off x="609600" y="1472843"/>
            <a:ext cx="10972800" cy="4859589"/>
          </a:xfrm>
          <a:prstGeom prst="rect">
            <a:avLst/>
          </a:prstGeom>
        </p:spPr>
        <p:txBody>
          <a:bodyPr/>
          <a:lstStyle>
            <a:lvl1pPr marL="342900" indent="-342900">
              <a:buClr>
                <a:schemeClr val="accent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1pPr>
            <a:lvl2pPr marL="742950" indent="-285750">
              <a:buClr>
                <a:schemeClr val="accent1"/>
              </a:buClr>
              <a:buSzPct val="80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2pPr>
            <a:lvl3pPr marL="1143000" indent="-228600">
              <a:buClr>
                <a:schemeClr val="accent1"/>
              </a:buClr>
              <a:buSzPct val="60000"/>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3pPr>
            <a:lvl4pPr marL="1600200" indent="-228600">
              <a:buClr>
                <a:schemeClr val="accent1"/>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2057400" indent="-228600">
              <a:buClr>
                <a:schemeClr val="accent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AED1987A-3AF2-411A-A9D6-0D2FB6E776F9}"/>
              </a:ext>
            </a:extLst>
          </p:cNvPr>
          <p:cNvSpPr>
            <a:spLocks noGrp="1"/>
          </p:cNvSpPr>
          <p:nvPr>
            <p:ph type="title"/>
          </p:nvPr>
        </p:nvSpPr>
        <p:spPr>
          <a:xfrm>
            <a:off x="2108200" y="285161"/>
            <a:ext cx="9941370" cy="699534"/>
          </a:xfrm>
          <a:prstGeom prst="rect">
            <a:avLst/>
          </a:prstGeom>
        </p:spPr>
        <p:txBody>
          <a:bodyPr/>
          <a:lstStyle>
            <a:lvl1pPr algn="l">
              <a:defRPr sz="3400">
                <a:solidFill>
                  <a:schemeClr val="bg1"/>
                </a:solidFill>
                <a:latin typeface="Arial Black" panose="020B0A04020102020204" pitchFamily="34" charset="0"/>
              </a:defRPr>
            </a:lvl1pPr>
          </a:lstStyle>
          <a:p>
            <a:r>
              <a:rPr lang="en-US" dirty="0"/>
              <a:t>Click to edit Master title style</a:t>
            </a:r>
          </a:p>
        </p:txBody>
      </p:sp>
      <p:sp>
        <p:nvSpPr>
          <p:cNvPr id="4" name="Footer Placeholder 4">
            <a:extLst>
              <a:ext uri="{FF2B5EF4-FFF2-40B4-BE49-F238E27FC236}">
                <a16:creationId xmlns:a16="http://schemas.microsoft.com/office/drawing/2014/main" id="{06B08F09-8C14-4CD1-8AE3-836141C320F4}"/>
              </a:ext>
            </a:extLst>
          </p:cNvPr>
          <p:cNvSpPr>
            <a:spLocks noGrp="1"/>
          </p:cNvSpPr>
          <p:nvPr>
            <p:ph type="ftr" sz="quarter" idx="11"/>
          </p:nvPr>
        </p:nvSpPr>
        <p:spPr>
          <a:xfrm>
            <a:off x="142430" y="6492872"/>
            <a:ext cx="10346957" cy="365125"/>
          </a:xfrm>
          <a:prstGeom prst="rect">
            <a:avLst/>
          </a:prstGeom>
        </p:spPr>
        <p:txBody>
          <a:bodyPr/>
          <a:lstStyle>
            <a:lvl1pPr>
              <a:defRPr sz="1200"/>
            </a:lvl1pPr>
          </a:lstStyle>
          <a:p>
            <a:r>
              <a:rPr lang="en-US" dirty="0"/>
              <a:t> </a:t>
            </a:r>
          </a:p>
        </p:txBody>
      </p:sp>
    </p:spTree>
    <p:extLst>
      <p:ext uri="{BB962C8B-B14F-4D97-AF65-F5344CB8AC3E}">
        <p14:creationId xmlns:p14="http://schemas.microsoft.com/office/powerpoint/2010/main" val="555905585"/>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CC9E686-5621-4A51-BF8D-AC68BF56FE33}"/>
              </a:ext>
            </a:extLst>
          </p:cNvPr>
          <p:cNvSpPr/>
          <p:nvPr userDrawn="1"/>
        </p:nvSpPr>
        <p:spPr>
          <a:xfrm>
            <a:off x="0" y="0"/>
            <a:ext cx="12192000" cy="1166812"/>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Top Corners Rounded 15">
            <a:extLst>
              <a:ext uri="{FF2B5EF4-FFF2-40B4-BE49-F238E27FC236}">
                <a16:creationId xmlns:a16="http://schemas.microsoft.com/office/drawing/2014/main" id="{9E1DDA58-1856-4632-96BC-739BAC77C172}"/>
              </a:ext>
            </a:extLst>
          </p:cNvPr>
          <p:cNvSpPr/>
          <p:nvPr userDrawn="1"/>
        </p:nvSpPr>
        <p:spPr>
          <a:xfrm flipV="1">
            <a:off x="116308" y="0"/>
            <a:ext cx="1636295" cy="1049154"/>
          </a:xfrm>
          <a:prstGeom prst="round2Same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Logo, company name&#10;&#10;Description automatically generated">
            <a:extLst>
              <a:ext uri="{FF2B5EF4-FFF2-40B4-BE49-F238E27FC236}">
                <a16:creationId xmlns:a16="http://schemas.microsoft.com/office/drawing/2014/main" id="{34967FC6-A611-407D-8025-58F077E4C6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85" y="184184"/>
            <a:ext cx="1028339" cy="680786"/>
          </a:xfrm>
          <a:prstGeom prst="rect">
            <a:avLst/>
          </a:prstGeom>
        </p:spPr>
      </p:pic>
      <p:sp>
        <p:nvSpPr>
          <p:cNvPr id="3" name="Content Placeholder 2"/>
          <p:cNvSpPr>
            <a:spLocks noGrp="1"/>
          </p:cNvSpPr>
          <p:nvPr>
            <p:ph sz="half" idx="1"/>
          </p:nvPr>
        </p:nvSpPr>
        <p:spPr>
          <a:xfrm>
            <a:off x="609600" y="1170775"/>
            <a:ext cx="5384800" cy="5140378"/>
          </a:xfrm>
          <a:prstGeom prst="rect">
            <a:avLst/>
          </a:prstGeom>
        </p:spPr>
        <p:txBody>
          <a:bodyPr/>
          <a:lstStyle>
            <a:lvl1pPr marL="342900" indent="-342900">
              <a:buClr>
                <a:schemeClr val="accent1"/>
              </a:buClr>
              <a:buFont typeface="Arial" panose="020B0604020202020204" pitchFamily="34" charset="0"/>
              <a:buChar char="•"/>
              <a:defRPr sz="2800">
                <a:latin typeface="Arial" panose="020B0604020202020204" pitchFamily="34" charset="0"/>
                <a:cs typeface="Arial" panose="020B0604020202020204" pitchFamily="34" charset="0"/>
              </a:defRPr>
            </a:lvl1pPr>
            <a:lvl2pPr marL="742950" indent="-285750">
              <a:buClr>
                <a:schemeClr val="accent1"/>
              </a:buClr>
              <a:buFont typeface="Courier New" panose="02070309020205020404" pitchFamily="49" charset="0"/>
              <a:buChar char="o"/>
              <a:defRPr sz="2400">
                <a:latin typeface="Arial" panose="020B0604020202020204" pitchFamily="34" charset="0"/>
                <a:cs typeface="Arial" panose="020B0604020202020204" pitchFamily="34" charset="0"/>
              </a:defRPr>
            </a:lvl2pPr>
            <a:lvl3pPr marL="1143000" indent="-228600">
              <a:buClr>
                <a:schemeClr val="accent1"/>
              </a:buClr>
              <a:buFont typeface="Wingdings" panose="05000000000000000000" pitchFamily="2" charset="2"/>
              <a:buChar char="v"/>
              <a:defRPr sz="2000">
                <a:latin typeface="Arial" panose="020B0604020202020204" pitchFamily="34" charset="0"/>
                <a:cs typeface="Arial" panose="020B0604020202020204" pitchFamily="34" charset="0"/>
              </a:defRPr>
            </a:lvl3pPr>
            <a:lvl4pPr marL="1600200" indent="-228600">
              <a:buClr>
                <a:schemeClr val="accent1"/>
              </a:buClr>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buClr>
                <a:schemeClr val="accent1"/>
              </a:buClr>
              <a:buFont typeface="Arial" panose="020B0604020202020204" pitchFamily="34" charset="0"/>
              <a:buChar cha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F24BFF2A-DECF-4A70-8862-4A79DB39FCB4}"/>
              </a:ext>
            </a:extLst>
          </p:cNvPr>
          <p:cNvSpPr>
            <a:spLocks noGrp="1"/>
          </p:cNvSpPr>
          <p:nvPr>
            <p:ph sz="half" idx="10"/>
          </p:nvPr>
        </p:nvSpPr>
        <p:spPr>
          <a:xfrm>
            <a:off x="6208996" y="1170775"/>
            <a:ext cx="5384800" cy="5140378"/>
          </a:xfrm>
          <a:prstGeom prst="rect">
            <a:avLst/>
          </a:prstGeom>
        </p:spPr>
        <p:txBody>
          <a:bodyPr/>
          <a:lstStyle>
            <a:lvl1pPr marL="342900" indent="-342900">
              <a:buClr>
                <a:schemeClr val="accent1"/>
              </a:buClr>
              <a:buFont typeface="Arial" panose="020B0604020202020204" pitchFamily="34" charset="0"/>
              <a:buChar char="•"/>
              <a:defRPr sz="2800">
                <a:latin typeface="Arial" panose="020B0604020202020204" pitchFamily="34" charset="0"/>
                <a:cs typeface="Arial" panose="020B0604020202020204" pitchFamily="34" charset="0"/>
              </a:defRPr>
            </a:lvl1pPr>
            <a:lvl2pPr marL="742950" indent="-285750">
              <a:buClr>
                <a:schemeClr val="accent1"/>
              </a:buClr>
              <a:buFont typeface="Courier New" panose="02070309020205020404" pitchFamily="49" charset="0"/>
              <a:buChar char="o"/>
              <a:defRPr sz="2400">
                <a:latin typeface="Arial" panose="020B0604020202020204" pitchFamily="34" charset="0"/>
                <a:cs typeface="Arial" panose="020B0604020202020204" pitchFamily="34" charset="0"/>
              </a:defRPr>
            </a:lvl2pPr>
            <a:lvl3pPr marL="1143000" indent="-228600">
              <a:buClr>
                <a:schemeClr val="accent1"/>
              </a:buClr>
              <a:buFont typeface="Wingdings" panose="05000000000000000000" pitchFamily="2" charset="2"/>
              <a:buChar char="v"/>
              <a:defRPr sz="2000">
                <a:latin typeface="Arial" panose="020B0604020202020204" pitchFamily="34" charset="0"/>
                <a:cs typeface="Arial" panose="020B0604020202020204" pitchFamily="34" charset="0"/>
              </a:defRPr>
            </a:lvl3pPr>
            <a:lvl4pPr marL="1600200" indent="-228600">
              <a:buClr>
                <a:schemeClr val="accent1"/>
              </a:buClr>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buClr>
                <a:schemeClr val="accent1"/>
              </a:buClr>
              <a:buFont typeface="Arial" panose="020B0604020202020204" pitchFamily="34" charset="0"/>
              <a:buChar cha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8DEDFEC0-1AE2-47ED-A46C-66AE0D004D38}"/>
              </a:ext>
            </a:extLst>
          </p:cNvPr>
          <p:cNvSpPr>
            <a:spLocks noGrp="1"/>
          </p:cNvSpPr>
          <p:nvPr>
            <p:ph type="ftr" sz="quarter" idx="11"/>
          </p:nvPr>
        </p:nvSpPr>
        <p:spPr>
          <a:xfrm>
            <a:off x="142430" y="6492872"/>
            <a:ext cx="10346964" cy="365125"/>
          </a:xfrm>
          <a:prstGeom prst="rect">
            <a:avLst/>
          </a:prstGeom>
        </p:spPr>
        <p:txBody>
          <a:bodyPr/>
          <a:lstStyle>
            <a:lvl1pPr>
              <a:defRPr sz="1200"/>
            </a:lvl1pPr>
          </a:lstStyle>
          <a:p>
            <a:endParaRPr lang="en-US" dirty="0"/>
          </a:p>
        </p:txBody>
      </p:sp>
      <p:sp>
        <p:nvSpPr>
          <p:cNvPr id="13" name="Title 1">
            <a:extLst>
              <a:ext uri="{FF2B5EF4-FFF2-40B4-BE49-F238E27FC236}">
                <a16:creationId xmlns:a16="http://schemas.microsoft.com/office/drawing/2014/main" id="{BC9E04D5-E5ED-414A-9BEB-18941913ED85}"/>
              </a:ext>
            </a:extLst>
          </p:cNvPr>
          <p:cNvSpPr>
            <a:spLocks noGrp="1"/>
          </p:cNvSpPr>
          <p:nvPr>
            <p:ph type="title"/>
          </p:nvPr>
        </p:nvSpPr>
        <p:spPr>
          <a:xfrm>
            <a:off x="2108200" y="285161"/>
            <a:ext cx="9941370" cy="699534"/>
          </a:xfrm>
          <a:prstGeom prst="rect">
            <a:avLst/>
          </a:prstGeom>
        </p:spPr>
        <p:txBody>
          <a:bodyPr/>
          <a:lstStyle>
            <a:lvl1pPr algn="l">
              <a:defRPr sz="3400">
                <a:solidFill>
                  <a:schemeClr val="bg1"/>
                </a:solidFill>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8933192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54DD7F6-936A-4C32-8498-ABC5E1709012}"/>
              </a:ext>
            </a:extLst>
          </p:cNvPr>
          <p:cNvSpPr/>
          <p:nvPr userDrawn="1"/>
        </p:nvSpPr>
        <p:spPr>
          <a:xfrm>
            <a:off x="0" y="0"/>
            <a:ext cx="12192000" cy="1166812"/>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Top Corners Rounded 12">
            <a:extLst>
              <a:ext uri="{FF2B5EF4-FFF2-40B4-BE49-F238E27FC236}">
                <a16:creationId xmlns:a16="http://schemas.microsoft.com/office/drawing/2014/main" id="{7F4C1E98-F44C-4122-87F7-B850EF60D0EE}"/>
              </a:ext>
            </a:extLst>
          </p:cNvPr>
          <p:cNvSpPr/>
          <p:nvPr userDrawn="1"/>
        </p:nvSpPr>
        <p:spPr>
          <a:xfrm flipV="1">
            <a:off x="116308" y="0"/>
            <a:ext cx="1636295" cy="1049154"/>
          </a:xfrm>
          <a:prstGeom prst="round2Same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Logo, company name&#10;&#10;Description automatically generated">
            <a:extLst>
              <a:ext uri="{FF2B5EF4-FFF2-40B4-BE49-F238E27FC236}">
                <a16:creationId xmlns:a16="http://schemas.microsoft.com/office/drawing/2014/main" id="{583D854F-7865-4969-B820-51DCC3B75E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85" y="184184"/>
            <a:ext cx="1028339" cy="680786"/>
          </a:xfrm>
          <a:prstGeom prst="rect">
            <a:avLst/>
          </a:prstGeom>
        </p:spPr>
      </p:pic>
      <p:sp>
        <p:nvSpPr>
          <p:cNvPr id="7" name="Footer Placeholder 4">
            <a:extLst>
              <a:ext uri="{FF2B5EF4-FFF2-40B4-BE49-F238E27FC236}">
                <a16:creationId xmlns:a16="http://schemas.microsoft.com/office/drawing/2014/main" id="{079896E8-BA8A-4F64-A25B-0737D9B406C3}"/>
              </a:ext>
            </a:extLst>
          </p:cNvPr>
          <p:cNvSpPr>
            <a:spLocks noGrp="1"/>
          </p:cNvSpPr>
          <p:nvPr>
            <p:ph type="ftr" sz="quarter" idx="11"/>
          </p:nvPr>
        </p:nvSpPr>
        <p:spPr>
          <a:xfrm>
            <a:off x="142430" y="6492872"/>
            <a:ext cx="10346948" cy="365125"/>
          </a:xfrm>
          <a:prstGeom prst="rect">
            <a:avLst/>
          </a:prstGeom>
        </p:spPr>
        <p:txBody>
          <a:bodyPr/>
          <a:lstStyle>
            <a:lvl1pPr>
              <a:defRPr sz="1200"/>
            </a:lvl1pPr>
          </a:lstStyle>
          <a:p>
            <a:endParaRPr lang="en-US" dirty="0"/>
          </a:p>
        </p:txBody>
      </p:sp>
      <p:sp>
        <p:nvSpPr>
          <p:cNvPr id="10" name="Title 1">
            <a:extLst>
              <a:ext uri="{FF2B5EF4-FFF2-40B4-BE49-F238E27FC236}">
                <a16:creationId xmlns:a16="http://schemas.microsoft.com/office/drawing/2014/main" id="{513361FC-1D45-434B-9FB1-366552389A5B}"/>
              </a:ext>
            </a:extLst>
          </p:cNvPr>
          <p:cNvSpPr>
            <a:spLocks noGrp="1"/>
          </p:cNvSpPr>
          <p:nvPr>
            <p:ph type="title"/>
          </p:nvPr>
        </p:nvSpPr>
        <p:spPr>
          <a:xfrm>
            <a:off x="2108200" y="285161"/>
            <a:ext cx="9941370" cy="699534"/>
          </a:xfrm>
          <a:prstGeom prst="rect">
            <a:avLst/>
          </a:prstGeom>
        </p:spPr>
        <p:txBody>
          <a:bodyPr/>
          <a:lstStyle>
            <a:lvl1pPr algn="l">
              <a:defRPr sz="3400">
                <a:solidFill>
                  <a:schemeClr val="bg1"/>
                </a:solidFill>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3245278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99F6EAA-B88D-4EF7-B896-D416F6BD322E}"/>
              </a:ext>
            </a:extLst>
          </p:cNvPr>
          <p:cNvSpPr/>
          <p:nvPr userDrawn="1"/>
        </p:nvSpPr>
        <p:spPr>
          <a:xfrm>
            <a:off x="0" y="0"/>
            <a:ext cx="12192000" cy="1166812"/>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Top Corners Rounded 11">
            <a:extLst>
              <a:ext uri="{FF2B5EF4-FFF2-40B4-BE49-F238E27FC236}">
                <a16:creationId xmlns:a16="http://schemas.microsoft.com/office/drawing/2014/main" id="{DBBF2CB6-6198-4B07-B9B7-70FFCF8F29EE}"/>
              </a:ext>
            </a:extLst>
          </p:cNvPr>
          <p:cNvSpPr/>
          <p:nvPr userDrawn="1"/>
        </p:nvSpPr>
        <p:spPr>
          <a:xfrm flipV="1">
            <a:off x="116308" y="0"/>
            <a:ext cx="1636295" cy="1049154"/>
          </a:xfrm>
          <a:prstGeom prst="round2Same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Logo, company name&#10;&#10;Description automatically generated">
            <a:extLst>
              <a:ext uri="{FF2B5EF4-FFF2-40B4-BE49-F238E27FC236}">
                <a16:creationId xmlns:a16="http://schemas.microsoft.com/office/drawing/2014/main" id="{65DEB063-1E99-4D3F-8ABF-432C73D54A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85" y="184184"/>
            <a:ext cx="1028339" cy="680786"/>
          </a:xfrm>
          <a:prstGeom prst="rect">
            <a:avLst/>
          </a:prstGeom>
        </p:spPr>
      </p:pic>
      <p:sp>
        <p:nvSpPr>
          <p:cNvPr id="5" name="Footer Placeholder 4">
            <a:extLst>
              <a:ext uri="{FF2B5EF4-FFF2-40B4-BE49-F238E27FC236}">
                <a16:creationId xmlns:a16="http://schemas.microsoft.com/office/drawing/2014/main" id="{747E0D5A-9ADE-4068-9D4A-FB52027CB27F}"/>
              </a:ext>
            </a:extLst>
          </p:cNvPr>
          <p:cNvSpPr>
            <a:spLocks noGrp="1"/>
          </p:cNvSpPr>
          <p:nvPr>
            <p:ph type="ftr" sz="quarter" idx="11"/>
          </p:nvPr>
        </p:nvSpPr>
        <p:spPr>
          <a:xfrm>
            <a:off x="142430" y="6492872"/>
            <a:ext cx="10346940" cy="365125"/>
          </a:xfrm>
          <a:prstGeom prst="rect">
            <a:avLst/>
          </a:prstGeom>
        </p:spPr>
        <p:txBody>
          <a:bodyPr/>
          <a:lstStyle>
            <a:lvl1pPr>
              <a:defRPr sz="1200"/>
            </a:lvl1pPr>
          </a:lstStyle>
          <a:p>
            <a:endParaRPr lang="en-US" dirty="0"/>
          </a:p>
        </p:txBody>
      </p:sp>
      <p:sp>
        <p:nvSpPr>
          <p:cNvPr id="8" name="Title 1">
            <a:extLst>
              <a:ext uri="{FF2B5EF4-FFF2-40B4-BE49-F238E27FC236}">
                <a16:creationId xmlns:a16="http://schemas.microsoft.com/office/drawing/2014/main" id="{07838992-BB60-4636-AA0F-5918A41BFB3D}"/>
              </a:ext>
            </a:extLst>
          </p:cNvPr>
          <p:cNvSpPr>
            <a:spLocks noGrp="1"/>
          </p:cNvSpPr>
          <p:nvPr>
            <p:ph type="title"/>
          </p:nvPr>
        </p:nvSpPr>
        <p:spPr>
          <a:xfrm>
            <a:off x="2108200" y="285161"/>
            <a:ext cx="9941370" cy="699534"/>
          </a:xfrm>
          <a:prstGeom prst="rect">
            <a:avLst/>
          </a:prstGeom>
        </p:spPr>
        <p:txBody>
          <a:bodyPr/>
          <a:lstStyle>
            <a:lvl1pPr algn="l">
              <a:defRPr sz="3400">
                <a:solidFill>
                  <a:schemeClr val="bg1"/>
                </a:solidFill>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15429251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5D0A-103C-0140-82CA-9C7869D6389C}"/>
              </a:ext>
            </a:extLst>
          </p:cNvPr>
          <p:cNvSpPr>
            <a:spLocks noGrp="1"/>
          </p:cNvSpPr>
          <p:nvPr>
            <p:ph type="ctrTitle"/>
          </p:nvPr>
        </p:nvSpPr>
        <p:spPr>
          <a:xfrm>
            <a:off x="609600" y="3429000"/>
            <a:ext cx="10972800" cy="1466559"/>
          </a:xfrm>
        </p:spPr>
        <p:txBody>
          <a:bodyPr anchor="b">
            <a:normAutofit/>
          </a:bodyPr>
          <a:lstStyle>
            <a:lvl1pPr algn="ctr">
              <a:defRPr sz="4800" cap="all" baseline="0"/>
            </a:lvl1pPr>
          </a:lstStyle>
          <a:p>
            <a:r>
              <a:rPr lang="en-US" dirty="0"/>
              <a:t>Click to edit Master title style</a:t>
            </a:r>
          </a:p>
        </p:txBody>
      </p:sp>
      <p:sp>
        <p:nvSpPr>
          <p:cNvPr id="3" name="Subtitle 2">
            <a:extLst>
              <a:ext uri="{FF2B5EF4-FFF2-40B4-BE49-F238E27FC236}">
                <a16:creationId xmlns:a16="http://schemas.microsoft.com/office/drawing/2014/main" id="{0CADBB02-FB01-7A4E-8CA6-C340D69D057C}"/>
              </a:ext>
            </a:extLst>
          </p:cNvPr>
          <p:cNvSpPr>
            <a:spLocks noGrp="1"/>
          </p:cNvSpPr>
          <p:nvPr>
            <p:ph type="subTitle" idx="1"/>
          </p:nvPr>
        </p:nvSpPr>
        <p:spPr>
          <a:xfrm>
            <a:off x="609599" y="5060706"/>
            <a:ext cx="10972799" cy="36512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163F32B-73CB-CF4A-87C0-E46EC7BE9AED}"/>
              </a:ext>
            </a:extLst>
          </p:cNvPr>
          <p:cNvSpPr>
            <a:spLocks noGrp="1"/>
          </p:cNvSpPr>
          <p:nvPr>
            <p:ph type="dt" sz="half" idx="10"/>
          </p:nvPr>
        </p:nvSpPr>
        <p:spPr>
          <a:xfrm>
            <a:off x="4724400" y="5956106"/>
            <a:ext cx="2743200" cy="365125"/>
          </a:xfrm>
        </p:spPr>
        <p:txBody>
          <a:bodyPr/>
          <a:lstStyle>
            <a:lvl1pPr algn="ctr">
              <a:defRPr sz="14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endParaRPr lang="en-US" dirty="0"/>
          </a:p>
        </p:txBody>
      </p:sp>
      <p:cxnSp>
        <p:nvCxnSpPr>
          <p:cNvPr id="13" name="Straight Connector 12">
            <a:extLst>
              <a:ext uri="{FF2B5EF4-FFF2-40B4-BE49-F238E27FC236}">
                <a16:creationId xmlns:a16="http://schemas.microsoft.com/office/drawing/2014/main" id="{1D2BC865-4CDA-6C4B-88E4-648DB5E52376}"/>
              </a:ext>
            </a:extLst>
          </p:cNvPr>
          <p:cNvCxnSpPr>
            <a:cxnSpLocks/>
          </p:cNvCxnSpPr>
          <p:nvPr userDrawn="1"/>
        </p:nvCxnSpPr>
        <p:spPr>
          <a:xfrm>
            <a:off x="609599" y="4876899"/>
            <a:ext cx="10972799" cy="0"/>
          </a:xfrm>
          <a:prstGeom prst="line">
            <a:avLst/>
          </a:prstGeom>
          <a:ln w="15875">
            <a:solidFill>
              <a:srgbClr val="FEBE10"/>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94531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38299-B39B-0D48-AC02-10BC52F6928E}"/>
              </a:ext>
            </a:extLst>
          </p:cNvPr>
          <p:cNvSpPr>
            <a:spLocks noGrp="1"/>
          </p:cNvSpPr>
          <p:nvPr>
            <p:ph type="title"/>
          </p:nvPr>
        </p:nvSpPr>
        <p:spPr>
          <a:xfrm>
            <a:off x="2248677" y="365126"/>
            <a:ext cx="9364201" cy="941154"/>
          </a:xfrm>
        </p:spPr>
        <p:txBody>
          <a:bodyPr/>
          <a:lstStyle>
            <a:lvl1pPr>
              <a:defRPr cap="all" baseline="0"/>
            </a:lvl1pPr>
          </a:lstStyle>
          <a:p>
            <a:r>
              <a:rPr lang="en-US" dirty="0"/>
              <a:t>Click to edit Master title style</a:t>
            </a:r>
          </a:p>
        </p:txBody>
      </p:sp>
      <p:sp>
        <p:nvSpPr>
          <p:cNvPr id="3" name="Content Placeholder 2">
            <a:extLst>
              <a:ext uri="{FF2B5EF4-FFF2-40B4-BE49-F238E27FC236}">
                <a16:creationId xmlns:a16="http://schemas.microsoft.com/office/drawing/2014/main" id="{6B0C9EC5-5B8D-1545-A849-B605DF9EE238}"/>
              </a:ext>
            </a:extLst>
          </p:cNvPr>
          <p:cNvSpPr>
            <a:spLocks noGrp="1"/>
          </p:cNvSpPr>
          <p:nvPr>
            <p:ph idx="1"/>
          </p:nvPr>
        </p:nvSpPr>
        <p:spPr>
          <a:xfrm>
            <a:off x="579121" y="1632861"/>
            <a:ext cx="11033758" cy="4544102"/>
          </a:xfrm>
        </p:spPr>
        <p:txBody>
          <a:bodyPr/>
          <a:lstStyle>
            <a:lvl1pPr marL="457200" indent="-457200">
              <a:lnSpc>
                <a:spcPct val="125000"/>
              </a:lnSpc>
              <a:spcBef>
                <a:spcPts val="0"/>
              </a:spcBef>
              <a:buFont typeface="Arial" panose="020B0604020202020204" pitchFamily="34" charset="0"/>
              <a:buChar char="•"/>
              <a:defRPr/>
            </a:lvl1pPr>
            <a:lvl2pPr>
              <a:lnSpc>
                <a:spcPct val="140000"/>
              </a:lnSpc>
              <a:spcBef>
                <a:spcPts val="0"/>
              </a:spcBef>
              <a:defRPr/>
            </a:lvl2pPr>
            <a:lvl3pPr>
              <a:lnSpc>
                <a:spcPct val="140000"/>
              </a:lnSpc>
              <a:spcBef>
                <a:spcPts val="0"/>
              </a:spcBef>
              <a:spcAft>
                <a:spcPts val="500"/>
              </a:spcAf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52A3A84D-35F5-464C-9032-E6AC253453C6}"/>
              </a:ext>
            </a:extLst>
          </p:cNvPr>
          <p:cNvCxnSpPr/>
          <p:nvPr userDrawn="1"/>
        </p:nvCxnSpPr>
        <p:spPr>
          <a:xfrm>
            <a:off x="0" y="1306286"/>
            <a:ext cx="11612880" cy="0"/>
          </a:xfrm>
          <a:prstGeom prst="line">
            <a:avLst/>
          </a:prstGeom>
          <a:ln w="15875">
            <a:solidFill>
              <a:srgbClr val="FEBE10"/>
            </a:solidFill>
            <a:round/>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6A26936-2508-434C-9EAD-A5F585673A65}"/>
              </a:ext>
            </a:extLst>
          </p:cNvPr>
          <p:cNvPicPr>
            <a:picLocks noChangeAspect="1"/>
          </p:cNvPicPr>
          <p:nvPr userDrawn="1"/>
        </p:nvPicPr>
        <p:blipFill>
          <a:blip r:embed="rId2"/>
          <a:stretch>
            <a:fillRect/>
          </a:stretch>
        </p:blipFill>
        <p:spPr>
          <a:xfrm>
            <a:off x="579121" y="295216"/>
            <a:ext cx="1113369" cy="820377"/>
          </a:xfrm>
          <a:prstGeom prst="rect">
            <a:avLst/>
          </a:prstGeom>
        </p:spPr>
      </p:pic>
    </p:spTree>
    <p:extLst>
      <p:ext uri="{BB962C8B-B14F-4D97-AF65-F5344CB8AC3E}">
        <p14:creationId xmlns:p14="http://schemas.microsoft.com/office/powerpoint/2010/main" val="3404464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209676" y="323848"/>
            <a:ext cx="11306172" cy="1200152"/>
          </a:xfrm>
        </p:spPr>
        <p:txBody>
          <a:bodyPr anchor="ctr" anchorCtr="0"/>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1209676" y="1857375"/>
            <a:ext cx="11306172" cy="4714874"/>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1047748" y="6446836"/>
            <a:ext cx="2057402" cy="365125"/>
          </a:xfrm>
        </p:spPr>
        <p:txBody>
          <a:bodyPr/>
          <a:lstStyle/>
          <a:p>
            <a:fld id="{29CA1F89-46AF-4E3F-BF50-3C017A01CFE4}" type="datetimeFigureOut">
              <a:rPr lang="en-US" smtClean="0"/>
              <a:t>3/7/2023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95250" y="6446836"/>
            <a:ext cx="666750" cy="365125"/>
          </a:xfrm>
        </p:spPr>
        <p:txBody>
          <a:bodyPr/>
          <a:lstStyle>
            <a:lvl1pPr algn="ctr">
              <a:defRPr sz="900">
                <a:solidFill>
                  <a:schemeClr val="tx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14368248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38299-B39B-0D48-AC02-10BC52F6928E}"/>
              </a:ext>
            </a:extLst>
          </p:cNvPr>
          <p:cNvSpPr>
            <a:spLocks noGrp="1"/>
          </p:cNvSpPr>
          <p:nvPr>
            <p:ph type="title"/>
          </p:nvPr>
        </p:nvSpPr>
        <p:spPr>
          <a:xfrm>
            <a:off x="2248677" y="116573"/>
            <a:ext cx="9364201" cy="820377"/>
          </a:xfrm>
        </p:spPr>
        <p:txBody>
          <a:bodyPr/>
          <a:lstStyle>
            <a:lvl1pPr>
              <a:defRPr cap="all" baseline="0"/>
            </a:lvl1pPr>
          </a:lstStyle>
          <a:p>
            <a:r>
              <a:rPr lang="en-US" dirty="0"/>
              <a:t>Click to edit Master title style</a:t>
            </a:r>
          </a:p>
        </p:txBody>
      </p:sp>
      <p:sp>
        <p:nvSpPr>
          <p:cNvPr id="3" name="Content Placeholder 2">
            <a:extLst>
              <a:ext uri="{FF2B5EF4-FFF2-40B4-BE49-F238E27FC236}">
                <a16:creationId xmlns:a16="http://schemas.microsoft.com/office/drawing/2014/main" id="{6B0C9EC5-5B8D-1545-A849-B605DF9EE238}"/>
              </a:ext>
            </a:extLst>
          </p:cNvPr>
          <p:cNvSpPr>
            <a:spLocks noGrp="1"/>
          </p:cNvSpPr>
          <p:nvPr>
            <p:ph idx="1"/>
          </p:nvPr>
        </p:nvSpPr>
        <p:spPr>
          <a:xfrm>
            <a:off x="579121" y="1632861"/>
            <a:ext cx="11033758" cy="4544102"/>
          </a:xfrm>
        </p:spPr>
        <p:txBody>
          <a:bodyPr/>
          <a:lstStyle>
            <a:lvl1pPr marL="457200" indent="-457200">
              <a:lnSpc>
                <a:spcPct val="125000"/>
              </a:lnSpc>
              <a:spcBef>
                <a:spcPts val="0"/>
              </a:spcBef>
              <a:buFont typeface="Arial" panose="020B0604020202020204" pitchFamily="34" charset="0"/>
              <a:buChar char="•"/>
              <a:defRPr/>
            </a:lvl1pPr>
            <a:lvl2pPr>
              <a:lnSpc>
                <a:spcPct val="140000"/>
              </a:lnSpc>
              <a:spcBef>
                <a:spcPts val="0"/>
              </a:spcBef>
              <a:defRPr/>
            </a:lvl2pPr>
            <a:lvl3pPr>
              <a:lnSpc>
                <a:spcPct val="140000"/>
              </a:lnSpc>
              <a:spcBef>
                <a:spcPts val="0"/>
              </a:spcBef>
              <a:spcAft>
                <a:spcPts val="500"/>
              </a:spcAf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52A3A84D-35F5-464C-9032-E6AC253453C6}"/>
              </a:ext>
            </a:extLst>
          </p:cNvPr>
          <p:cNvCxnSpPr/>
          <p:nvPr userDrawn="1"/>
        </p:nvCxnSpPr>
        <p:spPr>
          <a:xfrm>
            <a:off x="0" y="1306286"/>
            <a:ext cx="11612880" cy="0"/>
          </a:xfrm>
          <a:prstGeom prst="line">
            <a:avLst/>
          </a:prstGeom>
          <a:ln w="15875">
            <a:solidFill>
              <a:srgbClr val="FEBE10"/>
            </a:solidFill>
            <a:round/>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6A26936-2508-434C-9EAD-A5F585673A65}"/>
              </a:ext>
            </a:extLst>
          </p:cNvPr>
          <p:cNvPicPr>
            <a:picLocks noChangeAspect="1"/>
          </p:cNvPicPr>
          <p:nvPr userDrawn="1"/>
        </p:nvPicPr>
        <p:blipFill>
          <a:blip r:embed="rId2"/>
          <a:stretch>
            <a:fillRect/>
          </a:stretch>
        </p:blipFill>
        <p:spPr>
          <a:xfrm>
            <a:off x="579121" y="295216"/>
            <a:ext cx="1113369" cy="820377"/>
          </a:xfrm>
          <a:prstGeom prst="rect">
            <a:avLst/>
          </a:prstGeom>
        </p:spPr>
      </p:pic>
      <p:sp>
        <p:nvSpPr>
          <p:cNvPr id="4" name="TextBox 3">
            <a:extLst>
              <a:ext uri="{FF2B5EF4-FFF2-40B4-BE49-F238E27FC236}">
                <a16:creationId xmlns:a16="http://schemas.microsoft.com/office/drawing/2014/main" id="{7D90A7B3-920F-BB4C-9D0A-20D6AFC0E411}"/>
              </a:ext>
            </a:extLst>
          </p:cNvPr>
          <p:cNvSpPr txBox="1"/>
          <p:nvPr userDrawn="1"/>
        </p:nvSpPr>
        <p:spPr>
          <a:xfrm>
            <a:off x="5447979" y="748196"/>
            <a:ext cx="6254803" cy="584775"/>
          </a:xfrm>
          <a:prstGeom prst="rect">
            <a:avLst/>
          </a:prstGeom>
          <a:noFill/>
        </p:spPr>
        <p:txBody>
          <a:bodyPr wrap="square" rtlCol="0">
            <a:spAutoFit/>
          </a:bodyPr>
          <a:lstStyle/>
          <a:p>
            <a:pPr algn="r"/>
            <a:r>
              <a:rPr lang="en-US" sz="3200"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PROPOSED BUDGET</a:t>
            </a:r>
          </a:p>
        </p:txBody>
      </p:sp>
    </p:spTree>
    <p:extLst>
      <p:ext uri="{BB962C8B-B14F-4D97-AF65-F5344CB8AC3E}">
        <p14:creationId xmlns:p14="http://schemas.microsoft.com/office/powerpoint/2010/main" val="16664478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F60E6-14E2-E143-AB2D-A6DEB954372A}"/>
              </a:ext>
            </a:extLst>
          </p:cNvPr>
          <p:cNvSpPr>
            <a:spLocks noGrp="1"/>
          </p:cNvSpPr>
          <p:nvPr>
            <p:ph type="title"/>
          </p:nvPr>
        </p:nvSpPr>
        <p:spPr>
          <a:xfrm>
            <a:off x="579120" y="1709738"/>
            <a:ext cx="11033760" cy="2852737"/>
          </a:xfrm>
        </p:spPr>
        <p:txBody>
          <a:bodyPr anchor="b"/>
          <a:lstStyle>
            <a:lvl1pPr>
              <a:defRPr sz="6000" cap="all" baseline="0"/>
            </a:lvl1pPr>
          </a:lstStyle>
          <a:p>
            <a:r>
              <a:rPr lang="en-US" dirty="0"/>
              <a:t>Click to edit Master title style</a:t>
            </a:r>
          </a:p>
        </p:txBody>
      </p:sp>
      <p:sp>
        <p:nvSpPr>
          <p:cNvPr id="3" name="Text Placeholder 2">
            <a:extLst>
              <a:ext uri="{FF2B5EF4-FFF2-40B4-BE49-F238E27FC236}">
                <a16:creationId xmlns:a16="http://schemas.microsoft.com/office/drawing/2014/main" id="{830A6518-7894-C347-972A-E8D4AE8DFE64}"/>
              </a:ext>
            </a:extLst>
          </p:cNvPr>
          <p:cNvSpPr>
            <a:spLocks noGrp="1"/>
          </p:cNvSpPr>
          <p:nvPr>
            <p:ph type="body" idx="1"/>
          </p:nvPr>
        </p:nvSpPr>
        <p:spPr>
          <a:xfrm>
            <a:off x="579120" y="4805275"/>
            <a:ext cx="11033760" cy="1284375"/>
          </a:xfrm>
        </p:spPr>
        <p:txBody>
          <a:bodyPr>
            <a:normAutofit/>
          </a:bodyPr>
          <a:lstStyle>
            <a:lvl1pPr marL="0" indent="0" algn="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366F948-5A7D-1947-AC88-1804500530B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B66109A-438B-6C42-9BE3-0C4662578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6A9315-BF46-7847-9129-106640475D9E}"/>
              </a:ext>
            </a:extLst>
          </p:cNvPr>
          <p:cNvSpPr>
            <a:spLocks noGrp="1"/>
          </p:cNvSpPr>
          <p:nvPr>
            <p:ph type="sldNum" sz="quarter" idx="12"/>
          </p:nvPr>
        </p:nvSpPr>
        <p:spPr/>
        <p:txBody>
          <a:bodyPr/>
          <a:lstStyle/>
          <a:p>
            <a:fld id="{27C5E0D4-1C04-CD49-9D42-D96A754C5F59}" type="slidenum">
              <a:rPr lang="en-US" smtClean="0"/>
              <a:t>‹#›</a:t>
            </a:fld>
            <a:endParaRPr lang="en-US" dirty="0"/>
          </a:p>
        </p:txBody>
      </p:sp>
      <p:cxnSp>
        <p:nvCxnSpPr>
          <p:cNvPr id="7" name="Straight Connector 6">
            <a:extLst>
              <a:ext uri="{FF2B5EF4-FFF2-40B4-BE49-F238E27FC236}">
                <a16:creationId xmlns:a16="http://schemas.microsoft.com/office/drawing/2014/main" id="{43C3B67A-C948-B644-8322-78155022060A}"/>
              </a:ext>
            </a:extLst>
          </p:cNvPr>
          <p:cNvCxnSpPr/>
          <p:nvPr userDrawn="1"/>
        </p:nvCxnSpPr>
        <p:spPr>
          <a:xfrm>
            <a:off x="0" y="4562475"/>
            <a:ext cx="11612880" cy="0"/>
          </a:xfrm>
          <a:prstGeom prst="line">
            <a:avLst/>
          </a:prstGeom>
          <a:ln w="15875">
            <a:solidFill>
              <a:srgbClr val="FEBE10"/>
            </a:solidFill>
            <a:round/>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076AEEC-6A20-3145-9ADC-A25B184F2DDB}"/>
              </a:ext>
            </a:extLst>
          </p:cNvPr>
          <p:cNvPicPr>
            <a:picLocks noChangeAspect="1"/>
          </p:cNvPicPr>
          <p:nvPr userDrawn="1"/>
        </p:nvPicPr>
        <p:blipFill>
          <a:blip r:embed="rId2"/>
          <a:stretch>
            <a:fillRect/>
          </a:stretch>
        </p:blipFill>
        <p:spPr>
          <a:xfrm>
            <a:off x="579121" y="295216"/>
            <a:ext cx="1113369" cy="820377"/>
          </a:xfrm>
          <a:prstGeom prst="rect">
            <a:avLst/>
          </a:prstGeom>
        </p:spPr>
      </p:pic>
    </p:spTree>
    <p:extLst>
      <p:ext uri="{BB962C8B-B14F-4D97-AF65-F5344CB8AC3E}">
        <p14:creationId xmlns:p14="http://schemas.microsoft.com/office/powerpoint/2010/main" val="32381648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524564D-69C1-C14F-8329-E509916E6132}"/>
              </a:ext>
            </a:extLst>
          </p:cNvPr>
          <p:cNvCxnSpPr/>
          <p:nvPr userDrawn="1"/>
        </p:nvCxnSpPr>
        <p:spPr>
          <a:xfrm>
            <a:off x="0" y="1716834"/>
            <a:ext cx="11612880" cy="0"/>
          </a:xfrm>
          <a:prstGeom prst="line">
            <a:avLst/>
          </a:prstGeom>
          <a:ln w="15875">
            <a:solidFill>
              <a:srgbClr val="FEBE10"/>
            </a:solidFill>
            <a:roun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4D385B-EA0D-7648-8C8D-8A35EC706272}"/>
              </a:ext>
            </a:extLst>
          </p:cNvPr>
          <p:cNvSpPr>
            <a:spLocks noGrp="1"/>
          </p:cNvSpPr>
          <p:nvPr>
            <p:ph type="title"/>
          </p:nvPr>
        </p:nvSpPr>
        <p:spPr>
          <a:xfrm>
            <a:off x="6587411" y="365125"/>
            <a:ext cx="5025469" cy="1325563"/>
          </a:xfrm>
        </p:spPr>
        <p:txBody>
          <a:bodyPr>
            <a:normAutofit/>
          </a:bodyPr>
          <a:lstStyle>
            <a:lvl1pPr algn="l">
              <a:defRPr sz="3600" b="1" i="0" baseline="0"/>
            </a:lvl1pPr>
          </a:lstStyle>
          <a:p>
            <a:r>
              <a:rPr lang="en-US" dirty="0"/>
              <a:t>Click to edit Master title style</a:t>
            </a:r>
          </a:p>
        </p:txBody>
      </p:sp>
      <p:sp>
        <p:nvSpPr>
          <p:cNvPr id="4" name="Content Placeholder 3">
            <a:extLst>
              <a:ext uri="{FF2B5EF4-FFF2-40B4-BE49-F238E27FC236}">
                <a16:creationId xmlns:a16="http://schemas.microsoft.com/office/drawing/2014/main" id="{09DA3B72-9FF7-1148-AF13-1D54F66204F8}"/>
              </a:ext>
            </a:extLst>
          </p:cNvPr>
          <p:cNvSpPr>
            <a:spLocks noGrp="1"/>
          </p:cNvSpPr>
          <p:nvPr>
            <p:ph sz="half" idx="2"/>
          </p:nvPr>
        </p:nvSpPr>
        <p:spPr>
          <a:xfrm>
            <a:off x="6587411" y="1894113"/>
            <a:ext cx="5025468" cy="42828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2">
            <a:extLst>
              <a:ext uri="{FF2B5EF4-FFF2-40B4-BE49-F238E27FC236}">
                <a16:creationId xmlns:a16="http://schemas.microsoft.com/office/drawing/2014/main" id="{3B78AF73-6BEA-1C4C-A004-22B1F1D5302B}"/>
              </a:ext>
            </a:extLst>
          </p:cNvPr>
          <p:cNvSpPr>
            <a:spLocks noGrp="1"/>
          </p:cNvSpPr>
          <p:nvPr>
            <p:ph type="pic" idx="1"/>
          </p:nvPr>
        </p:nvSpPr>
        <p:spPr>
          <a:xfrm>
            <a:off x="0" y="0"/>
            <a:ext cx="59436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7511761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CAE98C-12CC-5447-8CE5-DDCD1CF68E89}"/>
              </a:ext>
            </a:extLst>
          </p:cNvPr>
          <p:cNvSpPr>
            <a:spLocks noGrp="1"/>
          </p:cNvSpPr>
          <p:nvPr>
            <p:ph type="body" idx="1"/>
          </p:nvPr>
        </p:nvSpPr>
        <p:spPr>
          <a:xfrm>
            <a:off x="579122" y="1681163"/>
            <a:ext cx="526184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2F5D989-6358-A348-85E9-93630F169F87}"/>
              </a:ext>
            </a:extLst>
          </p:cNvPr>
          <p:cNvSpPr>
            <a:spLocks noGrp="1"/>
          </p:cNvSpPr>
          <p:nvPr>
            <p:ph sz="half" idx="2"/>
          </p:nvPr>
        </p:nvSpPr>
        <p:spPr>
          <a:xfrm>
            <a:off x="579122" y="2621901"/>
            <a:ext cx="5261841" cy="35677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3DCE117-A73A-2442-89F6-F3CFB093A073}"/>
              </a:ext>
            </a:extLst>
          </p:cNvPr>
          <p:cNvSpPr>
            <a:spLocks noGrp="1"/>
          </p:cNvSpPr>
          <p:nvPr>
            <p:ph type="body" sz="quarter" idx="3"/>
          </p:nvPr>
        </p:nvSpPr>
        <p:spPr>
          <a:xfrm>
            <a:off x="6351036" y="1681163"/>
            <a:ext cx="526184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2853EF33-CF2B-8349-B3D3-4E98991E1860}"/>
              </a:ext>
            </a:extLst>
          </p:cNvPr>
          <p:cNvSpPr>
            <a:spLocks noGrp="1"/>
          </p:cNvSpPr>
          <p:nvPr>
            <p:ph sz="quarter" idx="4"/>
          </p:nvPr>
        </p:nvSpPr>
        <p:spPr>
          <a:xfrm>
            <a:off x="6351034" y="2621901"/>
            <a:ext cx="5261842" cy="35677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1EC68CB5-380E-894E-B884-4CA4208A6B59}"/>
              </a:ext>
            </a:extLst>
          </p:cNvPr>
          <p:cNvCxnSpPr/>
          <p:nvPr userDrawn="1"/>
        </p:nvCxnSpPr>
        <p:spPr>
          <a:xfrm>
            <a:off x="0" y="1306286"/>
            <a:ext cx="11612880" cy="0"/>
          </a:xfrm>
          <a:prstGeom prst="line">
            <a:avLst/>
          </a:prstGeom>
          <a:ln w="15875">
            <a:solidFill>
              <a:srgbClr val="FEBE10"/>
            </a:solidFill>
            <a:round/>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069D3D77-1611-0F48-A010-670D467F46CD}"/>
              </a:ext>
            </a:extLst>
          </p:cNvPr>
          <p:cNvSpPr>
            <a:spLocks noGrp="1"/>
          </p:cNvSpPr>
          <p:nvPr>
            <p:ph type="title"/>
          </p:nvPr>
        </p:nvSpPr>
        <p:spPr>
          <a:xfrm>
            <a:off x="2248677" y="365126"/>
            <a:ext cx="9364201" cy="941154"/>
          </a:xfrm>
        </p:spPr>
        <p:txBody>
          <a:bodyPr/>
          <a:lstStyle>
            <a:lvl1pPr>
              <a:defRPr cap="all" baseline="0"/>
            </a:lvl1pPr>
          </a:lstStyle>
          <a:p>
            <a:r>
              <a:rPr lang="en-US" dirty="0"/>
              <a:t>Click to edit Master title style</a:t>
            </a:r>
          </a:p>
        </p:txBody>
      </p:sp>
      <p:pic>
        <p:nvPicPr>
          <p:cNvPr id="14" name="Picture 13">
            <a:extLst>
              <a:ext uri="{FF2B5EF4-FFF2-40B4-BE49-F238E27FC236}">
                <a16:creationId xmlns:a16="http://schemas.microsoft.com/office/drawing/2014/main" id="{5B5CAD01-2E3D-E143-862F-B3D35A9A4A10}"/>
              </a:ext>
            </a:extLst>
          </p:cNvPr>
          <p:cNvPicPr>
            <a:picLocks noChangeAspect="1"/>
          </p:cNvPicPr>
          <p:nvPr userDrawn="1"/>
        </p:nvPicPr>
        <p:blipFill>
          <a:blip r:embed="rId2"/>
          <a:stretch>
            <a:fillRect/>
          </a:stretch>
        </p:blipFill>
        <p:spPr>
          <a:xfrm>
            <a:off x="579121" y="295216"/>
            <a:ext cx="1113369" cy="820377"/>
          </a:xfrm>
          <a:prstGeom prst="rect">
            <a:avLst/>
          </a:prstGeom>
        </p:spPr>
      </p:pic>
    </p:spTree>
    <p:extLst>
      <p:ext uri="{BB962C8B-B14F-4D97-AF65-F5344CB8AC3E}">
        <p14:creationId xmlns:p14="http://schemas.microsoft.com/office/powerpoint/2010/main" val="19605990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353EC7-D3F7-4F48-9E19-EF975AFA029B}"/>
              </a:ext>
            </a:extLst>
          </p:cNvPr>
          <p:cNvSpPr txBox="1">
            <a:spLocks/>
          </p:cNvSpPr>
          <p:nvPr userDrawn="1"/>
        </p:nvSpPr>
        <p:spPr>
          <a:xfrm>
            <a:off x="579121" y="365126"/>
            <a:ext cx="11033758" cy="941154"/>
          </a:xfrm>
          <a:prstGeom prst="rect">
            <a:avLst/>
          </a:prstGeom>
        </p:spPr>
        <p:txBody>
          <a:bodyPr vert="horz" lIns="0" tIns="45720" rIns="0" bIns="45720" rtlCol="0" anchor="b" anchorCtr="0">
            <a:normAutofit/>
          </a:bodyPr>
          <a:lstStyle>
            <a:lvl1pPr algn="r" defTabSz="914400" rtl="0" eaLnBrk="1" fontAlgn="b" latinLnBrk="0" hangingPunct="1">
              <a:lnSpc>
                <a:spcPct val="90000"/>
              </a:lnSpc>
              <a:spcBef>
                <a:spcPct val="0"/>
              </a:spcBef>
              <a:buNone/>
              <a:defRPr sz="4400" b="0" i="0" kern="1200">
                <a:solidFill>
                  <a:schemeClr val="bg1"/>
                </a:solidFill>
                <a:latin typeface="Open Sans Light" panose="020B0306030504020204" pitchFamily="34" charset="0"/>
                <a:ea typeface="+mj-ea"/>
                <a:cs typeface="+mj-cs"/>
              </a:defRPr>
            </a:lvl1pPr>
          </a:lstStyle>
          <a:p>
            <a:r>
              <a:rPr lang="en-US" cap="all" baseline="0" dirty="0"/>
              <a:t>Click to edit Master title style</a:t>
            </a:r>
          </a:p>
        </p:txBody>
      </p:sp>
      <p:cxnSp>
        <p:nvCxnSpPr>
          <p:cNvPr id="9" name="Straight Connector 8">
            <a:extLst>
              <a:ext uri="{FF2B5EF4-FFF2-40B4-BE49-F238E27FC236}">
                <a16:creationId xmlns:a16="http://schemas.microsoft.com/office/drawing/2014/main" id="{53C07E78-64B3-8B45-BBC3-3789218545CE}"/>
              </a:ext>
            </a:extLst>
          </p:cNvPr>
          <p:cNvCxnSpPr/>
          <p:nvPr userDrawn="1"/>
        </p:nvCxnSpPr>
        <p:spPr>
          <a:xfrm>
            <a:off x="0" y="1306286"/>
            <a:ext cx="11612880" cy="0"/>
          </a:xfrm>
          <a:prstGeom prst="line">
            <a:avLst/>
          </a:prstGeom>
          <a:ln w="15875">
            <a:solidFill>
              <a:srgbClr val="FEBE10"/>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8064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28819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81935-5207-BA4B-8FC8-5C346F58B1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B4148E60-4415-394B-A143-F1DC433E4A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Picture Placeholder 2">
            <a:extLst>
              <a:ext uri="{FF2B5EF4-FFF2-40B4-BE49-F238E27FC236}">
                <a16:creationId xmlns:a16="http://schemas.microsoft.com/office/drawing/2014/main" id="{F912FED9-D082-B542-9BBF-CCEF07FF34F2}"/>
              </a:ext>
            </a:extLst>
          </p:cNvPr>
          <p:cNvSpPr>
            <a:spLocks noGrp="1"/>
          </p:cNvSpPr>
          <p:nvPr>
            <p:ph type="pic" idx="1"/>
          </p:nvPr>
        </p:nvSpPr>
        <p:spPr>
          <a:xfrm>
            <a:off x="6248400" y="0"/>
            <a:ext cx="59436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cxnSp>
        <p:nvCxnSpPr>
          <p:cNvPr id="10" name="Straight Connector 9">
            <a:extLst>
              <a:ext uri="{FF2B5EF4-FFF2-40B4-BE49-F238E27FC236}">
                <a16:creationId xmlns:a16="http://schemas.microsoft.com/office/drawing/2014/main" id="{8FF3AD3A-D023-6846-8EA4-710BA0BC96FC}"/>
              </a:ext>
            </a:extLst>
          </p:cNvPr>
          <p:cNvCxnSpPr/>
          <p:nvPr userDrawn="1"/>
        </p:nvCxnSpPr>
        <p:spPr>
          <a:xfrm>
            <a:off x="0" y="6375920"/>
            <a:ext cx="11612880" cy="0"/>
          </a:xfrm>
          <a:prstGeom prst="line">
            <a:avLst/>
          </a:prstGeom>
          <a:ln w="15875">
            <a:solidFill>
              <a:srgbClr val="FEBE10"/>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38769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13812-E255-F944-A9C9-41DA83CA0F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6B4614-DF9E-D14D-AE8C-634BCA22C0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CDB7A7-F471-2F4D-AC16-C945056DDF6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BA66C86-C84B-E246-8B54-578F71BD2A2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6CA6035-1025-A240-9944-8A771C264E15}"/>
              </a:ext>
            </a:extLst>
          </p:cNvPr>
          <p:cNvSpPr>
            <a:spLocks noGrp="1"/>
          </p:cNvSpPr>
          <p:nvPr>
            <p:ph type="sldNum" sz="quarter" idx="12"/>
          </p:nvPr>
        </p:nvSpPr>
        <p:spPr/>
        <p:txBody>
          <a:bodyPr/>
          <a:lstStyle/>
          <a:p>
            <a:fld id="{27C5E0D4-1C04-CD49-9D42-D96A754C5F59}" type="slidenum">
              <a:rPr lang="en-US" smtClean="0"/>
              <a:t>‹#›</a:t>
            </a:fld>
            <a:endParaRPr lang="en-US" dirty="0"/>
          </a:p>
        </p:txBody>
      </p:sp>
    </p:spTree>
    <p:extLst>
      <p:ext uri="{BB962C8B-B14F-4D97-AF65-F5344CB8AC3E}">
        <p14:creationId xmlns:p14="http://schemas.microsoft.com/office/powerpoint/2010/main" val="31615478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98C254-6755-8F48-BD1A-A7DD609941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4D1027-0883-2043-AFCD-49B6A3E64D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84FC8-D2D2-CE4A-B5A4-25A6BFC92F9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D91DB179-6A3F-6646-A689-8647B7F0D2F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40DEBA5-965B-A142-B757-F6264A414FEA}"/>
              </a:ext>
            </a:extLst>
          </p:cNvPr>
          <p:cNvSpPr>
            <a:spLocks noGrp="1"/>
          </p:cNvSpPr>
          <p:nvPr>
            <p:ph type="sldNum" sz="quarter" idx="12"/>
          </p:nvPr>
        </p:nvSpPr>
        <p:spPr/>
        <p:txBody>
          <a:bodyPr/>
          <a:lstStyle/>
          <a:p>
            <a:fld id="{27C5E0D4-1C04-CD49-9D42-D96A754C5F59}" type="slidenum">
              <a:rPr lang="en-US" smtClean="0"/>
              <a:t>‹#›</a:t>
            </a:fld>
            <a:endParaRPr lang="en-US" dirty="0"/>
          </a:p>
        </p:txBody>
      </p:sp>
    </p:spTree>
    <p:extLst>
      <p:ext uri="{BB962C8B-B14F-4D97-AF65-F5344CB8AC3E}">
        <p14:creationId xmlns:p14="http://schemas.microsoft.com/office/powerpoint/2010/main" val="2416741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209676" y="480060"/>
            <a:ext cx="2665094" cy="5360670"/>
          </a:xfrm>
        </p:spPr>
        <p:txBody>
          <a:bodyPr anchor="t" anchorCtr="0">
            <a:normAutofit/>
          </a:bodyPr>
          <a:lstStyle>
            <a:lvl1pPr>
              <a:defRPr sz="4400">
                <a:solidFill>
                  <a:schemeClr val="accent5"/>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77740" y="480060"/>
            <a:ext cx="6995160" cy="6092189"/>
          </a:xfrm>
        </p:spPr>
        <p:txBody>
          <a:bodyPr/>
          <a:lstStyle>
            <a:lvl1pPr>
              <a:buClr>
                <a:schemeClr val="tx2"/>
              </a:buClr>
              <a:defRPr/>
            </a:lvl1pPr>
            <a:lvl2pPr>
              <a:buClr>
                <a:schemeClr val="tx2"/>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1047748" y="6446836"/>
            <a:ext cx="2057402" cy="365125"/>
          </a:xfrm>
        </p:spPr>
        <p:txBody>
          <a:bodyPr/>
          <a:lstStyle/>
          <a:p>
            <a:fld id="{29CA1F89-46AF-4E3F-BF50-3C017A01CFE4}" type="datetimeFigureOut">
              <a:rPr lang="en-US" smtClean="0"/>
              <a:t>3/7/2023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95250" y="6446836"/>
            <a:ext cx="666750" cy="365125"/>
          </a:xfrm>
        </p:spPr>
        <p:txBody>
          <a:bodyPr/>
          <a:lstStyle>
            <a:lvl1pPr algn="ctr">
              <a:defRPr sz="900">
                <a:solidFill>
                  <a:schemeClr val="tx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442523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209676" y="480060"/>
            <a:ext cx="2665094" cy="5360670"/>
          </a:xfrm>
        </p:spPr>
        <p:txBody>
          <a:bodyPr anchor="t" anchorCtr="0">
            <a:normAutofit/>
          </a:bodyPr>
          <a:lstStyle>
            <a:lvl1pPr>
              <a:defRPr sz="44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77740" y="480060"/>
            <a:ext cx="6995160" cy="6092189"/>
          </a:xfrm>
        </p:spPr>
        <p:txBody>
          <a:bodyPr/>
          <a:lstStyle>
            <a:lvl1pPr>
              <a:buClr>
                <a:schemeClr val="tx2"/>
              </a:buClr>
              <a:defRPr/>
            </a:lvl1pPr>
            <a:lvl2pPr>
              <a:buClr>
                <a:schemeClr val="tx2"/>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1047748" y="6446836"/>
            <a:ext cx="2057402" cy="365125"/>
          </a:xfrm>
        </p:spPr>
        <p:txBody>
          <a:bodyPr/>
          <a:lstStyle/>
          <a:p>
            <a:fld id="{29CA1F89-46AF-4E3F-BF50-3C017A01CFE4}" type="datetimeFigureOut">
              <a:rPr lang="en-US" smtClean="0"/>
              <a:t>3/7/2023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95250" y="6446836"/>
            <a:ext cx="666750" cy="365125"/>
          </a:xfrm>
        </p:spPr>
        <p:txBody>
          <a:bodyPr/>
          <a:lstStyle>
            <a:lvl1pPr algn="ctr">
              <a:defRPr sz="900">
                <a:solidFill>
                  <a:schemeClr val="tx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2069763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476251" y="579118"/>
            <a:ext cx="11306172" cy="1200152"/>
          </a:xfrm>
        </p:spPr>
        <p:txBody>
          <a:bodyPr anchor="ctr" anchorCtr="0"/>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731520" y="2200276"/>
            <a:ext cx="11050902" cy="42465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446836"/>
            <a:ext cx="2057402" cy="365125"/>
          </a:xfrm>
        </p:spPr>
        <p:txBody>
          <a:bodyPr/>
          <a:lstStyle>
            <a:lvl1pPr>
              <a:defRPr>
                <a:solidFill>
                  <a:schemeClr val="bg2">
                    <a:lumMod val="50000"/>
                  </a:schemeClr>
                </a:solidFill>
              </a:defRPr>
            </a:lvl1pPr>
          </a:lstStyle>
          <a:p>
            <a:fld id="{29CA1F89-46AF-4E3F-BF50-3C017A01CFE4}" type="datetimeFigureOut">
              <a:rPr lang="en-US" smtClean="0"/>
              <a:pPr/>
              <a:t>3/7/2023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lvl1pPr>
              <a:defRPr>
                <a:solidFill>
                  <a:schemeClr val="bg2">
                    <a:lumMod val="50000"/>
                  </a:schemeClr>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446836"/>
            <a:ext cx="485773" cy="365125"/>
          </a:xfrm>
        </p:spPr>
        <p:txBody>
          <a:bodyPr/>
          <a:lstStyle>
            <a:lvl1pPr>
              <a:defRPr>
                <a:solidFill>
                  <a:schemeClr val="bg2">
                    <a:lumMod val="50000"/>
                  </a:schemeClr>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1462867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476251" y="333376"/>
            <a:ext cx="11306172" cy="876300"/>
          </a:xfrm>
        </p:spPr>
        <p:txBody>
          <a:bodyPr anchor="ctr" anchorCtr="0">
            <a:normAutofit/>
          </a:bodyPr>
          <a:lstStyle>
            <a:lvl1pPr>
              <a:defRPr sz="3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600200"/>
            <a:ext cx="11306172" cy="48466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446836"/>
            <a:ext cx="2057402" cy="365125"/>
          </a:xfrm>
        </p:spPr>
        <p:txBody>
          <a:bodyPr/>
          <a:lstStyle>
            <a:lvl1pPr>
              <a:defRPr>
                <a:solidFill>
                  <a:schemeClr val="bg2">
                    <a:lumMod val="50000"/>
                  </a:schemeClr>
                </a:solidFill>
              </a:defRPr>
            </a:lvl1pPr>
          </a:lstStyle>
          <a:p>
            <a:fld id="{29CA1F89-46AF-4E3F-BF50-3C017A01CFE4}" type="datetimeFigureOut">
              <a:rPr lang="en-US" smtClean="0"/>
              <a:pPr/>
              <a:t>3/7/2023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lvl1pPr>
              <a:defRPr>
                <a:solidFill>
                  <a:schemeClr val="bg2">
                    <a:lumMod val="50000"/>
                  </a:schemeClr>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446836"/>
            <a:ext cx="485773" cy="365125"/>
          </a:xfrm>
        </p:spPr>
        <p:txBody>
          <a:bodyPr/>
          <a:lstStyle>
            <a:lvl1pPr>
              <a:defRPr>
                <a:solidFill>
                  <a:schemeClr val="bg2">
                    <a:lumMod val="50000"/>
                  </a:schemeClr>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57074795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26.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25.png"/><Relationship Id="rId5" Type="http://schemas.openxmlformats.org/officeDocument/2006/relationships/theme" Target="../theme/theme3.xml"/><Relationship Id="rId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27.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2E1F95-A194-4B83-B1BC-135D3BEEFD8B}"/>
              </a:ext>
            </a:extLst>
          </p:cNvPr>
          <p:cNvSpPr>
            <a:spLocks noGrp="1"/>
          </p:cNvSpPr>
          <p:nvPr>
            <p:ph type="title"/>
          </p:nvPr>
        </p:nvSpPr>
        <p:spPr>
          <a:xfrm>
            <a:off x="476251" y="695323"/>
            <a:ext cx="11306172" cy="1085851"/>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EE02A3F-C50F-4A92-9292-F50A78376A74}"/>
              </a:ext>
            </a:extLst>
          </p:cNvPr>
          <p:cNvSpPr>
            <a:spLocks noGrp="1"/>
          </p:cNvSpPr>
          <p:nvPr>
            <p:ph type="body" idx="1"/>
          </p:nvPr>
        </p:nvSpPr>
        <p:spPr>
          <a:xfrm>
            <a:off x="476251" y="2085975"/>
            <a:ext cx="11306172" cy="44862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2804DE1-D69D-4972-831F-07FEE2F4FB82}"/>
              </a:ext>
            </a:extLst>
          </p:cNvPr>
          <p:cNvSpPr>
            <a:spLocks noGrp="1"/>
          </p:cNvSpPr>
          <p:nvPr>
            <p:ph type="dt" sz="half" idx="2"/>
          </p:nvPr>
        </p:nvSpPr>
        <p:spPr>
          <a:xfrm>
            <a:off x="552448" y="88900"/>
            <a:ext cx="2057402" cy="365125"/>
          </a:xfrm>
          <a:prstGeom prst="rect">
            <a:avLst/>
          </a:prstGeom>
        </p:spPr>
        <p:txBody>
          <a:bodyPr vert="horz" lIns="91440" tIns="45720" rIns="91440" bIns="45720" rtlCol="0" anchor="ctr"/>
          <a:lstStyle>
            <a:lvl1pPr algn="l">
              <a:defRPr sz="1200">
                <a:solidFill>
                  <a:schemeClr val="accent5">
                    <a:lumMod val="20000"/>
                    <a:lumOff val="80000"/>
                  </a:schemeClr>
                </a:solidFill>
              </a:defRPr>
            </a:lvl1pPr>
          </a:lstStyle>
          <a:p>
            <a:r>
              <a:rPr lang="en-US" dirty="0"/>
              <a:t>APRIL 30, 2020 </a:t>
            </a:r>
          </a:p>
        </p:txBody>
      </p:sp>
      <p:sp>
        <p:nvSpPr>
          <p:cNvPr id="5" name="Footer Placeholder 4">
            <a:extLst>
              <a:ext uri="{FF2B5EF4-FFF2-40B4-BE49-F238E27FC236}">
                <a16:creationId xmlns:a16="http://schemas.microsoft.com/office/drawing/2014/main" id="{AAF15479-86E4-4097-88F8-D47E43577F68}"/>
              </a:ext>
            </a:extLst>
          </p:cNvPr>
          <p:cNvSpPr>
            <a:spLocks noGrp="1"/>
          </p:cNvSpPr>
          <p:nvPr>
            <p:ph type="ftr" sz="quarter" idx="3"/>
          </p:nvPr>
        </p:nvSpPr>
        <p:spPr>
          <a:xfrm>
            <a:off x="2609850" y="88900"/>
            <a:ext cx="8543924" cy="365125"/>
          </a:xfrm>
          <a:prstGeom prst="rect">
            <a:avLst/>
          </a:prstGeom>
        </p:spPr>
        <p:txBody>
          <a:bodyPr vert="horz" lIns="91440" tIns="45720" rIns="91440" bIns="45720" rtlCol="0" anchor="ctr"/>
          <a:lstStyle>
            <a:lvl1pPr algn="r">
              <a:defRPr sz="1200">
                <a:solidFill>
                  <a:schemeClr val="accent5">
                    <a:lumMod val="20000"/>
                    <a:lumOff val="80000"/>
                  </a:schemeClr>
                </a:solidFill>
              </a:defRPr>
            </a:lvl1pPr>
          </a:lstStyle>
          <a:p>
            <a:endParaRPr lang="en-US" dirty="0"/>
          </a:p>
        </p:txBody>
      </p:sp>
      <p:sp>
        <p:nvSpPr>
          <p:cNvPr id="6" name="Slide Number Placeholder 5">
            <a:extLst>
              <a:ext uri="{FF2B5EF4-FFF2-40B4-BE49-F238E27FC236}">
                <a16:creationId xmlns:a16="http://schemas.microsoft.com/office/drawing/2014/main" id="{168787EB-EAD5-48D7-B73B-101CE79E4CC3}"/>
              </a:ext>
            </a:extLst>
          </p:cNvPr>
          <p:cNvSpPr>
            <a:spLocks noGrp="1"/>
          </p:cNvSpPr>
          <p:nvPr>
            <p:ph type="sldNum" sz="quarter" idx="4"/>
          </p:nvPr>
        </p:nvSpPr>
        <p:spPr>
          <a:xfrm>
            <a:off x="11296650" y="88900"/>
            <a:ext cx="485773" cy="365125"/>
          </a:xfrm>
          <a:prstGeom prst="rect">
            <a:avLst/>
          </a:prstGeom>
        </p:spPr>
        <p:txBody>
          <a:bodyPr vert="horz" lIns="91440" tIns="45720" rIns="91440" bIns="45720" rtlCol="0" anchor="ctr"/>
          <a:lstStyle>
            <a:lvl1pPr algn="r">
              <a:defRPr sz="10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3687139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77" r:id="rId4"/>
    <p:sldLayoutId id="2147483686" r:id="rId5"/>
    <p:sldLayoutId id="2147483678" r:id="rId6"/>
    <p:sldLayoutId id="2147483687" r:id="rId7"/>
    <p:sldLayoutId id="2147483666" r:id="rId8"/>
    <p:sldLayoutId id="2147483667" r:id="rId9"/>
    <p:sldLayoutId id="2147483669" r:id="rId10"/>
    <p:sldLayoutId id="2147483670" r:id="rId11"/>
    <p:sldLayoutId id="2147483671" r:id="rId12"/>
    <p:sldLayoutId id="2147483683" r:id="rId13"/>
    <p:sldLayoutId id="2147483672" r:id="rId14"/>
    <p:sldLayoutId id="2147483684" r:id="rId15"/>
    <p:sldLayoutId id="2147483679" r:id="rId16"/>
    <p:sldLayoutId id="2147483651" r:id="rId17"/>
    <p:sldLayoutId id="2147483660" r:id="rId18"/>
    <p:sldLayoutId id="2147483682" r:id="rId19"/>
    <p:sldLayoutId id="2147483662" r:id="rId20"/>
    <p:sldLayoutId id="2147483673" r:id="rId21"/>
    <p:sldLayoutId id="2147483680" r:id="rId22"/>
    <p:sldLayoutId id="2147483675" r:id="rId23"/>
    <p:sldLayoutId id="2147483676" r:id="rId24"/>
    <p:sldLayoutId id="2147483674" r:id="rId25"/>
    <p:sldLayoutId id="2147483681" r:id="rId26"/>
    <p:sldLayoutId id="2147483685" r:id="rId27"/>
    <p:sldLayoutId id="2147483652" r:id="rId28"/>
    <p:sldLayoutId id="2147483653" r:id="rId29"/>
    <p:sldLayoutId id="2147483665" r:id="rId30"/>
    <p:sldLayoutId id="2147483654" r:id="rId31"/>
    <p:sldLayoutId id="2147483663" r:id="rId32"/>
    <p:sldLayoutId id="2147483656" r:id="rId33"/>
    <p:sldLayoutId id="2147483688" r:id="rId34"/>
    <p:sldLayoutId id="2147483689" r:id="rId35"/>
  </p:sldLayoutIdLst>
  <p:txStyles>
    <p:titleStyle>
      <a:lvl1pPr algn="l" defTabSz="914400" rtl="0" eaLnBrk="1" latinLnBrk="0" hangingPunct="1">
        <a:lnSpc>
          <a:spcPct val="90000"/>
        </a:lnSpc>
        <a:spcBef>
          <a:spcPct val="0"/>
        </a:spcBef>
        <a:buNone/>
        <a:defRPr sz="3400" b="1"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200"/>
        </a:spcAft>
        <a:buClr>
          <a:schemeClr val="accent5"/>
        </a:buClr>
        <a:buFont typeface="Wingdings" panose="05000000000000000000" pitchFamily="2" charset="2"/>
        <a:buChar char="§"/>
        <a:defRPr sz="2800" kern="1200">
          <a:solidFill>
            <a:schemeClr val="tx1"/>
          </a:solidFill>
          <a:latin typeface="+mn-lt"/>
          <a:ea typeface="+mn-ea"/>
          <a:cs typeface="+mn-cs"/>
        </a:defRPr>
      </a:lvl1pPr>
      <a:lvl2pPr marL="742950" indent="-285750" algn="l" defTabSz="914400" rtl="0" eaLnBrk="1" latinLnBrk="0" hangingPunct="1">
        <a:lnSpc>
          <a:spcPct val="90000"/>
        </a:lnSpc>
        <a:spcBef>
          <a:spcPts val="200"/>
        </a:spcBef>
        <a:spcAft>
          <a:spcPts val="600"/>
        </a:spcAft>
        <a:buClr>
          <a:schemeClr val="accent3"/>
        </a:buClr>
        <a:buFont typeface="Courier New" panose="02070309020205020404" pitchFamily="49" charset="0"/>
        <a:buChar char="»"/>
        <a:defRPr sz="2400" kern="1200">
          <a:solidFill>
            <a:schemeClr val="tx1"/>
          </a:solidFill>
          <a:latin typeface="+mn-lt"/>
          <a:ea typeface="+mn-ea"/>
          <a:cs typeface="+mn-cs"/>
        </a:defRPr>
      </a:lvl2pPr>
      <a:lvl3pPr marL="1200150" indent="-285750" algn="l" defTabSz="914400" rtl="0" eaLnBrk="1" latinLnBrk="0" hangingPunct="1">
        <a:lnSpc>
          <a:spcPct val="90000"/>
        </a:lnSpc>
        <a:spcBef>
          <a:spcPts val="400"/>
        </a:spcBef>
        <a:spcAft>
          <a:spcPts val="400"/>
        </a:spcAft>
        <a:buClr>
          <a:schemeClr val="bg2">
            <a:lumMod val="50000"/>
          </a:schemeClr>
        </a:buClr>
        <a:buFont typeface="Source Sans Pro" panose="020B0503030403020204" pitchFamily="34" charset="0"/>
        <a:buChar char="—"/>
        <a:defRPr sz="2000" i="1"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200"/>
        </a:spcBef>
        <a:spcAft>
          <a:spcPts val="400"/>
        </a:spcAft>
        <a:buClr>
          <a:schemeClr val="bg2">
            <a:lumMod val="50000"/>
          </a:schemeClr>
        </a:buClr>
        <a:buFont typeface="Calibri" panose="020F050202020403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200"/>
        </a:spcBef>
        <a:spcAft>
          <a:spcPts val="400"/>
        </a:spcAft>
        <a:buClr>
          <a:schemeClr val="bg2">
            <a:lumMod val="50000"/>
          </a:schemeClr>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AFDC76-4A2E-4B35-BD3C-F3BC0D002CB0}"/>
              </a:ext>
            </a:extLst>
          </p:cNvPr>
          <p:cNvSpPr>
            <a:spLocks noGrp="1"/>
          </p:cNvSpPr>
          <p:nvPr>
            <p:ph type="title"/>
          </p:nvPr>
        </p:nvSpPr>
        <p:spPr>
          <a:xfrm>
            <a:off x="838200" y="338492"/>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582055-31F7-4EE2-85FF-90DAAF8068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The origin of cars is the need for transportation through local areas, using motorized exploits. With these exploits, a necessity for </a:t>
            </a:r>
            <a:r>
              <a:rPr lang="en-US" err="1"/>
              <a:t>transportational</a:t>
            </a:r>
            <a:r>
              <a:rPr lang="en-US"/>
              <a:t> development engineering has formed</a:t>
            </a:r>
          </a:p>
        </p:txBody>
      </p:sp>
      <p:sp>
        <p:nvSpPr>
          <p:cNvPr id="4" name="Date Placeholder 3">
            <a:extLst>
              <a:ext uri="{FF2B5EF4-FFF2-40B4-BE49-F238E27FC236}">
                <a16:creationId xmlns:a16="http://schemas.microsoft.com/office/drawing/2014/main" id="{ECB29955-D04B-4306-BD5B-CF4E6AF4B7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640FFD-051A-4F8D-98AA-C4E3D2CF3138}" type="datetimeFigureOut">
              <a:rPr lang="en-US" smtClean="0"/>
              <a:t>3/7/2023</a:t>
            </a:fld>
            <a:endParaRPr lang="en-US" dirty="0"/>
          </a:p>
        </p:txBody>
      </p:sp>
      <p:sp>
        <p:nvSpPr>
          <p:cNvPr id="5" name="Footer Placeholder 4">
            <a:extLst>
              <a:ext uri="{FF2B5EF4-FFF2-40B4-BE49-F238E27FC236}">
                <a16:creationId xmlns:a16="http://schemas.microsoft.com/office/drawing/2014/main" id="{82E7A2B9-0A4C-449E-82C8-778F0DEF81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1EB7594-5E04-4C96-B3F9-92D8F7684E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B3A783-C181-4F3A-A11E-0D20C285BA26}" type="slidenum">
              <a:rPr lang="en-US" smtClean="0"/>
              <a:t>‹#›</a:t>
            </a:fld>
            <a:endParaRPr lang="en-US" dirty="0"/>
          </a:p>
        </p:txBody>
      </p:sp>
    </p:spTree>
    <p:extLst>
      <p:ext uri="{BB962C8B-B14F-4D97-AF65-F5344CB8AC3E}">
        <p14:creationId xmlns:p14="http://schemas.microsoft.com/office/powerpoint/2010/main" val="164120339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D47859-76CC-4F68-BABF-1E282FD8E3D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AB4C08B6-565E-4A1F-8EB3-EFEAA6DEF21A}"/>
              </a:ext>
            </a:extLst>
          </p:cNvPr>
          <p:cNvSpPr/>
          <p:nvPr userDrawn="1"/>
        </p:nvSpPr>
        <p:spPr>
          <a:xfrm>
            <a:off x="0" y="0"/>
            <a:ext cx="12192000" cy="1166812"/>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Top Corners Rounded 7">
            <a:extLst>
              <a:ext uri="{FF2B5EF4-FFF2-40B4-BE49-F238E27FC236}">
                <a16:creationId xmlns:a16="http://schemas.microsoft.com/office/drawing/2014/main" id="{82D52F1A-2685-43CD-BA71-4490F0B8AD6F}"/>
              </a:ext>
            </a:extLst>
          </p:cNvPr>
          <p:cNvSpPr/>
          <p:nvPr userDrawn="1"/>
        </p:nvSpPr>
        <p:spPr>
          <a:xfrm flipV="1">
            <a:off x="116308" y="0"/>
            <a:ext cx="1636295" cy="1049154"/>
          </a:xfrm>
          <a:prstGeom prst="round2Same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ogo, company name&#10;&#10;Description automatically generated">
            <a:extLst>
              <a:ext uri="{FF2B5EF4-FFF2-40B4-BE49-F238E27FC236}">
                <a16:creationId xmlns:a16="http://schemas.microsoft.com/office/drawing/2014/main" id="{9E706FE3-590A-40E6-9902-D8DE3823761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20285" y="184184"/>
            <a:ext cx="1028339" cy="680786"/>
          </a:xfrm>
          <a:prstGeom prst="rect">
            <a:avLst/>
          </a:prstGeom>
        </p:spPr>
      </p:pic>
    </p:spTree>
    <p:extLst>
      <p:ext uri="{BB962C8B-B14F-4D97-AF65-F5344CB8AC3E}">
        <p14:creationId xmlns:p14="http://schemas.microsoft.com/office/powerpoint/2010/main" val="46744891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p:hf hdr="0" dt="0"/>
  <p:txStyles>
    <p:titleStyle>
      <a:lvl1pPr algn="ctr" defTabSz="914400" rtl="0" eaLnBrk="1" latinLnBrk="0" hangingPunct="1">
        <a:spcBef>
          <a:spcPct val="0"/>
        </a:spcBef>
        <a:buNone/>
        <a:defRPr sz="4400" b="1" kern="1200">
          <a:solidFill>
            <a:schemeClr val="tx1"/>
          </a:solidFill>
          <a:latin typeface="Hypatia Sans Pro"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Hypatia Sans Pro"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ypatia Sans Pro"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ypatia Sans Pro"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ypatia Sans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ypatia Sans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C45275-C630-0C4A-933F-1E21AE4FF4F8}"/>
              </a:ext>
            </a:extLst>
          </p:cNvPr>
          <p:cNvSpPr>
            <a:spLocks noGrp="1"/>
          </p:cNvSpPr>
          <p:nvPr>
            <p:ph type="title"/>
          </p:nvPr>
        </p:nvSpPr>
        <p:spPr>
          <a:xfrm>
            <a:off x="579121" y="365125"/>
            <a:ext cx="11140128" cy="1325563"/>
          </a:xfrm>
          <a:prstGeom prst="rect">
            <a:avLst/>
          </a:prstGeom>
        </p:spPr>
        <p:txBody>
          <a:bodyPr vert="horz" lIns="0" tIns="45720" rIns="0" bIns="45720" rtlCol="0" anchor="b"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1B8D9B66-15B7-D046-856A-9BE4EB8A7D39}"/>
              </a:ext>
            </a:extLst>
          </p:cNvPr>
          <p:cNvSpPr>
            <a:spLocks noGrp="1"/>
          </p:cNvSpPr>
          <p:nvPr>
            <p:ph type="body" idx="1"/>
          </p:nvPr>
        </p:nvSpPr>
        <p:spPr>
          <a:xfrm>
            <a:off x="579121" y="1825625"/>
            <a:ext cx="11140128"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2371607-ADF8-4746-AF1F-EC27AE961617}"/>
              </a:ext>
            </a:extLst>
          </p:cNvPr>
          <p:cNvSpPr>
            <a:spLocks noGrp="1"/>
          </p:cNvSpPr>
          <p:nvPr>
            <p:ph type="dt" sz="half" idx="2"/>
          </p:nvPr>
        </p:nvSpPr>
        <p:spPr>
          <a:xfrm>
            <a:off x="579121"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defRPr>
            </a:lvl1pPr>
          </a:lstStyle>
          <a:p>
            <a:endParaRPr lang="en-US" dirty="0"/>
          </a:p>
        </p:txBody>
      </p:sp>
      <p:sp>
        <p:nvSpPr>
          <p:cNvPr id="5" name="Footer Placeholder 4">
            <a:extLst>
              <a:ext uri="{FF2B5EF4-FFF2-40B4-BE49-F238E27FC236}">
                <a16:creationId xmlns:a16="http://schemas.microsoft.com/office/drawing/2014/main" id="{851A8A43-AB50-E040-B2B8-2ACD55E0E7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784E6968-0F1D-AE40-96FB-5FA794654C7B}"/>
              </a:ext>
            </a:extLst>
          </p:cNvPr>
          <p:cNvSpPr>
            <a:spLocks noGrp="1"/>
          </p:cNvSpPr>
          <p:nvPr>
            <p:ph type="sldNum" sz="quarter" idx="4"/>
          </p:nvPr>
        </p:nvSpPr>
        <p:spPr>
          <a:xfrm>
            <a:off x="8976049"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defRPr>
            </a:lvl1pPr>
          </a:lstStyle>
          <a:p>
            <a:fld id="{27C5E0D4-1C04-CD49-9D42-D96A754C5F59}" type="slidenum">
              <a:rPr lang="en-US" smtClean="0"/>
              <a:pPr/>
              <a:t>‹#›</a:t>
            </a:fld>
            <a:endParaRPr lang="en-US" dirty="0"/>
          </a:p>
        </p:txBody>
      </p:sp>
    </p:spTree>
    <p:extLst>
      <p:ext uri="{BB962C8B-B14F-4D97-AF65-F5344CB8AC3E}">
        <p14:creationId xmlns:p14="http://schemas.microsoft.com/office/powerpoint/2010/main" val="96700456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hdr="0" ftr="0" dt="0"/>
  <p:txStyles>
    <p:titleStyle>
      <a:lvl1pPr algn="r" defTabSz="914400" rtl="0" eaLnBrk="1" fontAlgn="b" latinLnBrk="0" hangingPunct="1">
        <a:lnSpc>
          <a:spcPct val="90000"/>
        </a:lnSpc>
        <a:spcBef>
          <a:spcPct val="0"/>
        </a:spcBef>
        <a:buNone/>
        <a:defRPr sz="4400" b="0" i="0" kern="1200">
          <a:solidFill>
            <a:schemeClr val="bg1"/>
          </a:solidFill>
          <a:latin typeface="Open Sans Light" panose="020B0306030504020204" pitchFamily="34" charset="0"/>
          <a:ea typeface="+mj-ea"/>
          <a:cs typeface="+mj-cs"/>
        </a:defRPr>
      </a:lvl1pPr>
    </p:titleStyle>
    <p:bodyStyle>
      <a:lvl1pPr marL="0" indent="0" algn="l" defTabSz="914400" rtl="0" eaLnBrk="1" latinLnBrk="0" hangingPunct="1">
        <a:lnSpc>
          <a:spcPct val="90000"/>
        </a:lnSpc>
        <a:spcBef>
          <a:spcPts val="1000"/>
        </a:spcBef>
        <a:spcAft>
          <a:spcPts val="1200"/>
        </a:spcAft>
        <a:buFont typeface="Arial" panose="020B0604020202020204" pitchFamily="34" charset="0"/>
        <a:buNone/>
        <a:defRPr sz="3200" b="0" i="0" kern="1200">
          <a:solidFill>
            <a:schemeClr val="bg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spcAft>
          <a:spcPts val="500"/>
        </a:spcAft>
        <a:buFont typeface="Arial" panose="020B0604020202020204" pitchFamily="34" charset="0"/>
        <a:buChar char="•"/>
        <a:defRPr sz="2800" b="0" i="0" kern="1200">
          <a:solidFill>
            <a:schemeClr val="bg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200" b="0" i="0" kern="1200">
          <a:solidFill>
            <a:schemeClr val="bg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44.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4.xml"/><Relationship Id="rId5" Type="http://schemas.openxmlformats.org/officeDocument/2006/relationships/image" Target="../media/image40.pn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44.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2.pn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416BD-282D-4CFC-AEE1-9E26A3C119B3}"/>
              </a:ext>
            </a:extLst>
          </p:cNvPr>
          <p:cNvSpPr>
            <a:spLocks noGrp="1"/>
          </p:cNvSpPr>
          <p:nvPr>
            <p:ph type="ctrTitle"/>
          </p:nvPr>
        </p:nvSpPr>
        <p:spPr>
          <a:xfrm>
            <a:off x="407418" y="2585103"/>
            <a:ext cx="8540638" cy="3084177"/>
          </a:xfrm>
        </p:spPr>
        <p:txBody>
          <a:bodyPr>
            <a:normAutofit/>
          </a:bodyPr>
          <a:lstStyle/>
          <a:p>
            <a:pPr algn="ctr"/>
            <a:r>
              <a:rPr lang="en-US" dirty="0"/>
              <a:t>CITY OF MOUNT DORA </a:t>
            </a:r>
            <a:br>
              <a:rPr lang="en-US" dirty="0"/>
            </a:br>
            <a:r>
              <a:rPr lang="en-US" dirty="0"/>
              <a:t>TRANSPORTATION UPDATE</a:t>
            </a:r>
            <a:br>
              <a:rPr lang="en-US" dirty="0"/>
            </a:br>
            <a:r>
              <a:rPr lang="en-US" dirty="0"/>
              <a:t>MARCH 7, 2023 </a:t>
            </a:r>
            <a:br>
              <a:rPr lang="en-US" dirty="0"/>
            </a:br>
            <a:endParaRPr lang="en-US" dirty="0"/>
          </a:p>
        </p:txBody>
      </p:sp>
      <p:sp>
        <p:nvSpPr>
          <p:cNvPr id="3" name="Subtitle 2">
            <a:extLst>
              <a:ext uri="{FF2B5EF4-FFF2-40B4-BE49-F238E27FC236}">
                <a16:creationId xmlns:a16="http://schemas.microsoft.com/office/drawing/2014/main" id="{08BC4002-444A-4FC5-9B84-3356C483A406}"/>
              </a:ext>
            </a:extLst>
          </p:cNvPr>
          <p:cNvSpPr>
            <a:spLocks noGrp="1"/>
          </p:cNvSpPr>
          <p:nvPr>
            <p:ph type="subTitle" idx="1"/>
          </p:nvPr>
        </p:nvSpPr>
        <p:spPr>
          <a:xfrm>
            <a:off x="800099" y="5419724"/>
            <a:ext cx="8147957" cy="742951"/>
          </a:xfrm>
        </p:spPr>
        <p:txBody>
          <a:bodyPr>
            <a:normAutofit/>
          </a:bodyPr>
          <a:lstStyle/>
          <a:p>
            <a:r>
              <a:rPr lang="en-US" sz="2800" dirty="0"/>
              <a:t> </a:t>
            </a:r>
          </a:p>
        </p:txBody>
      </p:sp>
      <p:pic>
        <p:nvPicPr>
          <p:cNvPr id="5" name="Picture 4" descr="Lake-Sumter MPO Logo">
            <a:extLst>
              <a:ext uri="{FF2B5EF4-FFF2-40B4-BE49-F238E27FC236}">
                <a16:creationId xmlns:a16="http://schemas.microsoft.com/office/drawing/2014/main" id="{7F9CC7AB-5AE5-4EAD-9572-4EA0658C3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6016" y="355091"/>
            <a:ext cx="1499234" cy="991582"/>
          </a:xfrm>
          <a:prstGeom prst="rect">
            <a:avLst/>
          </a:prstGeom>
        </p:spPr>
      </p:pic>
      <p:sp>
        <p:nvSpPr>
          <p:cNvPr id="6" name="TextBox 5">
            <a:extLst>
              <a:ext uri="{FF2B5EF4-FFF2-40B4-BE49-F238E27FC236}">
                <a16:creationId xmlns:a16="http://schemas.microsoft.com/office/drawing/2014/main" id="{9A40D143-2C8F-411A-9884-8C34FB63A603}"/>
              </a:ext>
            </a:extLst>
          </p:cNvPr>
          <p:cNvSpPr txBox="1"/>
          <p:nvPr/>
        </p:nvSpPr>
        <p:spPr>
          <a:xfrm>
            <a:off x="7611035" y="5093208"/>
            <a:ext cx="4580965" cy="954107"/>
          </a:xfrm>
          <a:prstGeom prst="rect">
            <a:avLst/>
          </a:prstGeom>
          <a:noFill/>
        </p:spPr>
        <p:txBody>
          <a:bodyPr wrap="square" rtlCol="0">
            <a:spAutoFit/>
          </a:bodyPr>
          <a:lstStyle/>
          <a:p>
            <a:r>
              <a:rPr lang="en-US" sz="2800" dirty="0">
                <a:solidFill>
                  <a:schemeClr val="bg1"/>
                </a:solidFill>
              </a:rPr>
              <a:t>MICHAEL WOODS, </a:t>
            </a:r>
          </a:p>
          <a:p>
            <a:r>
              <a:rPr lang="en-US" sz="2800" dirty="0">
                <a:solidFill>
                  <a:schemeClr val="bg1"/>
                </a:solidFill>
              </a:rPr>
              <a:t>EXECUTIVE DIRECTOR </a:t>
            </a:r>
          </a:p>
        </p:txBody>
      </p:sp>
    </p:spTree>
    <p:extLst>
      <p:ext uri="{BB962C8B-B14F-4D97-AF65-F5344CB8AC3E}">
        <p14:creationId xmlns:p14="http://schemas.microsoft.com/office/powerpoint/2010/main" val="2259644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90A20-88D4-D1EE-21B8-34FFC4352C33}"/>
              </a:ext>
            </a:extLst>
          </p:cNvPr>
          <p:cNvSpPr>
            <a:spLocks noGrp="1"/>
          </p:cNvSpPr>
          <p:nvPr>
            <p:ph type="title"/>
          </p:nvPr>
        </p:nvSpPr>
        <p:spPr>
          <a:xfrm>
            <a:off x="496711" y="93338"/>
            <a:ext cx="10857088" cy="1325563"/>
          </a:xfrm>
        </p:spPr>
        <p:txBody>
          <a:bodyPr>
            <a:normAutofit/>
          </a:bodyPr>
          <a:lstStyle/>
          <a:p>
            <a:r>
              <a:rPr lang="en-US" dirty="0">
                <a:latin typeface="Arial Narrow" panose="020B0606020202030204" pitchFamily="34" charset="0"/>
              </a:rPr>
              <a:t>The year 2022 in review…</a:t>
            </a:r>
            <a:br>
              <a:rPr lang="en-US" dirty="0">
                <a:latin typeface="Arial Narrow" panose="020B0606020202030204" pitchFamily="34" charset="0"/>
              </a:rPr>
            </a:br>
            <a:r>
              <a:rPr lang="en-US" dirty="0">
                <a:latin typeface="Arial Narrow" panose="020B0606020202030204" pitchFamily="34" charset="0"/>
              </a:rPr>
              <a:t>What were the effects of inflation on the Work Program?</a:t>
            </a:r>
          </a:p>
        </p:txBody>
      </p:sp>
      <p:sp>
        <p:nvSpPr>
          <p:cNvPr id="3" name="Content Placeholder 2">
            <a:extLst>
              <a:ext uri="{FF2B5EF4-FFF2-40B4-BE49-F238E27FC236}">
                <a16:creationId xmlns:a16="http://schemas.microsoft.com/office/drawing/2014/main" id="{B789E865-383A-6CEB-2D33-A8B084E722BF}"/>
              </a:ext>
            </a:extLst>
          </p:cNvPr>
          <p:cNvSpPr>
            <a:spLocks noGrp="1"/>
          </p:cNvSpPr>
          <p:nvPr>
            <p:ph idx="1"/>
          </p:nvPr>
        </p:nvSpPr>
        <p:spPr>
          <a:xfrm>
            <a:off x="496711" y="1800950"/>
            <a:ext cx="6005689" cy="4701450"/>
          </a:xfrm>
        </p:spPr>
        <p:txBody>
          <a:bodyPr vert="horz" lIns="91440" tIns="45720" rIns="91440" bIns="45720" rtlCol="0" anchor="t">
            <a:normAutofit lnSpcReduction="10000"/>
          </a:bodyPr>
          <a:lstStyle/>
          <a:p>
            <a:pPr marL="0" indent="0">
              <a:buNone/>
            </a:pPr>
            <a:r>
              <a:rPr lang="en-US" u="sng" dirty="0"/>
              <a:t>Project Impacts:</a:t>
            </a:r>
            <a:endParaRPr lang="en-US" dirty="0">
              <a:cs typeface="Calibri"/>
            </a:endParaRPr>
          </a:p>
          <a:p>
            <a:pPr>
              <a:spcAft>
                <a:spcPts val="1200"/>
              </a:spcAft>
            </a:pPr>
            <a:r>
              <a:rPr lang="en-US" dirty="0"/>
              <a:t>Cost Increases; material and labor shortages, premium pricing for certain materials (i.e. electrical, steel) and augmented project unknowns</a:t>
            </a:r>
            <a:endParaRPr lang="en-US" dirty="0">
              <a:cs typeface="Calibri"/>
            </a:endParaRPr>
          </a:p>
          <a:p>
            <a:pPr>
              <a:spcAft>
                <a:spcPts val="1200"/>
              </a:spcAft>
            </a:pPr>
            <a:r>
              <a:rPr lang="en-US" dirty="0"/>
              <a:t>Limited competition; single bids at significant high costs, selective pursuits</a:t>
            </a:r>
          </a:p>
          <a:p>
            <a:pPr>
              <a:spcAft>
                <a:spcPts val="1200"/>
              </a:spcAft>
            </a:pPr>
            <a:r>
              <a:rPr lang="en-US" dirty="0"/>
              <a:t>Dynamic cost estimation and predictions; forecasting of ongoing/future projects in the pipeline </a:t>
            </a:r>
          </a:p>
          <a:p>
            <a:pPr marL="0" indent="0">
              <a:buNone/>
            </a:pPr>
            <a:endParaRPr lang="en-US" dirty="0"/>
          </a:p>
          <a:p>
            <a:pPr marL="0" indent="0">
              <a:buNone/>
            </a:pPr>
            <a:r>
              <a:rPr lang="en-US" u="sng" dirty="0"/>
              <a:t>ROW Impacts:</a:t>
            </a:r>
          </a:p>
          <a:p>
            <a:r>
              <a:rPr lang="en-US" dirty="0"/>
              <a:t>Approximately 15% increase on land prices </a:t>
            </a:r>
          </a:p>
          <a:p>
            <a:r>
              <a:rPr lang="en-US" dirty="0"/>
              <a:t>Higher severance damage and appraisal costs</a:t>
            </a:r>
            <a:endParaRPr lang="en-US" dirty="0">
              <a:cs typeface="Calibri"/>
            </a:endParaRPr>
          </a:p>
          <a:p>
            <a:endParaRPr lang="en-US" dirty="0"/>
          </a:p>
          <a:p>
            <a:endParaRPr lang="en-US" dirty="0"/>
          </a:p>
          <a:p>
            <a:endParaRPr lang="en-US" dirty="0"/>
          </a:p>
        </p:txBody>
      </p:sp>
      <p:pic>
        <p:nvPicPr>
          <p:cNvPr id="10" name="Picture 9" descr="A group of workers at a construction site&#10;&#10;Description automatically generated with medium confidence">
            <a:extLst>
              <a:ext uri="{FF2B5EF4-FFF2-40B4-BE49-F238E27FC236}">
                <a16:creationId xmlns:a16="http://schemas.microsoft.com/office/drawing/2014/main" id="{6F7A7205-2B60-830D-F33F-F3AD1F61D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6936" y="1749114"/>
            <a:ext cx="4658600" cy="4365581"/>
          </a:xfrm>
          <a:prstGeom prst="rect">
            <a:avLst/>
          </a:prstGeom>
          <a:ln>
            <a:solidFill>
              <a:schemeClr val="bg2">
                <a:lumMod val="75000"/>
              </a:schemeClr>
            </a:solidFill>
          </a:ln>
        </p:spPr>
      </p:pic>
      <p:cxnSp>
        <p:nvCxnSpPr>
          <p:cNvPr id="13" name="Straight Connector 12">
            <a:extLst>
              <a:ext uri="{FF2B5EF4-FFF2-40B4-BE49-F238E27FC236}">
                <a16:creationId xmlns:a16="http://schemas.microsoft.com/office/drawing/2014/main" id="{BD8FFA9A-0E28-51BF-A4D0-0BA763B67E59}"/>
              </a:ext>
            </a:extLst>
          </p:cNvPr>
          <p:cNvCxnSpPr/>
          <p:nvPr/>
        </p:nvCxnSpPr>
        <p:spPr>
          <a:xfrm>
            <a:off x="0" y="1489795"/>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TextBox 6">
            <a:extLst>
              <a:ext uri="{FF2B5EF4-FFF2-40B4-BE49-F238E27FC236}">
                <a16:creationId xmlns:a16="http://schemas.microsoft.com/office/drawing/2014/main" id="{64E1056B-B618-12A2-A11C-06EF6E86E4C2}"/>
              </a:ext>
            </a:extLst>
          </p:cNvPr>
          <p:cNvSpPr txBox="1"/>
          <p:nvPr/>
        </p:nvSpPr>
        <p:spPr>
          <a:xfrm>
            <a:off x="6926936" y="5619720"/>
            <a:ext cx="4028097" cy="400110"/>
          </a:xfrm>
          <a:prstGeom prst="rect">
            <a:avLst/>
          </a:prstGeom>
          <a:solidFill>
            <a:schemeClr val="bg1">
              <a:lumMod val="75000"/>
            </a:schemeClr>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approx. 24%+ Project Cost Increases</a:t>
            </a:r>
          </a:p>
        </p:txBody>
      </p:sp>
    </p:spTree>
    <p:extLst>
      <p:ext uri="{BB962C8B-B14F-4D97-AF65-F5344CB8AC3E}">
        <p14:creationId xmlns:p14="http://schemas.microsoft.com/office/powerpoint/2010/main" val="1792026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BC9BEF38-8B77-476C-B9E5-BBF8EB2FF718}"/>
              </a:ext>
            </a:extLst>
          </p:cNvPr>
          <p:cNvSpPr txBox="1">
            <a:spLocks/>
          </p:cNvSpPr>
          <p:nvPr/>
        </p:nvSpPr>
        <p:spPr>
          <a:xfrm>
            <a:off x="0" y="285827"/>
            <a:ext cx="12191998" cy="7011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ZA" sz="3200" b="1" i="0" u="none" strike="noStrike" kern="1200" cap="none" spc="0" normalizeH="0" baseline="0" noProof="0" dirty="0">
                <a:ln>
                  <a:noFill/>
                </a:ln>
                <a:solidFill>
                  <a:prstClr val="white"/>
                </a:solidFill>
                <a:effectLst/>
                <a:uLnTx/>
                <a:uFillTx/>
                <a:latin typeface="Arial Narrow" panose="020B0606020202030204" pitchFamily="34" charset="0"/>
                <a:ea typeface="+mj-ea"/>
                <a:cs typeface="+mj-cs"/>
              </a:rPr>
              <a:t>FIVE-YEAR TENTATIVE WORK PROGRAM FUNDING</a:t>
            </a:r>
            <a:endPar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j-ea"/>
              <a:cs typeface="+mj-cs"/>
            </a:endParaRPr>
          </a:p>
        </p:txBody>
      </p:sp>
      <p:sp>
        <p:nvSpPr>
          <p:cNvPr id="10" name="Title 2">
            <a:extLst>
              <a:ext uri="{FF2B5EF4-FFF2-40B4-BE49-F238E27FC236}">
                <a16:creationId xmlns:a16="http://schemas.microsoft.com/office/drawing/2014/main" id="{E20DC667-CFC3-4753-A224-6BE9CBC8EABA}"/>
              </a:ext>
            </a:extLst>
          </p:cNvPr>
          <p:cNvSpPr>
            <a:spLocks noGrp="1"/>
          </p:cNvSpPr>
          <p:nvPr>
            <p:ph type="title"/>
          </p:nvPr>
        </p:nvSpPr>
        <p:spPr>
          <a:xfrm>
            <a:off x="4818389" y="775336"/>
            <a:ext cx="2555215" cy="606490"/>
          </a:xfrm>
          <a:ln>
            <a:noFill/>
          </a:ln>
        </p:spPr>
        <p:txBody>
          <a:bodyPr>
            <a:normAutofit/>
          </a:bodyPr>
          <a:lstStyle/>
          <a:p>
            <a:pPr algn="ctr"/>
            <a:r>
              <a:rPr lang="da-DK" sz="2000" b="1" u="sng">
                <a:solidFill>
                  <a:schemeClr val="bg1"/>
                </a:solidFill>
              </a:rPr>
              <a:t>The Five-Year Outlook</a:t>
            </a:r>
          </a:p>
        </p:txBody>
      </p:sp>
      <p:graphicFrame>
        <p:nvGraphicFramePr>
          <p:cNvPr id="2" name="Table 7">
            <a:extLst>
              <a:ext uri="{FF2B5EF4-FFF2-40B4-BE49-F238E27FC236}">
                <a16:creationId xmlns:a16="http://schemas.microsoft.com/office/drawing/2014/main" id="{DE8FD8BF-69E6-D182-1D84-8F88F67F3AE3}"/>
              </a:ext>
            </a:extLst>
          </p:cNvPr>
          <p:cNvGraphicFramePr>
            <a:graphicFrameLocks noGrp="1"/>
          </p:cNvGraphicFramePr>
          <p:nvPr>
            <p:extLst>
              <p:ext uri="{D42A27DB-BD31-4B8C-83A1-F6EECF244321}">
                <p14:modId xmlns:p14="http://schemas.microsoft.com/office/powerpoint/2010/main" val="2912997749"/>
              </p:ext>
            </p:extLst>
          </p:nvPr>
        </p:nvGraphicFramePr>
        <p:xfrm>
          <a:off x="838197" y="2176786"/>
          <a:ext cx="10515601" cy="3307884"/>
        </p:xfrm>
        <a:graphic>
          <a:graphicData uri="http://schemas.openxmlformats.org/drawingml/2006/table">
            <a:tbl>
              <a:tblPr firstRow="1" bandRow="1">
                <a:tableStyleId>{5C22544A-7EE6-4342-B048-85BDC9FD1C3A}</a:tableStyleId>
              </a:tblPr>
              <a:tblGrid>
                <a:gridCol w="1424388">
                  <a:extLst>
                    <a:ext uri="{9D8B030D-6E8A-4147-A177-3AD203B41FA5}">
                      <a16:colId xmlns:a16="http://schemas.microsoft.com/office/drawing/2014/main" val="2999029207"/>
                    </a:ext>
                  </a:extLst>
                </a:gridCol>
                <a:gridCol w="1533365">
                  <a:extLst>
                    <a:ext uri="{9D8B030D-6E8A-4147-A177-3AD203B41FA5}">
                      <a16:colId xmlns:a16="http://schemas.microsoft.com/office/drawing/2014/main" val="3831452442"/>
                    </a:ext>
                  </a:extLst>
                </a:gridCol>
                <a:gridCol w="1533365">
                  <a:extLst>
                    <a:ext uri="{9D8B030D-6E8A-4147-A177-3AD203B41FA5}">
                      <a16:colId xmlns:a16="http://schemas.microsoft.com/office/drawing/2014/main" val="1723900600"/>
                    </a:ext>
                  </a:extLst>
                </a:gridCol>
                <a:gridCol w="1533365">
                  <a:extLst>
                    <a:ext uri="{9D8B030D-6E8A-4147-A177-3AD203B41FA5}">
                      <a16:colId xmlns:a16="http://schemas.microsoft.com/office/drawing/2014/main" val="3846508065"/>
                    </a:ext>
                  </a:extLst>
                </a:gridCol>
                <a:gridCol w="1533365">
                  <a:extLst>
                    <a:ext uri="{9D8B030D-6E8A-4147-A177-3AD203B41FA5}">
                      <a16:colId xmlns:a16="http://schemas.microsoft.com/office/drawing/2014/main" val="2014536720"/>
                    </a:ext>
                  </a:extLst>
                </a:gridCol>
                <a:gridCol w="1395652">
                  <a:extLst>
                    <a:ext uri="{9D8B030D-6E8A-4147-A177-3AD203B41FA5}">
                      <a16:colId xmlns:a16="http://schemas.microsoft.com/office/drawing/2014/main" val="175928140"/>
                    </a:ext>
                  </a:extLst>
                </a:gridCol>
                <a:gridCol w="1562101">
                  <a:extLst>
                    <a:ext uri="{9D8B030D-6E8A-4147-A177-3AD203B41FA5}">
                      <a16:colId xmlns:a16="http://schemas.microsoft.com/office/drawing/2014/main" val="2407999086"/>
                    </a:ext>
                  </a:extLst>
                </a:gridCol>
              </a:tblGrid>
              <a:tr h="850434">
                <a:tc>
                  <a:txBody>
                    <a:bodyPr/>
                    <a:lstStyle/>
                    <a:p>
                      <a:r>
                        <a:rPr lang="en-US" sz="2000" kern="1200" dirty="0">
                          <a:solidFill>
                            <a:schemeClr val="bg1"/>
                          </a:solidFill>
                          <a:latin typeface="Arial Narrow" panose="020B0606020202030204" pitchFamily="34" charset="0"/>
                          <a:ea typeface="+mj-ea"/>
                          <a:cs typeface="+mj-cs"/>
                        </a:rPr>
                        <a:t>County</a:t>
                      </a:r>
                    </a:p>
                  </a:txBody>
                  <a:tcPr anchor="ctr">
                    <a:solidFill>
                      <a:srgbClr val="C00000"/>
                    </a:solidFill>
                  </a:tcPr>
                </a:tc>
                <a:tc>
                  <a:txBody>
                    <a:bodyPr/>
                    <a:lstStyle/>
                    <a:p>
                      <a:r>
                        <a:rPr lang="en-US" dirty="0">
                          <a:latin typeface="Arial Narrow" panose="020B0606020202030204" pitchFamily="34" charset="0"/>
                        </a:rPr>
                        <a:t>FY 2023/24</a:t>
                      </a:r>
                    </a:p>
                  </a:txBody>
                  <a:tcPr anchor="ctr">
                    <a:solidFill>
                      <a:srgbClr val="C00000"/>
                    </a:solidFill>
                  </a:tcPr>
                </a:tc>
                <a:tc>
                  <a:txBody>
                    <a:bodyPr/>
                    <a:lstStyle/>
                    <a:p>
                      <a:r>
                        <a:rPr lang="en-US" dirty="0">
                          <a:latin typeface="Arial Narrow" panose="020B0606020202030204" pitchFamily="34" charset="0"/>
                        </a:rPr>
                        <a:t>FY 2024/25</a:t>
                      </a:r>
                    </a:p>
                  </a:txBody>
                  <a:tcPr anchor="ctr">
                    <a:solidFill>
                      <a:srgbClr val="C00000"/>
                    </a:solidFill>
                  </a:tcPr>
                </a:tc>
                <a:tc>
                  <a:txBody>
                    <a:bodyPr/>
                    <a:lstStyle/>
                    <a:p>
                      <a:r>
                        <a:rPr lang="en-US" dirty="0">
                          <a:latin typeface="Arial Narrow" panose="020B0606020202030204" pitchFamily="34" charset="0"/>
                        </a:rPr>
                        <a:t>FY 2025/26</a:t>
                      </a:r>
                    </a:p>
                  </a:txBody>
                  <a:tcPr anchor="ctr">
                    <a:solidFill>
                      <a:srgbClr val="C00000"/>
                    </a:solidFill>
                  </a:tcPr>
                </a:tc>
                <a:tc>
                  <a:txBody>
                    <a:bodyPr/>
                    <a:lstStyle/>
                    <a:p>
                      <a:r>
                        <a:rPr lang="en-US" dirty="0">
                          <a:latin typeface="Arial Narrow" panose="020B0606020202030204" pitchFamily="34" charset="0"/>
                        </a:rPr>
                        <a:t>FY 2026/27</a:t>
                      </a:r>
                    </a:p>
                  </a:txBody>
                  <a:tcPr anchor="ctr">
                    <a:solidFill>
                      <a:srgbClr val="C00000"/>
                    </a:solidFill>
                  </a:tcPr>
                </a:tc>
                <a:tc>
                  <a:txBody>
                    <a:bodyPr/>
                    <a:lstStyle/>
                    <a:p>
                      <a:r>
                        <a:rPr lang="en-US" dirty="0">
                          <a:latin typeface="Arial Narrow" panose="020B0606020202030204" pitchFamily="34" charset="0"/>
                        </a:rPr>
                        <a:t>FY 2027/28</a:t>
                      </a:r>
                    </a:p>
                  </a:txBody>
                  <a:tcPr anchor="ctr">
                    <a:solidFill>
                      <a:srgbClr val="C00000"/>
                    </a:solidFill>
                  </a:tcPr>
                </a:tc>
                <a:tc>
                  <a:txBody>
                    <a:bodyPr/>
                    <a:lstStyle/>
                    <a:p>
                      <a:r>
                        <a:rPr lang="en-US" dirty="0">
                          <a:latin typeface="Arial Narrow" panose="020B0606020202030204" pitchFamily="34" charset="0"/>
                        </a:rPr>
                        <a:t>TOTAL</a:t>
                      </a:r>
                    </a:p>
                  </a:txBody>
                  <a:tcPr anchor="ctr">
                    <a:solidFill>
                      <a:srgbClr val="C00000"/>
                    </a:solidFill>
                  </a:tcPr>
                </a:tc>
                <a:extLst>
                  <a:ext uri="{0D108BD9-81ED-4DB2-BD59-A6C34878D82A}">
                    <a16:rowId xmlns:a16="http://schemas.microsoft.com/office/drawing/2014/main" val="2252719791"/>
                  </a:ext>
                </a:extLst>
              </a:tr>
              <a:tr h="819150">
                <a:tc>
                  <a:txBody>
                    <a:bodyPr/>
                    <a:lstStyle/>
                    <a:p>
                      <a:pPr algn="l"/>
                      <a:r>
                        <a:rPr lang="en-US" dirty="0">
                          <a:latin typeface="Arial Narrow" panose="020B0606020202030204" pitchFamily="34" charset="0"/>
                        </a:rPr>
                        <a:t>Lake</a:t>
                      </a:r>
                    </a:p>
                  </a:txBody>
                  <a:tcPr anchor="ctr">
                    <a:solidFill>
                      <a:schemeClr val="accent3">
                        <a:lumMod val="20000"/>
                        <a:lumOff val="80000"/>
                      </a:schemeClr>
                    </a:solidFill>
                  </a:tcPr>
                </a:tc>
                <a:tc>
                  <a:txBody>
                    <a:bodyPr/>
                    <a:lstStyle/>
                    <a:p>
                      <a:pPr algn="ctr"/>
                      <a:r>
                        <a:rPr lang="en-US" dirty="0">
                          <a:latin typeface="Arial Narrow" panose="020B0606020202030204" pitchFamily="34" charset="0"/>
                        </a:rPr>
                        <a:t>$111,252,228</a:t>
                      </a:r>
                    </a:p>
                  </a:txBody>
                  <a:tcPr anchor="ctr">
                    <a:solidFill>
                      <a:schemeClr val="accent3">
                        <a:lumMod val="20000"/>
                        <a:lumOff val="80000"/>
                      </a:schemeClr>
                    </a:solidFill>
                  </a:tcPr>
                </a:tc>
                <a:tc>
                  <a:txBody>
                    <a:bodyPr/>
                    <a:lstStyle/>
                    <a:p>
                      <a:pPr algn="ctr"/>
                      <a:r>
                        <a:rPr lang="en-US" dirty="0">
                          <a:latin typeface="Arial Narrow" panose="020B0606020202030204" pitchFamily="34" charset="0"/>
                        </a:rPr>
                        <a:t>$76,864,141</a:t>
                      </a:r>
                    </a:p>
                  </a:txBody>
                  <a:tcPr anchor="ctr">
                    <a:solidFill>
                      <a:schemeClr val="accent3">
                        <a:lumMod val="20000"/>
                        <a:lumOff val="80000"/>
                      </a:schemeClr>
                    </a:solidFill>
                  </a:tcPr>
                </a:tc>
                <a:tc>
                  <a:txBody>
                    <a:bodyPr/>
                    <a:lstStyle/>
                    <a:p>
                      <a:pPr algn="ctr"/>
                      <a:r>
                        <a:rPr lang="en-US" dirty="0">
                          <a:latin typeface="Arial Narrow" panose="020B0606020202030204" pitchFamily="34" charset="0"/>
                        </a:rPr>
                        <a:t>$58,041,686</a:t>
                      </a:r>
                    </a:p>
                  </a:txBody>
                  <a:tcPr anchor="ctr">
                    <a:solidFill>
                      <a:schemeClr val="accent3">
                        <a:lumMod val="20000"/>
                        <a:lumOff val="80000"/>
                      </a:schemeClr>
                    </a:solidFill>
                  </a:tcPr>
                </a:tc>
                <a:tc>
                  <a:txBody>
                    <a:bodyPr/>
                    <a:lstStyle/>
                    <a:p>
                      <a:pPr algn="ctr"/>
                      <a:r>
                        <a:rPr lang="en-US" dirty="0">
                          <a:latin typeface="Arial Narrow" panose="020B0606020202030204" pitchFamily="34" charset="0"/>
                        </a:rPr>
                        <a:t>$30,980,247</a:t>
                      </a:r>
                    </a:p>
                  </a:txBody>
                  <a:tcPr anchor="ctr">
                    <a:solidFill>
                      <a:schemeClr val="accent3">
                        <a:lumMod val="20000"/>
                        <a:lumOff val="80000"/>
                      </a:schemeClr>
                    </a:solidFill>
                  </a:tcPr>
                </a:tc>
                <a:tc>
                  <a:txBody>
                    <a:bodyPr/>
                    <a:lstStyle/>
                    <a:p>
                      <a:pPr algn="ctr"/>
                      <a:r>
                        <a:rPr lang="en-US" dirty="0">
                          <a:latin typeface="Arial Narrow" panose="020B0606020202030204" pitchFamily="34" charset="0"/>
                        </a:rPr>
                        <a:t>$15,949,566</a:t>
                      </a:r>
                    </a:p>
                  </a:txBody>
                  <a:tcPr anchor="ctr">
                    <a:solidFill>
                      <a:schemeClr val="accent3">
                        <a:lumMod val="20000"/>
                        <a:lumOff val="80000"/>
                      </a:schemeClr>
                    </a:solidFill>
                  </a:tcPr>
                </a:tc>
                <a:tc>
                  <a:txBody>
                    <a:bodyPr/>
                    <a:lstStyle/>
                    <a:p>
                      <a:pPr algn="ctr"/>
                      <a:r>
                        <a:rPr lang="en-US" b="1" dirty="0">
                          <a:solidFill>
                            <a:schemeClr val="bg1"/>
                          </a:solidFill>
                          <a:latin typeface="Arial Narrow" panose="020B0606020202030204" pitchFamily="34" charset="0"/>
                        </a:rPr>
                        <a:t>$293,087,868</a:t>
                      </a:r>
                    </a:p>
                  </a:txBody>
                  <a:tcPr anchor="ctr">
                    <a:solidFill>
                      <a:schemeClr val="bg1">
                        <a:lumMod val="50000"/>
                      </a:schemeClr>
                    </a:solidFill>
                  </a:tcPr>
                </a:tc>
                <a:extLst>
                  <a:ext uri="{0D108BD9-81ED-4DB2-BD59-A6C34878D82A}">
                    <a16:rowId xmlns:a16="http://schemas.microsoft.com/office/drawing/2014/main" val="1710072712"/>
                  </a:ext>
                </a:extLst>
              </a:tr>
              <a:tr h="819150">
                <a:tc>
                  <a:txBody>
                    <a:bodyPr/>
                    <a:lstStyle/>
                    <a:p>
                      <a:pPr algn="l"/>
                      <a:r>
                        <a:rPr lang="en-US" dirty="0">
                          <a:latin typeface="Arial Narrow" panose="020B0606020202030204" pitchFamily="34" charset="0"/>
                        </a:rPr>
                        <a:t>Sumter</a:t>
                      </a:r>
                    </a:p>
                  </a:txBody>
                  <a:tcPr anchor="ctr">
                    <a:solidFill>
                      <a:schemeClr val="accent3">
                        <a:lumMod val="20000"/>
                        <a:lumOff val="80000"/>
                      </a:schemeClr>
                    </a:solidFill>
                  </a:tcPr>
                </a:tc>
                <a:tc>
                  <a:txBody>
                    <a:bodyPr/>
                    <a:lstStyle/>
                    <a:p>
                      <a:pPr algn="ctr"/>
                      <a:r>
                        <a:rPr lang="en-US" dirty="0">
                          <a:latin typeface="Arial Narrow" panose="020B0606020202030204" pitchFamily="34" charset="0"/>
                        </a:rPr>
                        <a:t>$82,209,890</a:t>
                      </a:r>
                    </a:p>
                  </a:txBody>
                  <a:tcPr anchor="ctr">
                    <a:solidFill>
                      <a:schemeClr val="accent3">
                        <a:lumMod val="20000"/>
                        <a:lumOff val="80000"/>
                      </a:schemeClr>
                    </a:solidFill>
                  </a:tcPr>
                </a:tc>
                <a:tc>
                  <a:txBody>
                    <a:bodyPr/>
                    <a:lstStyle/>
                    <a:p>
                      <a:pPr algn="ctr"/>
                      <a:r>
                        <a:rPr lang="en-US" dirty="0">
                          <a:latin typeface="Arial Narrow" panose="020B0606020202030204" pitchFamily="34" charset="0"/>
                        </a:rPr>
                        <a:t>$86,035,514</a:t>
                      </a:r>
                    </a:p>
                  </a:txBody>
                  <a:tcPr anchor="ctr">
                    <a:solidFill>
                      <a:schemeClr val="accent3">
                        <a:lumMod val="20000"/>
                        <a:lumOff val="80000"/>
                      </a:schemeClr>
                    </a:solidFill>
                  </a:tcPr>
                </a:tc>
                <a:tc>
                  <a:txBody>
                    <a:bodyPr/>
                    <a:lstStyle/>
                    <a:p>
                      <a:pPr algn="ctr"/>
                      <a:r>
                        <a:rPr lang="en-US" dirty="0">
                          <a:latin typeface="Arial Narrow" panose="020B0606020202030204" pitchFamily="34" charset="0"/>
                        </a:rPr>
                        <a:t>$77,841,443</a:t>
                      </a:r>
                    </a:p>
                  </a:txBody>
                  <a:tcPr anchor="ctr">
                    <a:solidFill>
                      <a:schemeClr val="accent3">
                        <a:lumMod val="20000"/>
                        <a:lumOff val="80000"/>
                      </a:schemeClr>
                    </a:solidFill>
                  </a:tcPr>
                </a:tc>
                <a:tc>
                  <a:txBody>
                    <a:bodyPr/>
                    <a:lstStyle/>
                    <a:p>
                      <a:pPr algn="ctr"/>
                      <a:r>
                        <a:rPr lang="en-US" dirty="0">
                          <a:latin typeface="Arial Narrow" panose="020B0606020202030204" pitchFamily="34" charset="0"/>
                        </a:rPr>
                        <a:t>$3,637,899</a:t>
                      </a:r>
                    </a:p>
                  </a:txBody>
                  <a:tcPr anchor="ctr">
                    <a:solidFill>
                      <a:schemeClr val="accent3">
                        <a:lumMod val="20000"/>
                        <a:lumOff val="80000"/>
                      </a:schemeClr>
                    </a:solidFill>
                  </a:tcPr>
                </a:tc>
                <a:tc>
                  <a:txBody>
                    <a:bodyPr/>
                    <a:lstStyle/>
                    <a:p>
                      <a:pPr algn="ctr"/>
                      <a:r>
                        <a:rPr lang="en-US" dirty="0">
                          <a:latin typeface="Arial Narrow" panose="020B0606020202030204" pitchFamily="34" charset="0"/>
                        </a:rPr>
                        <a:t>$416,403</a:t>
                      </a:r>
                    </a:p>
                  </a:txBody>
                  <a:tcPr anchor="ctr">
                    <a:solidFill>
                      <a:schemeClr val="accent3">
                        <a:lumMod val="20000"/>
                        <a:lumOff val="80000"/>
                      </a:schemeClr>
                    </a:solidFill>
                  </a:tcPr>
                </a:tc>
                <a:tc>
                  <a:txBody>
                    <a:bodyPr/>
                    <a:lstStyle/>
                    <a:p>
                      <a:pPr algn="ctr"/>
                      <a:r>
                        <a:rPr lang="en-US" b="1" dirty="0">
                          <a:solidFill>
                            <a:schemeClr val="bg1"/>
                          </a:solidFill>
                          <a:latin typeface="Arial Narrow" panose="020B0606020202030204" pitchFamily="34" charset="0"/>
                        </a:rPr>
                        <a:t>$250,141,149</a:t>
                      </a:r>
                    </a:p>
                  </a:txBody>
                  <a:tcPr anchor="ctr">
                    <a:solidFill>
                      <a:schemeClr val="bg1">
                        <a:lumMod val="50000"/>
                      </a:schemeClr>
                    </a:solidFill>
                  </a:tcPr>
                </a:tc>
                <a:extLst>
                  <a:ext uri="{0D108BD9-81ED-4DB2-BD59-A6C34878D82A}">
                    <a16:rowId xmlns:a16="http://schemas.microsoft.com/office/drawing/2014/main" val="4230348907"/>
                  </a:ext>
                </a:extLst>
              </a:tr>
              <a:tr h="819150">
                <a:tc>
                  <a:txBody>
                    <a:bodyPr/>
                    <a:lstStyle/>
                    <a:p>
                      <a:r>
                        <a:rPr lang="en-US" b="1" dirty="0">
                          <a:solidFill>
                            <a:schemeClr val="bg1"/>
                          </a:solidFill>
                          <a:latin typeface="Arial Narrow" panose="020B0606020202030204" pitchFamily="34" charset="0"/>
                        </a:rPr>
                        <a:t>TOTAL</a:t>
                      </a:r>
                    </a:p>
                  </a:txBody>
                  <a:tcPr anchor="ctr">
                    <a:solidFill>
                      <a:schemeClr val="bg1">
                        <a:lumMod val="50000"/>
                      </a:schemeClr>
                    </a:solidFill>
                  </a:tcPr>
                </a:tc>
                <a:tc>
                  <a:txBody>
                    <a:bodyPr/>
                    <a:lstStyle/>
                    <a:p>
                      <a:pPr algn="ctr"/>
                      <a:r>
                        <a:rPr lang="en-US" b="1" dirty="0">
                          <a:solidFill>
                            <a:schemeClr val="bg1"/>
                          </a:solidFill>
                          <a:latin typeface="Arial Narrow" panose="020B0606020202030204" pitchFamily="34" charset="0"/>
                        </a:rPr>
                        <a:t>$193,462,118</a:t>
                      </a:r>
                    </a:p>
                  </a:txBody>
                  <a:tcPr anchor="ctr">
                    <a:solidFill>
                      <a:schemeClr val="bg1">
                        <a:lumMod val="50000"/>
                      </a:schemeClr>
                    </a:solidFill>
                  </a:tcPr>
                </a:tc>
                <a:tc>
                  <a:txBody>
                    <a:bodyPr/>
                    <a:lstStyle/>
                    <a:p>
                      <a:pPr algn="ctr"/>
                      <a:r>
                        <a:rPr lang="en-US" b="1" dirty="0">
                          <a:solidFill>
                            <a:schemeClr val="bg1"/>
                          </a:solidFill>
                          <a:latin typeface="Arial Narrow" panose="020B0606020202030204" pitchFamily="34" charset="0"/>
                        </a:rPr>
                        <a:t>$162,899,655</a:t>
                      </a:r>
                    </a:p>
                  </a:txBody>
                  <a:tcPr anchor="ctr">
                    <a:solidFill>
                      <a:schemeClr val="bg1">
                        <a:lumMod val="50000"/>
                      </a:schemeClr>
                    </a:solidFill>
                  </a:tcPr>
                </a:tc>
                <a:tc>
                  <a:txBody>
                    <a:bodyPr/>
                    <a:lstStyle/>
                    <a:p>
                      <a:pPr algn="ctr"/>
                      <a:r>
                        <a:rPr lang="en-US" b="1" dirty="0">
                          <a:solidFill>
                            <a:schemeClr val="bg1"/>
                          </a:solidFill>
                          <a:latin typeface="Arial Narrow" panose="020B0606020202030204" pitchFamily="34" charset="0"/>
                        </a:rPr>
                        <a:t>$135,883,129</a:t>
                      </a:r>
                    </a:p>
                  </a:txBody>
                  <a:tcPr anchor="ctr">
                    <a:solidFill>
                      <a:schemeClr val="bg1">
                        <a:lumMod val="50000"/>
                      </a:schemeClr>
                    </a:solidFill>
                  </a:tcPr>
                </a:tc>
                <a:tc>
                  <a:txBody>
                    <a:bodyPr/>
                    <a:lstStyle/>
                    <a:p>
                      <a:pPr algn="ctr"/>
                      <a:r>
                        <a:rPr lang="en-US" b="1" dirty="0">
                          <a:solidFill>
                            <a:schemeClr val="bg1"/>
                          </a:solidFill>
                          <a:latin typeface="Arial Narrow" panose="020B0606020202030204" pitchFamily="34" charset="0"/>
                        </a:rPr>
                        <a:t>$34,618,146</a:t>
                      </a:r>
                    </a:p>
                  </a:txBody>
                  <a:tcPr anchor="ctr">
                    <a:solidFill>
                      <a:schemeClr val="bg1">
                        <a:lumMod val="50000"/>
                      </a:schemeClr>
                    </a:solidFill>
                  </a:tcPr>
                </a:tc>
                <a:tc>
                  <a:txBody>
                    <a:bodyPr/>
                    <a:lstStyle/>
                    <a:p>
                      <a:pPr algn="ctr"/>
                      <a:r>
                        <a:rPr lang="en-US" b="1" dirty="0">
                          <a:solidFill>
                            <a:schemeClr val="bg1"/>
                          </a:solidFill>
                          <a:latin typeface="Arial Narrow" panose="020B0606020202030204" pitchFamily="34" charset="0"/>
                        </a:rPr>
                        <a:t>$16,365,969</a:t>
                      </a:r>
                    </a:p>
                  </a:txBody>
                  <a:tcPr anchor="ctr">
                    <a:solidFill>
                      <a:schemeClr val="bg1">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Arial Narrow" panose="020B0606020202030204" pitchFamily="34" charset="0"/>
                        </a:rPr>
                        <a:t>$543,229,017</a:t>
                      </a:r>
                    </a:p>
                  </a:txBody>
                  <a:tcPr anchor="ctr">
                    <a:solidFill>
                      <a:schemeClr val="bg1">
                        <a:lumMod val="50000"/>
                      </a:schemeClr>
                    </a:solidFill>
                  </a:tcPr>
                </a:tc>
                <a:extLst>
                  <a:ext uri="{0D108BD9-81ED-4DB2-BD59-A6C34878D82A}">
                    <a16:rowId xmlns:a16="http://schemas.microsoft.com/office/drawing/2014/main" val="63144045"/>
                  </a:ext>
                </a:extLst>
              </a:tr>
            </a:tbl>
          </a:graphicData>
        </a:graphic>
      </p:graphicFrame>
      <p:sp>
        <p:nvSpPr>
          <p:cNvPr id="3" name="Title 2">
            <a:extLst>
              <a:ext uri="{FF2B5EF4-FFF2-40B4-BE49-F238E27FC236}">
                <a16:creationId xmlns:a16="http://schemas.microsoft.com/office/drawing/2014/main" id="{E5724FAC-B8D0-8239-05D4-5EE95EAD000F}"/>
              </a:ext>
            </a:extLst>
          </p:cNvPr>
          <p:cNvSpPr txBox="1">
            <a:spLocks/>
          </p:cNvSpPr>
          <p:nvPr/>
        </p:nvSpPr>
        <p:spPr>
          <a:xfrm>
            <a:off x="838197" y="5484670"/>
            <a:ext cx="7065766" cy="54257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1" u="none" strike="noStrike" kern="1200" cap="none" spc="0" normalizeH="0" baseline="0" noProof="0" dirty="0">
                <a:ln>
                  <a:noFill/>
                </a:ln>
                <a:solidFill>
                  <a:srgbClr val="00194C"/>
                </a:solidFill>
                <a:effectLst/>
                <a:uLnTx/>
                <a:uFillTx/>
                <a:latin typeface="Arial Narrow" panose="020B0606020202030204" pitchFamily="34" charset="0"/>
                <a:ea typeface="+mj-ea"/>
                <a:cs typeface="+mj-cs"/>
              </a:rPr>
              <a:t>* Excludes projects from Florida Turnpike Enterprise (FTE)</a:t>
            </a:r>
          </a:p>
        </p:txBody>
      </p:sp>
    </p:spTree>
    <p:extLst>
      <p:ext uri="{BB962C8B-B14F-4D97-AF65-F5344CB8AC3E}">
        <p14:creationId xmlns:p14="http://schemas.microsoft.com/office/powerpoint/2010/main" val="534083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BC9BEF38-8B77-476C-B9E5-BBF8EB2FF718}"/>
              </a:ext>
            </a:extLst>
          </p:cNvPr>
          <p:cNvSpPr txBox="1">
            <a:spLocks/>
          </p:cNvSpPr>
          <p:nvPr/>
        </p:nvSpPr>
        <p:spPr>
          <a:xfrm>
            <a:off x="104503" y="207554"/>
            <a:ext cx="11940682" cy="1159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700" b="1" i="0" u="none" strike="noStrike" kern="1200" cap="none" spc="0" normalizeH="0" baseline="0" noProof="0" dirty="0">
                <a:ln>
                  <a:noFill/>
                </a:ln>
                <a:solidFill>
                  <a:srgbClr val="FFFFFF"/>
                </a:solidFill>
                <a:effectLst/>
                <a:uLnTx/>
                <a:uFillTx/>
                <a:latin typeface="Arial Narrow" panose="020B0606020202030204" pitchFamily="34" charset="0"/>
                <a:ea typeface="+mj-ea"/>
                <a:cs typeface="+mj-cs"/>
              </a:rPr>
              <a:t>Lake-Sumter MPO Region – Funding Breakdown</a:t>
            </a:r>
          </a:p>
        </p:txBody>
      </p:sp>
      <p:pic>
        <p:nvPicPr>
          <p:cNvPr id="13" name="Picture 12" descr="S:\FDOT\FDOT Logos\FDOT_Logo_color.png">
            <a:extLst>
              <a:ext uri="{FF2B5EF4-FFF2-40B4-BE49-F238E27FC236}">
                <a16:creationId xmlns:a16="http://schemas.microsoft.com/office/drawing/2014/main" id="{4F279EC9-773B-49E5-8521-1F1630891FC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82167" y="5787337"/>
            <a:ext cx="1563018" cy="7815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7">
            <a:extLst>
              <a:ext uri="{FF2B5EF4-FFF2-40B4-BE49-F238E27FC236}">
                <a16:creationId xmlns:a16="http://schemas.microsoft.com/office/drawing/2014/main" id="{409C87E1-382F-D314-F709-DF5751DA0772}"/>
              </a:ext>
            </a:extLst>
          </p:cNvPr>
          <p:cNvGraphicFramePr>
            <a:graphicFrameLocks noGrp="1"/>
          </p:cNvGraphicFramePr>
          <p:nvPr/>
        </p:nvGraphicFramePr>
        <p:xfrm>
          <a:off x="184607" y="1781864"/>
          <a:ext cx="7467801" cy="4898796"/>
        </p:xfrm>
        <a:graphic>
          <a:graphicData uri="http://schemas.openxmlformats.org/drawingml/2006/table">
            <a:tbl>
              <a:tblPr firstRow="1" bandRow="1">
                <a:tableStyleId>{5C22544A-7EE6-4342-B048-85BDC9FD1C3A}</a:tableStyleId>
              </a:tblPr>
              <a:tblGrid>
                <a:gridCol w="1531901">
                  <a:extLst>
                    <a:ext uri="{9D8B030D-6E8A-4147-A177-3AD203B41FA5}">
                      <a16:colId xmlns:a16="http://schemas.microsoft.com/office/drawing/2014/main" val="1798890449"/>
                    </a:ext>
                  </a:extLst>
                </a:gridCol>
                <a:gridCol w="2025749">
                  <a:extLst>
                    <a:ext uri="{9D8B030D-6E8A-4147-A177-3AD203B41FA5}">
                      <a16:colId xmlns:a16="http://schemas.microsoft.com/office/drawing/2014/main" val="1477783828"/>
                    </a:ext>
                  </a:extLst>
                </a:gridCol>
                <a:gridCol w="2198239">
                  <a:extLst>
                    <a:ext uri="{9D8B030D-6E8A-4147-A177-3AD203B41FA5}">
                      <a16:colId xmlns:a16="http://schemas.microsoft.com/office/drawing/2014/main" val="2128037729"/>
                    </a:ext>
                  </a:extLst>
                </a:gridCol>
                <a:gridCol w="1711912">
                  <a:extLst>
                    <a:ext uri="{9D8B030D-6E8A-4147-A177-3AD203B41FA5}">
                      <a16:colId xmlns:a16="http://schemas.microsoft.com/office/drawing/2014/main" val="2285664229"/>
                    </a:ext>
                  </a:extLst>
                </a:gridCol>
              </a:tblGrid>
              <a:tr h="593065">
                <a:tc>
                  <a:txBody>
                    <a:bodyPr/>
                    <a:lstStyle/>
                    <a:p>
                      <a:pPr algn="l"/>
                      <a:r>
                        <a:rPr lang="en-US" sz="2000" kern="1200" dirty="0">
                          <a:solidFill>
                            <a:schemeClr val="bg1"/>
                          </a:solidFill>
                          <a:latin typeface="Arial Narrow" panose="020B0606020202030204" pitchFamily="34" charset="0"/>
                          <a:ea typeface="+mn-ea"/>
                          <a:cs typeface="+mn-cs"/>
                        </a:rPr>
                        <a:t>Project Type</a:t>
                      </a:r>
                    </a:p>
                  </a:txBody>
                  <a:tcPr marL="125295" marR="125295" marT="62648" marB="62648">
                    <a:solidFill>
                      <a:srgbClr val="C00000"/>
                    </a:solidFill>
                  </a:tcPr>
                </a:tc>
                <a:tc>
                  <a:txBody>
                    <a:bodyPr/>
                    <a:lstStyle/>
                    <a:p>
                      <a:r>
                        <a:rPr lang="en-US" sz="2000" dirty="0">
                          <a:latin typeface="Arial Narrow" panose="020B0606020202030204" pitchFamily="34" charset="0"/>
                        </a:rPr>
                        <a:t>Five-Year Estimated</a:t>
                      </a:r>
                    </a:p>
                    <a:p>
                      <a:r>
                        <a:rPr lang="en-US" sz="2000" i="1" dirty="0">
                          <a:latin typeface="Arial Narrow" panose="020B0606020202030204" pitchFamily="34" charset="0"/>
                        </a:rPr>
                        <a:t>(Lake)</a:t>
                      </a:r>
                    </a:p>
                  </a:txBody>
                  <a:tcPr marL="125295" marR="125295" marT="62648" marB="62648">
                    <a:solidFill>
                      <a:srgbClr val="C00000"/>
                    </a:solidFill>
                  </a:tcPr>
                </a:tc>
                <a:tc>
                  <a:txBody>
                    <a:bodyPr/>
                    <a:lstStyle/>
                    <a:p>
                      <a:r>
                        <a:rPr lang="en-US" sz="2000" dirty="0">
                          <a:latin typeface="Arial Narrow" panose="020B0606020202030204" pitchFamily="34" charset="0"/>
                        </a:rPr>
                        <a:t>Five-Year Estimated</a:t>
                      </a:r>
                    </a:p>
                    <a:p>
                      <a:r>
                        <a:rPr lang="en-US" sz="2000" i="1" dirty="0">
                          <a:latin typeface="Arial Narrow" panose="020B0606020202030204" pitchFamily="34" charset="0"/>
                        </a:rPr>
                        <a:t>(Sumter)</a:t>
                      </a:r>
                    </a:p>
                  </a:txBody>
                  <a:tcPr marL="125295" marR="125295" marT="62648" marB="62648">
                    <a:solidFill>
                      <a:srgbClr val="C00000"/>
                    </a:solidFill>
                  </a:tcPr>
                </a:tc>
                <a:tc>
                  <a:txBody>
                    <a:bodyPr/>
                    <a:lstStyle/>
                    <a:p>
                      <a:pPr marL="0" algn="l" defTabSz="914400" rtl="0" eaLnBrk="1" latinLnBrk="0" hangingPunct="1"/>
                      <a:r>
                        <a:rPr lang="en-US" sz="2000" b="1" kern="1200" dirty="0">
                          <a:solidFill>
                            <a:schemeClr val="bg1"/>
                          </a:solidFill>
                          <a:latin typeface="Arial Narrow" panose="020B0606020202030204" pitchFamily="34" charset="0"/>
                          <a:ea typeface="+mn-ea"/>
                          <a:cs typeface="+mn-cs"/>
                        </a:rPr>
                        <a:t>Total</a:t>
                      </a:r>
                    </a:p>
                  </a:txBody>
                  <a:tcPr marL="125295" marR="125295" marT="62648" marB="62648">
                    <a:solidFill>
                      <a:srgbClr val="C00000"/>
                    </a:solidFill>
                  </a:tcPr>
                </a:tc>
                <a:extLst>
                  <a:ext uri="{0D108BD9-81ED-4DB2-BD59-A6C34878D82A}">
                    <a16:rowId xmlns:a16="http://schemas.microsoft.com/office/drawing/2014/main" val="3904574068"/>
                  </a:ext>
                </a:extLst>
              </a:tr>
              <a:tr h="551300">
                <a:tc>
                  <a:txBody>
                    <a:bodyPr/>
                    <a:lstStyle/>
                    <a:p>
                      <a:pPr algn="l"/>
                      <a:r>
                        <a:rPr lang="en-US" sz="2000" dirty="0">
                          <a:latin typeface="Arial Narrow" panose="020B0606020202030204" pitchFamily="34" charset="0"/>
                        </a:rPr>
                        <a:t>Safety</a:t>
                      </a:r>
                    </a:p>
                  </a:txBody>
                  <a:tcPr marL="125295" marR="125295" marT="62648" marB="62648">
                    <a:solidFill>
                      <a:schemeClr val="accent3">
                        <a:lumMod val="20000"/>
                        <a:lumOff val="80000"/>
                      </a:schemeClr>
                    </a:solidFill>
                  </a:tcPr>
                </a:tc>
                <a:tc>
                  <a:txBody>
                    <a:bodyPr/>
                    <a:lstStyle/>
                    <a:p>
                      <a:pPr algn="ctr"/>
                      <a:r>
                        <a:rPr lang="en-US" sz="2000" dirty="0">
                          <a:latin typeface="Arial Narrow" panose="020B0606020202030204" pitchFamily="34" charset="0"/>
                        </a:rPr>
                        <a:t>$12,812,873</a:t>
                      </a:r>
                    </a:p>
                  </a:txBody>
                  <a:tcPr marL="125295" marR="125295" marT="62648" marB="62648">
                    <a:solidFill>
                      <a:schemeClr val="accent3">
                        <a:lumMod val="20000"/>
                        <a:lumOff val="80000"/>
                      </a:schemeClr>
                    </a:solidFill>
                  </a:tcPr>
                </a:tc>
                <a:tc>
                  <a:txBody>
                    <a:bodyPr/>
                    <a:lstStyle/>
                    <a:p>
                      <a:pPr algn="ctr"/>
                      <a:r>
                        <a:rPr lang="en-US" sz="2000" dirty="0">
                          <a:latin typeface="Arial Narrow" panose="020B0606020202030204" pitchFamily="34" charset="0"/>
                        </a:rPr>
                        <a:t>$3,784,344</a:t>
                      </a:r>
                    </a:p>
                  </a:txBody>
                  <a:tcPr marL="125295" marR="125295" marT="62648" marB="62648">
                    <a:solidFill>
                      <a:schemeClr val="accent3">
                        <a:lumMod val="20000"/>
                        <a:lumOff val="80000"/>
                      </a:schemeClr>
                    </a:solidFill>
                  </a:tcPr>
                </a:tc>
                <a:tc>
                  <a:txBody>
                    <a:bodyPr/>
                    <a:lstStyle/>
                    <a:p>
                      <a:pPr algn="ctr"/>
                      <a:r>
                        <a:rPr lang="en-US" sz="2000" dirty="0">
                          <a:solidFill>
                            <a:schemeClr val="bg1"/>
                          </a:solidFill>
                          <a:latin typeface="Arial Narrow" panose="020B0606020202030204" pitchFamily="34" charset="0"/>
                        </a:rPr>
                        <a:t>$16,597,217</a:t>
                      </a:r>
                    </a:p>
                  </a:txBody>
                  <a:tcPr marL="125295" marR="125295" marT="62648" marB="62648">
                    <a:solidFill>
                      <a:schemeClr val="bg1">
                        <a:lumMod val="50000"/>
                      </a:schemeClr>
                    </a:solidFill>
                  </a:tcPr>
                </a:tc>
                <a:extLst>
                  <a:ext uri="{0D108BD9-81ED-4DB2-BD59-A6C34878D82A}">
                    <a16:rowId xmlns:a16="http://schemas.microsoft.com/office/drawing/2014/main" val="3109934486"/>
                  </a:ext>
                </a:extLst>
              </a:tr>
              <a:tr h="551300">
                <a:tc>
                  <a:txBody>
                    <a:bodyPr/>
                    <a:lstStyle/>
                    <a:p>
                      <a:pPr algn="l"/>
                      <a:r>
                        <a:rPr lang="en-US" sz="2000" dirty="0">
                          <a:latin typeface="Arial Narrow" panose="020B0606020202030204" pitchFamily="34" charset="0"/>
                        </a:rPr>
                        <a:t>Capacity</a:t>
                      </a:r>
                    </a:p>
                  </a:txBody>
                  <a:tcPr marL="125295" marR="125295" marT="62648" marB="62648">
                    <a:solidFill>
                      <a:schemeClr val="accent3">
                        <a:lumMod val="20000"/>
                        <a:lumOff val="80000"/>
                      </a:schemeClr>
                    </a:solidFill>
                  </a:tcPr>
                </a:tc>
                <a:tc>
                  <a:txBody>
                    <a:bodyPr/>
                    <a:lstStyle/>
                    <a:p>
                      <a:pPr algn="ctr"/>
                      <a:r>
                        <a:rPr lang="en-US" sz="2000" dirty="0">
                          <a:latin typeface="Arial Narrow" panose="020B0606020202030204" pitchFamily="34" charset="0"/>
                        </a:rPr>
                        <a:t>$95,394,747</a:t>
                      </a:r>
                    </a:p>
                  </a:txBody>
                  <a:tcPr marL="125295" marR="125295" marT="62648" marB="62648">
                    <a:solidFill>
                      <a:schemeClr val="accent3">
                        <a:lumMod val="20000"/>
                        <a:lumOff val="80000"/>
                      </a:schemeClr>
                    </a:solidFill>
                  </a:tcPr>
                </a:tc>
                <a:tc>
                  <a:txBody>
                    <a:bodyPr/>
                    <a:lstStyle/>
                    <a:p>
                      <a:pPr algn="ctr"/>
                      <a:r>
                        <a:rPr lang="en-US" sz="2000" dirty="0">
                          <a:latin typeface="Arial Narrow" panose="020B0606020202030204" pitchFamily="34" charset="0"/>
                        </a:rPr>
                        <a:t>$186,716,210</a:t>
                      </a:r>
                    </a:p>
                  </a:txBody>
                  <a:tcPr marL="125295" marR="125295" marT="62648" marB="62648">
                    <a:solidFill>
                      <a:schemeClr val="accent3">
                        <a:lumMod val="20000"/>
                        <a:lumOff val="80000"/>
                      </a:schemeClr>
                    </a:solidFill>
                  </a:tcPr>
                </a:tc>
                <a:tc>
                  <a:txBody>
                    <a:bodyPr/>
                    <a:lstStyle/>
                    <a:p>
                      <a:pPr algn="ctr"/>
                      <a:r>
                        <a:rPr lang="en-US" sz="2000" dirty="0">
                          <a:solidFill>
                            <a:schemeClr val="bg1"/>
                          </a:solidFill>
                          <a:latin typeface="Arial Narrow" panose="020B0606020202030204" pitchFamily="34" charset="0"/>
                        </a:rPr>
                        <a:t>$282,110,957</a:t>
                      </a:r>
                    </a:p>
                  </a:txBody>
                  <a:tcPr marL="125295" marR="125295" marT="62648" marB="62648">
                    <a:solidFill>
                      <a:schemeClr val="bg1">
                        <a:lumMod val="50000"/>
                      </a:schemeClr>
                    </a:solidFill>
                  </a:tcPr>
                </a:tc>
                <a:extLst>
                  <a:ext uri="{0D108BD9-81ED-4DB2-BD59-A6C34878D82A}">
                    <a16:rowId xmlns:a16="http://schemas.microsoft.com/office/drawing/2014/main" val="3337832440"/>
                  </a:ext>
                </a:extLst>
              </a:tr>
              <a:tr h="551300">
                <a:tc>
                  <a:txBody>
                    <a:bodyPr/>
                    <a:lstStyle/>
                    <a:p>
                      <a:pPr algn="l"/>
                      <a:r>
                        <a:rPr lang="en-US" sz="2000" dirty="0">
                          <a:latin typeface="Arial Narrow" panose="020B0606020202030204" pitchFamily="34" charset="0"/>
                        </a:rPr>
                        <a:t>Preservation</a:t>
                      </a:r>
                    </a:p>
                  </a:txBody>
                  <a:tcPr marL="125295" marR="125295" marT="62648" marB="62648">
                    <a:solidFill>
                      <a:schemeClr val="accent3">
                        <a:lumMod val="20000"/>
                        <a:lumOff val="80000"/>
                      </a:schemeClr>
                    </a:solidFill>
                  </a:tcPr>
                </a:tc>
                <a:tc>
                  <a:txBody>
                    <a:bodyPr/>
                    <a:lstStyle/>
                    <a:p>
                      <a:pPr algn="ctr"/>
                      <a:r>
                        <a:rPr lang="en-US" sz="2000" dirty="0">
                          <a:latin typeface="Arial Narrow" panose="020B0606020202030204" pitchFamily="34" charset="0"/>
                        </a:rPr>
                        <a:t>$73,446,212</a:t>
                      </a:r>
                    </a:p>
                  </a:txBody>
                  <a:tcPr marL="125295" marR="125295" marT="62648" marB="62648">
                    <a:solidFill>
                      <a:schemeClr val="accent3">
                        <a:lumMod val="20000"/>
                        <a:lumOff val="80000"/>
                      </a:schemeClr>
                    </a:solidFill>
                  </a:tcPr>
                </a:tc>
                <a:tc>
                  <a:txBody>
                    <a:bodyPr/>
                    <a:lstStyle/>
                    <a:p>
                      <a:pPr algn="ctr"/>
                      <a:r>
                        <a:rPr lang="en-US" sz="2000" dirty="0">
                          <a:latin typeface="Arial Narrow" panose="020B0606020202030204" pitchFamily="34" charset="0"/>
                        </a:rPr>
                        <a:t>$26,932,500</a:t>
                      </a:r>
                    </a:p>
                  </a:txBody>
                  <a:tcPr marL="125295" marR="125295" marT="62648" marB="62648">
                    <a:solidFill>
                      <a:schemeClr val="accent3">
                        <a:lumMod val="20000"/>
                        <a:lumOff val="80000"/>
                      </a:schemeClr>
                    </a:solidFill>
                  </a:tcPr>
                </a:tc>
                <a:tc>
                  <a:txBody>
                    <a:bodyPr/>
                    <a:lstStyle/>
                    <a:p>
                      <a:pPr algn="ctr"/>
                      <a:r>
                        <a:rPr lang="en-US" sz="2000" dirty="0">
                          <a:solidFill>
                            <a:schemeClr val="bg1"/>
                          </a:solidFill>
                          <a:latin typeface="Arial Narrow" panose="020B0606020202030204" pitchFamily="34" charset="0"/>
                        </a:rPr>
                        <a:t>$100,378,712</a:t>
                      </a:r>
                    </a:p>
                  </a:txBody>
                  <a:tcPr marL="125295" marR="125295" marT="62648" marB="62648">
                    <a:solidFill>
                      <a:schemeClr val="bg1">
                        <a:lumMod val="50000"/>
                      </a:schemeClr>
                    </a:solidFill>
                  </a:tcPr>
                </a:tc>
                <a:extLst>
                  <a:ext uri="{0D108BD9-81ED-4DB2-BD59-A6C34878D82A}">
                    <a16:rowId xmlns:a16="http://schemas.microsoft.com/office/drawing/2014/main" val="1229491180"/>
                  </a:ext>
                </a:extLst>
              </a:tr>
              <a:tr h="551300">
                <a:tc>
                  <a:txBody>
                    <a:bodyPr/>
                    <a:lstStyle/>
                    <a:p>
                      <a:pPr algn="l"/>
                      <a:r>
                        <a:rPr lang="en-US" sz="2000" dirty="0">
                          <a:latin typeface="Arial Narrow" panose="020B0606020202030204" pitchFamily="34" charset="0"/>
                        </a:rPr>
                        <a:t>Multi-modal</a:t>
                      </a:r>
                    </a:p>
                  </a:txBody>
                  <a:tcPr marL="125295" marR="125295" marT="62648" marB="62648">
                    <a:solidFill>
                      <a:schemeClr val="accent3">
                        <a:lumMod val="20000"/>
                        <a:lumOff val="80000"/>
                      </a:schemeClr>
                    </a:solidFill>
                  </a:tcPr>
                </a:tc>
                <a:tc>
                  <a:txBody>
                    <a:bodyPr/>
                    <a:lstStyle/>
                    <a:p>
                      <a:pPr algn="ctr"/>
                      <a:r>
                        <a:rPr lang="en-US" sz="2000" dirty="0">
                          <a:latin typeface="Arial Narrow" panose="020B0606020202030204" pitchFamily="34" charset="0"/>
                        </a:rPr>
                        <a:t>$68,600,661</a:t>
                      </a:r>
                    </a:p>
                  </a:txBody>
                  <a:tcPr marL="125295" marR="125295" marT="62648" marB="62648">
                    <a:solidFill>
                      <a:schemeClr val="accent3">
                        <a:lumMod val="20000"/>
                        <a:lumOff val="80000"/>
                      </a:schemeClr>
                    </a:solidFill>
                  </a:tcPr>
                </a:tc>
                <a:tc>
                  <a:txBody>
                    <a:bodyPr/>
                    <a:lstStyle/>
                    <a:p>
                      <a:pPr algn="ctr"/>
                      <a:r>
                        <a:rPr lang="en-US" sz="2000" dirty="0">
                          <a:latin typeface="Arial Narrow" panose="020B0606020202030204" pitchFamily="34" charset="0"/>
                        </a:rPr>
                        <a:t>$2,928,838</a:t>
                      </a:r>
                    </a:p>
                  </a:txBody>
                  <a:tcPr marL="125295" marR="125295" marT="62648" marB="62648">
                    <a:solidFill>
                      <a:schemeClr val="accent3">
                        <a:lumMod val="20000"/>
                        <a:lumOff val="80000"/>
                      </a:schemeClr>
                    </a:solidFill>
                  </a:tcPr>
                </a:tc>
                <a:tc>
                  <a:txBody>
                    <a:bodyPr/>
                    <a:lstStyle/>
                    <a:p>
                      <a:pPr algn="ctr"/>
                      <a:r>
                        <a:rPr lang="en-US" sz="2000" dirty="0">
                          <a:solidFill>
                            <a:schemeClr val="bg1"/>
                          </a:solidFill>
                          <a:latin typeface="Arial Narrow" panose="020B0606020202030204" pitchFamily="34" charset="0"/>
                        </a:rPr>
                        <a:t>$71,529,499</a:t>
                      </a:r>
                    </a:p>
                  </a:txBody>
                  <a:tcPr marL="125295" marR="125295" marT="62648" marB="62648">
                    <a:solidFill>
                      <a:schemeClr val="bg1">
                        <a:lumMod val="50000"/>
                      </a:schemeClr>
                    </a:solidFill>
                  </a:tcPr>
                </a:tc>
                <a:extLst>
                  <a:ext uri="{0D108BD9-81ED-4DB2-BD59-A6C34878D82A}">
                    <a16:rowId xmlns:a16="http://schemas.microsoft.com/office/drawing/2014/main" val="3083404088"/>
                  </a:ext>
                </a:extLst>
              </a:tr>
              <a:tr h="551300">
                <a:tc>
                  <a:txBody>
                    <a:bodyPr/>
                    <a:lstStyle/>
                    <a:p>
                      <a:pPr algn="l"/>
                      <a:r>
                        <a:rPr lang="en-US" sz="2000" dirty="0">
                          <a:latin typeface="Arial Narrow" panose="020B0606020202030204" pitchFamily="34" charset="0"/>
                        </a:rPr>
                        <a:t>Operations</a:t>
                      </a:r>
                    </a:p>
                  </a:txBody>
                  <a:tcPr marL="125295" marR="125295" marT="62648" marB="62648">
                    <a:solidFill>
                      <a:schemeClr val="accent3">
                        <a:lumMod val="20000"/>
                        <a:lumOff val="80000"/>
                      </a:schemeClr>
                    </a:solidFill>
                  </a:tcPr>
                </a:tc>
                <a:tc>
                  <a:txBody>
                    <a:bodyPr/>
                    <a:lstStyle/>
                    <a:p>
                      <a:pPr algn="ctr"/>
                      <a:r>
                        <a:rPr lang="en-US" sz="2000" dirty="0">
                          <a:latin typeface="Arial Narrow" panose="020B0606020202030204" pitchFamily="34" charset="0"/>
                        </a:rPr>
                        <a:t>$8,215,293</a:t>
                      </a:r>
                    </a:p>
                  </a:txBody>
                  <a:tcPr marL="125295" marR="125295" marT="62648" marB="62648">
                    <a:solidFill>
                      <a:schemeClr val="accent3">
                        <a:lumMod val="20000"/>
                        <a:lumOff val="80000"/>
                      </a:schemeClr>
                    </a:solidFill>
                  </a:tcPr>
                </a:tc>
                <a:tc>
                  <a:txBody>
                    <a:bodyPr/>
                    <a:lstStyle/>
                    <a:p>
                      <a:pPr algn="ctr"/>
                      <a:r>
                        <a:rPr lang="en-US" sz="2000" dirty="0">
                          <a:latin typeface="Arial Narrow" panose="020B0606020202030204" pitchFamily="34" charset="0"/>
                        </a:rPr>
                        <a:t>$0</a:t>
                      </a:r>
                    </a:p>
                  </a:txBody>
                  <a:tcPr marL="125295" marR="125295" marT="62648" marB="62648">
                    <a:solidFill>
                      <a:schemeClr val="accent3">
                        <a:lumMod val="20000"/>
                        <a:lumOff val="80000"/>
                      </a:schemeClr>
                    </a:solidFill>
                  </a:tcPr>
                </a:tc>
                <a:tc>
                  <a:txBody>
                    <a:bodyPr/>
                    <a:lstStyle/>
                    <a:p>
                      <a:pPr algn="ctr"/>
                      <a:r>
                        <a:rPr lang="en-US" sz="2000" dirty="0">
                          <a:solidFill>
                            <a:schemeClr val="bg1"/>
                          </a:solidFill>
                          <a:latin typeface="Arial Narrow" panose="020B0606020202030204" pitchFamily="34" charset="0"/>
                        </a:rPr>
                        <a:t>$8,215,293</a:t>
                      </a:r>
                    </a:p>
                  </a:txBody>
                  <a:tcPr marL="125295" marR="125295" marT="62648" marB="62648">
                    <a:solidFill>
                      <a:schemeClr val="bg1">
                        <a:lumMod val="50000"/>
                      </a:schemeClr>
                    </a:solidFill>
                  </a:tcPr>
                </a:tc>
                <a:extLst>
                  <a:ext uri="{0D108BD9-81ED-4DB2-BD59-A6C34878D82A}">
                    <a16:rowId xmlns:a16="http://schemas.microsoft.com/office/drawing/2014/main" val="1718909730"/>
                  </a:ext>
                </a:extLst>
              </a:tr>
              <a:tr h="551300">
                <a:tc>
                  <a:txBody>
                    <a:bodyPr/>
                    <a:lstStyle/>
                    <a:p>
                      <a:pPr algn="l"/>
                      <a:r>
                        <a:rPr lang="en-US" sz="2000" dirty="0">
                          <a:latin typeface="Arial Narrow" panose="020B0606020202030204" pitchFamily="34" charset="0"/>
                        </a:rPr>
                        <a:t>Bike/Ped</a:t>
                      </a:r>
                    </a:p>
                  </a:txBody>
                  <a:tcPr marL="125295" marR="125295" marT="62648" marB="62648">
                    <a:solidFill>
                      <a:schemeClr val="accent3">
                        <a:lumMod val="20000"/>
                        <a:lumOff val="80000"/>
                      </a:schemeClr>
                    </a:solidFill>
                  </a:tcPr>
                </a:tc>
                <a:tc>
                  <a:txBody>
                    <a:bodyPr/>
                    <a:lstStyle/>
                    <a:p>
                      <a:pPr algn="ctr"/>
                      <a:r>
                        <a:rPr lang="en-US" sz="2000" dirty="0">
                          <a:latin typeface="Arial Narrow" panose="020B0606020202030204" pitchFamily="34" charset="0"/>
                        </a:rPr>
                        <a:t>$7,726,114</a:t>
                      </a:r>
                    </a:p>
                  </a:txBody>
                  <a:tcPr marL="125295" marR="125295" marT="62648" marB="62648">
                    <a:solidFill>
                      <a:schemeClr val="accent3">
                        <a:lumMod val="20000"/>
                        <a:lumOff val="80000"/>
                      </a:schemeClr>
                    </a:solidFill>
                  </a:tcPr>
                </a:tc>
                <a:tc>
                  <a:txBody>
                    <a:bodyPr/>
                    <a:lstStyle/>
                    <a:p>
                      <a:pPr algn="ctr"/>
                      <a:r>
                        <a:rPr lang="en-US" sz="2000" dirty="0">
                          <a:latin typeface="Arial Narrow" panose="020B0606020202030204" pitchFamily="34" charset="0"/>
                        </a:rPr>
                        <a:t>$0</a:t>
                      </a:r>
                    </a:p>
                  </a:txBody>
                  <a:tcPr marL="125295" marR="125295" marT="62648" marB="62648">
                    <a:solidFill>
                      <a:schemeClr val="accent3">
                        <a:lumMod val="20000"/>
                        <a:lumOff val="80000"/>
                      </a:schemeClr>
                    </a:solidFill>
                  </a:tcPr>
                </a:tc>
                <a:tc>
                  <a:txBody>
                    <a:bodyPr/>
                    <a:lstStyle/>
                    <a:p>
                      <a:pPr algn="ctr"/>
                      <a:r>
                        <a:rPr lang="en-US" sz="2000" dirty="0">
                          <a:solidFill>
                            <a:schemeClr val="bg1"/>
                          </a:solidFill>
                          <a:latin typeface="Arial Narrow" panose="020B0606020202030204" pitchFamily="34" charset="0"/>
                        </a:rPr>
                        <a:t>$7,726,114</a:t>
                      </a:r>
                    </a:p>
                  </a:txBody>
                  <a:tcPr marL="125295" marR="125295" marT="62648" marB="62648">
                    <a:solidFill>
                      <a:schemeClr val="bg1">
                        <a:lumMod val="50000"/>
                      </a:schemeClr>
                    </a:solidFill>
                  </a:tcPr>
                </a:tc>
                <a:extLst>
                  <a:ext uri="{0D108BD9-81ED-4DB2-BD59-A6C34878D82A}">
                    <a16:rowId xmlns:a16="http://schemas.microsoft.com/office/drawing/2014/main" val="1356246336"/>
                  </a:ext>
                </a:extLst>
              </a:tr>
              <a:tr h="551300">
                <a:tc>
                  <a:txBody>
                    <a:bodyPr/>
                    <a:lstStyle/>
                    <a:p>
                      <a:pPr algn="l"/>
                      <a:r>
                        <a:rPr lang="en-US" sz="2000" dirty="0">
                          <a:latin typeface="Arial Narrow" panose="020B0606020202030204" pitchFamily="34" charset="0"/>
                        </a:rPr>
                        <a:t>Misc.</a:t>
                      </a:r>
                    </a:p>
                  </a:txBody>
                  <a:tcPr marL="125295" marR="125295" marT="62648" marB="62648">
                    <a:solidFill>
                      <a:schemeClr val="accent3">
                        <a:lumMod val="20000"/>
                        <a:lumOff val="80000"/>
                      </a:schemeClr>
                    </a:solidFill>
                  </a:tcPr>
                </a:tc>
                <a:tc>
                  <a:txBody>
                    <a:bodyPr/>
                    <a:lstStyle/>
                    <a:p>
                      <a:pPr algn="ctr"/>
                      <a:r>
                        <a:rPr lang="en-US" sz="2000" dirty="0">
                          <a:latin typeface="Arial Narrow" panose="020B0606020202030204" pitchFamily="34" charset="0"/>
                        </a:rPr>
                        <a:t>$26,891,968</a:t>
                      </a:r>
                    </a:p>
                  </a:txBody>
                  <a:tcPr marL="125295" marR="125295" marT="62648" marB="62648">
                    <a:solidFill>
                      <a:schemeClr val="accent3">
                        <a:lumMod val="20000"/>
                        <a:lumOff val="80000"/>
                      </a:schemeClr>
                    </a:solidFill>
                  </a:tcPr>
                </a:tc>
                <a:tc>
                  <a:txBody>
                    <a:bodyPr/>
                    <a:lstStyle/>
                    <a:p>
                      <a:pPr algn="ctr"/>
                      <a:r>
                        <a:rPr lang="en-US" sz="2000" dirty="0">
                          <a:latin typeface="Arial Narrow" panose="020B0606020202030204" pitchFamily="34" charset="0"/>
                        </a:rPr>
                        <a:t>$29,779,257</a:t>
                      </a:r>
                    </a:p>
                  </a:txBody>
                  <a:tcPr marL="125295" marR="125295" marT="62648" marB="62648">
                    <a:solidFill>
                      <a:schemeClr val="accent3">
                        <a:lumMod val="20000"/>
                        <a:lumOff val="80000"/>
                      </a:schemeClr>
                    </a:solidFill>
                  </a:tcPr>
                </a:tc>
                <a:tc>
                  <a:txBody>
                    <a:bodyPr/>
                    <a:lstStyle/>
                    <a:p>
                      <a:pPr algn="ctr"/>
                      <a:r>
                        <a:rPr lang="en-US" sz="2000" dirty="0">
                          <a:solidFill>
                            <a:schemeClr val="bg1"/>
                          </a:solidFill>
                          <a:latin typeface="Arial Narrow" panose="020B0606020202030204" pitchFamily="34" charset="0"/>
                        </a:rPr>
                        <a:t>$56,671,225</a:t>
                      </a:r>
                    </a:p>
                  </a:txBody>
                  <a:tcPr marL="125295" marR="125295" marT="62648" marB="62648">
                    <a:solidFill>
                      <a:schemeClr val="bg1">
                        <a:lumMod val="50000"/>
                      </a:schemeClr>
                    </a:solidFill>
                  </a:tcPr>
                </a:tc>
                <a:extLst>
                  <a:ext uri="{0D108BD9-81ED-4DB2-BD59-A6C34878D82A}">
                    <a16:rowId xmlns:a16="http://schemas.microsoft.com/office/drawing/2014/main" val="110809704"/>
                  </a:ext>
                </a:extLst>
              </a:tr>
            </a:tbl>
          </a:graphicData>
        </a:graphic>
      </p:graphicFrame>
      <p:sp>
        <p:nvSpPr>
          <p:cNvPr id="4" name="Rectangle 3">
            <a:extLst>
              <a:ext uri="{FF2B5EF4-FFF2-40B4-BE49-F238E27FC236}">
                <a16:creationId xmlns:a16="http://schemas.microsoft.com/office/drawing/2014/main" id="{7F2E74B0-3CB2-2F82-8986-4C2871658B30}"/>
              </a:ext>
            </a:extLst>
          </p:cNvPr>
          <p:cNvSpPr/>
          <p:nvPr/>
        </p:nvSpPr>
        <p:spPr>
          <a:xfrm>
            <a:off x="8795657" y="2293823"/>
            <a:ext cx="2299063" cy="7815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Priority Projects</a:t>
            </a:r>
          </a:p>
        </p:txBody>
      </p:sp>
      <p:sp>
        <p:nvSpPr>
          <p:cNvPr id="5" name="Rectangle 4">
            <a:extLst>
              <a:ext uri="{FF2B5EF4-FFF2-40B4-BE49-F238E27FC236}">
                <a16:creationId xmlns:a16="http://schemas.microsoft.com/office/drawing/2014/main" id="{D69B1717-A250-96E3-F09C-40792FC11744}"/>
              </a:ext>
            </a:extLst>
          </p:cNvPr>
          <p:cNvSpPr/>
          <p:nvPr/>
        </p:nvSpPr>
        <p:spPr>
          <a:xfrm>
            <a:off x="8795657" y="2293823"/>
            <a:ext cx="2299063" cy="2330428"/>
          </a:xfrm>
          <a:prstGeom prst="rect">
            <a:avLst/>
          </a:prstGeom>
          <a:noFill/>
          <a:ln w="38100">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srgbClr val="203864"/>
                </a:solidFill>
              </a:ln>
              <a:no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71E3303-E9AF-4142-96CC-7762A0212760}"/>
              </a:ext>
            </a:extLst>
          </p:cNvPr>
          <p:cNvSpPr txBox="1"/>
          <p:nvPr/>
        </p:nvSpPr>
        <p:spPr>
          <a:xfrm>
            <a:off x="8626104" y="3141956"/>
            <a:ext cx="2592200" cy="136960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11</a:t>
            </a:r>
            <a:endPar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$205,237,688</a:t>
            </a:r>
          </a:p>
        </p:txBody>
      </p:sp>
      <p:sp>
        <p:nvSpPr>
          <p:cNvPr id="2" name="TextBox 1">
            <a:extLst>
              <a:ext uri="{FF2B5EF4-FFF2-40B4-BE49-F238E27FC236}">
                <a16:creationId xmlns:a16="http://schemas.microsoft.com/office/drawing/2014/main" id="{A7F99405-6487-E97A-B19B-B6E0A4C101FA}"/>
              </a:ext>
            </a:extLst>
          </p:cNvPr>
          <p:cNvSpPr txBox="1"/>
          <p:nvPr/>
        </p:nvSpPr>
        <p:spPr>
          <a:xfrm>
            <a:off x="8795657" y="5202936"/>
            <a:ext cx="2140567" cy="369332"/>
          </a:xfrm>
          <a:prstGeom prst="rect">
            <a:avLst/>
          </a:prstGeom>
          <a:noFill/>
        </p:spPr>
        <p:txBody>
          <a:bodyPr wrap="square" rtlCol="0">
            <a:spAutoFit/>
          </a:bodyPr>
          <a:lstStyle/>
          <a:p>
            <a:r>
              <a:rPr lang="en-US"/>
              <a:t>$543,229,017</a:t>
            </a:r>
            <a:endParaRPr lang="en-US" dirty="0"/>
          </a:p>
        </p:txBody>
      </p:sp>
      <p:sp>
        <p:nvSpPr>
          <p:cNvPr id="7" name="TextBox 6">
            <a:extLst>
              <a:ext uri="{FF2B5EF4-FFF2-40B4-BE49-F238E27FC236}">
                <a16:creationId xmlns:a16="http://schemas.microsoft.com/office/drawing/2014/main" id="{34F56F4F-BED9-C9D3-5E83-09258B6361C9}"/>
              </a:ext>
            </a:extLst>
          </p:cNvPr>
          <p:cNvSpPr txBox="1"/>
          <p:nvPr/>
        </p:nvSpPr>
        <p:spPr>
          <a:xfrm>
            <a:off x="8948057" y="5355336"/>
            <a:ext cx="214056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Arial Narrow" panose="020B0606020202030204" pitchFamily="34" charset="0"/>
              </a:rPr>
              <a:t>$543,229,017</a:t>
            </a:r>
          </a:p>
        </p:txBody>
      </p:sp>
    </p:spTree>
    <p:extLst>
      <p:ext uri="{BB962C8B-B14F-4D97-AF65-F5344CB8AC3E}">
        <p14:creationId xmlns:p14="http://schemas.microsoft.com/office/powerpoint/2010/main" val="406097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456CD0A-53EF-4895-9C75-6F4EA82A9713}"/>
              </a:ext>
            </a:extLst>
          </p:cNvPr>
          <p:cNvSpPr>
            <a:spLocks noGrp="1"/>
          </p:cNvSpPr>
          <p:nvPr>
            <p:ph idx="1"/>
          </p:nvPr>
        </p:nvSpPr>
        <p:spPr>
          <a:xfrm>
            <a:off x="323850" y="1308989"/>
            <a:ext cx="11725720" cy="5183883"/>
          </a:xfrm>
        </p:spPr>
        <p:txBody>
          <a:bodyPr/>
          <a:lstStyle/>
          <a:p>
            <a:pPr marL="0" indent="0">
              <a:spcBef>
                <a:spcPts val="0"/>
              </a:spcBef>
              <a:spcAft>
                <a:spcPts val="1200"/>
              </a:spcAft>
              <a:buNone/>
            </a:pPr>
            <a:r>
              <a:rPr lang="en-US" sz="2800" i="1" dirty="0"/>
              <a:t>Based on FDOT 2023/24 – 2027/28 Tentative Work Program:</a:t>
            </a:r>
          </a:p>
          <a:p>
            <a:pPr marL="0" indent="0">
              <a:buNone/>
            </a:pPr>
            <a:r>
              <a:rPr lang="en-US" sz="2800" b="1" u="sng" dirty="0"/>
              <a:t>Lake County</a:t>
            </a:r>
          </a:p>
          <a:p>
            <a:r>
              <a:rPr lang="en-US" sz="2200" b="1" dirty="0"/>
              <a:t>#1: SR 50 Realignment (Groveland) </a:t>
            </a:r>
            <a:r>
              <a:rPr lang="en-US" sz="2200" dirty="0"/>
              <a:t>- $14.7M for ROW in FY24 / $9.85M in FY25</a:t>
            </a:r>
            <a:endParaRPr lang="en-US" sz="2200" b="1" dirty="0"/>
          </a:p>
          <a:p>
            <a:pPr>
              <a:spcAft>
                <a:spcPts val="1800"/>
              </a:spcAft>
            </a:pPr>
            <a:r>
              <a:rPr lang="en-US" sz="2200" b="1" dirty="0"/>
              <a:t>#17: Micro Racetrack Road </a:t>
            </a:r>
            <a:r>
              <a:rPr lang="en-US" sz="2200" dirty="0"/>
              <a:t>- $450K for Design moved up to FY24 from FY26</a:t>
            </a:r>
          </a:p>
          <a:p>
            <a:pPr marL="0" indent="0">
              <a:buNone/>
            </a:pPr>
            <a:r>
              <a:rPr lang="en-US" sz="2800" b="1" u="sng" dirty="0"/>
              <a:t>Sumter County</a:t>
            </a:r>
          </a:p>
          <a:p>
            <a:r>
              <a:rPr lang="en-US" sz="2200" b="1" dirty="0"/>
              <a:t>#2: US 301 Widening </a:t>
            </a:r>
            <a:r>
              <a:rPr lang="en-US" sz="2200" dirty="0"/>
              <a:t>- $51M for ROW in FY24 / $71.1M for CST in FY 24 and $45.8M for CST in FY26</a:t>
            </a:r>
          </a:p>
          <a:p>
            <a:r>
              <a:rPr lang="en-US" sz="2200" b="1" dirty="0"/>
              <a:t>#6: US 301 Complete Streets (Wildwood)</a:t>
            </a:r>
            <a:r>
              <a:rPr lang="en-US" sz="2200" dirty="0"/>
              <a:t> - $2M for Design in FY24</a:t>
            </a:r>
          </a:p>
          <a:p>
            <a:r>
              <a:rPr lang="en-US" sz="2200" b="1" dirty="0"/>
              <a:t>#8: CR 48 Safety Project </a:t>
            </a:r>
            <a:r>
              <a:rPr lang="en-US" sz="2200" dirty="0"/>
              <a:t>- $1.6M for Design in FY24</a:t>
            </a:r>
          </a:p>
          <a:p>
            <a:r>
              <a:rPr lang="en-US" sz="2200" b="1" dirty="0"/>
              <a:t>Bridges #1: Rehabilitation for Multiple Bridges </a:t>
            </a:r>
            <a:r>
              <a:rPr lang="en-US" sz="2200" dirty="0"/>
              <a:t>- $717,289 for CST in FY24</a:t>
            </a:r>
          </a:p>
          <a:p>
            <a:endParaRPr lang="en-US" dirty="0"/>
          </a:p>
        </p:txBody>
      </p:sp>
      <p:sp>
        <p:nvSpPr>
          <p:cNvPr id="6" name="Title 5">
            <a:extLst>
              <a:ext uri="{FF2B5EF4-FFF2-40B4-BE49-F238E27FC236}">
                <a16:creationId xmlns:a16="http://schemas.microsoft.com/office/drawing/2014/main" id="{A9D14F15-7A19-4508-BF90-F70A855994E4}"/>
              </a:ext>
            </a:extLst>
          </p:cNvPr>
          <p:cNvSpPr>
            <a:spLocks noGrp="1"/>
          </p:cNvSpPr>
          <p:nvPr>
            <p:ph type="title"/>
          </p:nvPr>
        </p:nvSpPr>
        <p:spPr/>
        <p:txBody>
          <a:bodyPr/>
          <a:lstStyle/>
          <a:p>
            <a:r>
              <a:rPr lang="en-US" dirty="0"/>
              <a:t>2022 LOPP – Proposed Funding</a:t>
            </a:r>
          </a:p>
        </p:txBody>
      </p:sp>
      <p:sp>
        <p:nvSpPr>
          <p:cNvPr id="4" name="Footer Placeholder 3">
            <a:extLst>
              <a:ext uri="{FF2B5EF4-FFF2-40B4-BE49-F238E27FC236}">
                <a16:creationId xmlns:a16="http://schemas.microsoft.com/office/drawing/2014/main" id="{B30D2CD9-1DFC-4E36-8F19-077D75DEB52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43741"/>
              </a:solidFill>
              <a:effectLst/>
              <a:uLnTx/>
              <a:uFillTx/>
              <a:latin typeface="Arial"/>
              <a:ea typeface="+mn-ea"/>
              <a:cs typeface="+mn-cs"/>
            </a:endParaRPr>
          </a:p>
        </p:txBody>
      </p:sp>
    </p:spTree>
    <p:extLst>
      <p:ext uri="{BB962C8B-B14F-4D97-AF65-F5344CB8AC3E}">
        <p14:creationId xmlns:p14="http://schemas.microsoft.com/office/powerpoint/2010/main" val="42136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05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0595E"/>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69794E2-A9AA-5FEA-A5C2-A6D95BB6BE78}"/>
              </a:ext>
            </a:extLst>
          </p:cNvPr>
          <p:cNvSpPr>
            <a:spLocks noGrp="1"/>
          </p:cNvSpPr>
          <p:nvPr>
            <p:ph type="title"/>
          </p:nvPr>
        </p:nvSpPr>
        <p:spPr>
          <a:xfrm>
            <a:off x="376428" y="5194300"/>
            <a:ext cx="11439144" cy="1938528"/>
          </a:xfrm>
        </p:spPr>
        <p:txBody>
          <a:bodyPr vert="horz" lIns="91440" tIns="45720" rIns="91440" bIns="45720" rtlCol="0" anchor="b">
            <a:normAutofit fontScale="90000"/>
          </a:bodyPr>
          <a:lstStyle/>
          <a:p>
            <a:pPr>
              <a:lnSpc>
                <a:spcPct val="100000"/>
              </a:lnSpc>
            </a:pPr>
            <a:r>
              <a:rPr lang="en-US" sz="2400" b="1" dirty="0">
                <a:solidFill>
                  <a:srgbClr val="30595E"/>
                </a:solidFill>
                <a:effectLst>
                  <a:outerShdw blurRad="38100" dist="38100" dir="2700000" algn="tl">
                    <a:srgbClr val="000000">
                      <a:alpha val="43137"/>
                    </a:srgbClr>
                  </a:outerShdw>
                </a:effectLst>
                <a:latin typeface="+mn-lt"/>
              </a:rPr>
              <a:t>Lake~Sumter MPO #1 Priority and #1 SIS Priority for last two years </a:t>
            </a:r>
            <a:br>
              <a:rPr lang="en-US" sz="2400" b="1" dirty="0">
                <a:solidFill>
                  <a:srgbClr val="30595E"/>
                </a:solidFill>
                <a:effectLst>
                  <a:outerShdw blurRad="38100" dist="38100" dir="2700000" algn="tl">
                    <a:srgbClr val="000000">
                      <a:alpha val="43137"/>
                    </a:srgbClr>
                  </a:outerShdw>
                </a:effectLst>
                <a:latin typeface="+mn-lt"/>
              </a:rPr>
            </a:br>
            <a:br>
              <a:rPr lang="en-US" sz="2400" b="1" dirty="0">
                <a:solidFill>
                  <a:srgbClr val="30595E"/>
                </a:solidFill>
                <a:effectLst>
                  <a:outerShdw blurRad="38100" dist="38100" dir="2700000" algn="tl">
                    <a:srgbClr val="000000">
                      <a:alpha val="43137"/>
                    </a:srgbClr>
                  </a:outerShdw>
                </a:effectLst>
                <a:latin typeface="+mn-lt"/>
              </a:rPr>
            </a:br>
            <a:r>
              <a:rPr lang="en-US" sz="2400" b="1" dirty="0">
                <a:solidFill>
                  <a:srgbClr val="FF0000"/>
                </a:solidFill>
                <a:effectLst>
                  <a:outerShdw blurRad="38100" dist="38100" dir="2700000" algn="tl">
                    <a:srgbClr val="000000">
                      <a:alpha val="43137"/>
                    </a:srgbClr>
                  </a:outerShdw>
                </a:effectLst>
                <a:latin typeface="+mn-lt"/>
              </a:rPr>
              <a:t>$14.7 M </a:t>
            </a:r>
            <a:r>
              <a:rPr lang="en-US" sz="2400" b="1" dirty="0">
                <a:solidFill>
                  <a:srgbClr val="30595E"/>
                </a:solidFill>
                <a:effectLst>
                  <a:outerShdw blurRad="38100" dist="38100" dir="2700000" algn="tl">
                    <a:srgbClr val="000000">
                      <a:alpha val="43137"/>
                    </a:srgbClr>
                  </a:outerShdw>
                </a:effectLst>
                <a:latin typeface="+mn-lt"/>
              </a:rPr>
              <a:t>for ROW in FY 2024 – Tentative Work Program </a:t>
            </a:r>
            <a:br>
              <a:rPr lang="en-US" sz="2400" b="1" dirty="0">
                <a:solidFill>
                  <a:srgbClr val="30595E"/>
                </a:solidFill>
                <a:effectLst>
                  <a:outerShdw blurRad="38100" dist="38100" dir="2700000" algn="tl">
                    <a:srgbClr val="000000">
                      <a:alpha val="43137"/>
                    </a:srgbClr>
                  </a:outerShdw>
                </a:effectLst>
                <a:latin typeface="+mn-lt"/>
              </a:rPr>
            </a:br>
            <a:br>
              <a:rPr lang="en-US" sz="2400" b="1" dirty="0">
                <a:solidFill>
                  <a:srgbClr val="30595E"/>
                </a:solidFill>
                <a:effectLst>
                  <a:outerShdw blurRad="38100" dist="38100" dir="2700000" algn="tl">
                    <a:srgbClr val="000000">
                      <a:alpha val="43137"/>
                    </a:srgbClr>
                  </a:outerShdw>
                </a:effectLst>
                <a:latin typeface="+mn-lt"/>
              </a:rPr>
            </a:br>
            <a:r>
              <a:rPr lang="en-US" sz="2400" b="1" dirty="0">
                <a:solidFill>
                  <a:srgbClr val="FF0000"/>
                </a:solidFill>
                <a:effectLst>
                  <a:outerShdw blurRad="38100" dist="38100" dir="2700000" algn="tl">
                    <a:srgbClr val="000000">
                      <a:alpha val="43137"/>
                    </a:srgbClr>
                  </a:outerShdw>
                </a:effectLst>
                <a:latin typeface="+mn-lt"/>
              </a:rPr>
              <a:t>$9.8 M </a:t>
            </a:r>
            <a:r>
              <a:rPr lang="en-US" sz="2400" b="1" dirty="0">
                <a:solidFill>
                  <a:srgbClr val="30595E"/>
                </a:solidFill>
                <a:effectLst>
                  <a:outerShdw blurRad="38100" dist="38100" dir="2700000" algn="tl">
                    <a:srgbClr val="000000">
                      <a:alpha val="43137"/>
                    </a:srgbClr>
                  </a:outerShdw>
                </a:effectLst>
                <a:latin typeface="+mn-lt"/>
              </a:rPr>
              <a:t>for ROW in FY 2025 – Tentative Work Program </a:t>
            </a:r>
            <a:br>
              <a:rPr lang="en-US" sz="2400" b="1" dirty="0">
                <a:solidFill>
                  <a:srgbClr val="30595E"/>
                </a:solidFill>
                <a:effectLst>
                  <a:outerShdw blurRad="38100" dist="38100" dir="2700000" algn="tl">
                    <a:srgbClr val="000000">
                      <a:alpha val="43137"/>
                    </a:srgbClr>
                  </a:outerShdw>
                </a:effectLst>
                <a:latin typeface="+mn-lt"/>
              </a:rPr>
            </a:br>
            <a:br>
              <a:rPr lang="en-US" sz="2400" b="1" dirty="0">
                <a:solidFill>
                  <a:srgbClr val="30595E"/>
                </a:solidFill>
                <a:effectLst>
                  <a:outerShdw blurRad="38100" dist="38100" dir="2700000" algn="tl">
                    <a:srgbClr val="000000">
                      <a:alpha val="43137"/>
                    </a:srgbClr>
                  </a:outerShdw>
                </a:effectLst>
                <a:latin typeface="+mn-lt"/>
              </a:rPr>
            </a:br>
            <a:r>
              <a:rPr lang="en-US" sz="2400" b="1" dirty="0">
                <a:solidFill>
                  <a:srgbClr val="FF0000"/>
                </a:solidFill>
                <a:effectLst>
                  <a:outerShdw blurRad="38100" dist="38100" dir="2700000" algn="tl">
                    <a:srgbClr val="000000">
                      <a:alpha val="43137"/>
                    </a:srgbClr>
                  </a:outerShdw>
                </a:effectLst>
                <a:latin typeface="+mn-lt"/>
              </a:rPr>
              <a:t>$46 M </a:t>
            </a:r>
            <a:r>
              <a:rPr lang="en-US" sz="2400" b="1" dirty="0">
                <a:solidFill>
                  <a:srgbClr val="30595E"/>
                </a:solidFill>
                <a:effectLst>
                  <a:outerShdw blurRad="38100" dist="38100" dir="2700000" algn="tl">
                    <a:srgbClr val="000000">
                      <a:alpha val="43137"/>
                    </a:srgbClr>
                  </a:outerShdw>
                </a:effectLst>
                <a:latin typeface="+mn-lt"/>
              </a:rPr>
              <a:t>for CST proposed in FY 2029 in the SIS Cost Feasible Program  (2</a:t>
            </a:r>
            <a:r>
              <a:rPr lang="en-US" sz="2400" b="1" baseline="30000" dirty="0">
                <a:solidFill>
                  <a:srgbClr val="30595E"/>
                </a:solidFill>
                <a:effectLst>
                  <a:outerShdw blurRad="38100" dist="38100" dir="2700000" algn="tl">
                    <a:srgbClr val="000000">
                      <a:alpha val="43137"/>
                    </a:srgbClr>
                  </a:outerShdw>
                </a:effectLst>
                <a:latin typeface="+mn-lt"/>
              </a:rPr>
              <a:t>nd</a:t>
            </a:r>
            <a:r>
              <a:rPr lang="en-US" sz="2400" b="1" dirty="0">
                <a:solidFill>
                  <a:srgbClr val="30595E"/>
                </a:solidFill>
                <a:effectLst>
                  <a:outerShdw blurRad="38100" dist="38100" dir="2700000" algn="tl">
                    <a:srgbClr val="000000">
                      <a:alpha val="43137"/>
                    </a:srgbClr>
                  </a:outerShdw>
                </a:effectLst>
                <a:latin typeface="+mn-lt"/>
              </a:rPr>
              <a:t> Five Year Plan) </a:t>
            </a:r>
            <a:br>
              <a:rPr lang="en-US" sz="2400" b="1" dirty="0">
                <a:solidFill>
                  <a:srgbClr val="30595E"/>
                </a:solidFill>
                <a:effectLst>
                  <a:outerShdw blurRad="38100" dist="38100" dir="2700000" algn="tl">
                    <a:srgbClr val="000000">
                      <a:alpha val="43137"/>
                    </a:srgbClr>
                  </a:outerShdw>
                </a:effectLst>
                <a:latin typeface="+mn-lt"/>
              </a:rPr>
            </a:br>
            <a:br>
              <a:rPr lang="en-US" sz="2400" b="1" dirty="0">
                <a:solidFill>
                  <a:srgbClr val="30595E"/>
                </a:solidFill>
                <a:effectLst>
                  <a:outerShdw blurRad="38100" dist="38100" dir="2700000" algn="tl">
                    <a:srgbClr val="000000">
                      <a:alpha val="43137"/>
                    </a:srgbClr>
                  </a:outerShdw>
                </a:effectLst>
                <a:latin typeface="+mn-lt"/>
              </a:rPr>
            </a:br>
            <a:endParaRPr lang="en-US" sz="2400" b="1" dirty="0">
              <a:solidFill>
                <a:srgbClr val="30595E"/>
              </a:solidFill>
              <a:effectLst>
                <a:outerShdw blurRad="38100" dist="38100" dir="2700000" algn="tl">
                  <a:srgbClr val="000000">
                    <a:alpha val="43137"/>
                  </a:srgbClr>
                </a:outerShdw>
              </a:effectLst>
              <a:latin typeface="+mn-lt"/>
            </a:endParaRPr>
          </a:p>
        </p:txBody>
      </p:sp>
      <p:pic>
        <p:nvPicPr>
          <p:cNvPr id="4" name="Picture 3">
            <a:extLst>
              <a:ext uri="{FF2B5EF4-FFF2-40B4-BE49-F238E27FC236}">
                <a16:creationId xmlns:a16="http://schemas.microsoft.com/office/drawing/2014/main" id="{56B1F36D-5F10-193B-BF06-963DBB6E24E2}"/>
              </a:ext>
            </a:extLst>
          </p:cNvPr>
          <p:cNvPicPr>
            <a:picLocks noChangeAspect="1"/>
          </p:cNvPicPr>
          <p:nvPr/>
        </p:nvPicPr>
        <p:blipFill rotWithShape="1">
          <a:blip r:embed="rId3"/>
          <a:srcRect t="558" r="1" b="2716"/>
          <a:stretch/>
        </p:blipFill>
        <p:spPr>
          <a:xfrm>
            <a:off x="243840" y="256540"/>
            <a:ext cx="11704320" cy="3764276"/>
          </a:xfrm>
          <a:prstGeom prst="rect">
            <a:avLst/>
          </a:prstGeom>
        </p:spPr>
      </p:pic>
    </p:spTree>
    <p:extLst>
      <p:ext uri="{BB962C8B-B14F-4D97-AF65-F5344CB8AC3E}">
        <p14:creationId xmlns:p14="http://schemas.microsoft.com/office/powerpoint/2010/main" val="677274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30D2CD9-1DFC-4E36-8F19-077D75DEB52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43741"/>
              </a:solidFill>
              <a:effectLst/>
              <a:uLnTx/>
              <a:uFillTx/>
              <a:latin typeface="Arial"/>
              <a:ea typeface="+mn-ea"/>
              <a:cs typeface="+mn-cs"/>
            </a:endParaRPr>
          </a:p>
        </p:txBody>
      </p:sp>
      <p:pic>
        <p:nvPicPr>
          <p:cNvPr id="5" name="Picture 4" descr="Map&#10;&#10;Description automatically generated">
            <a:extLst>
              <a:ext uri="{FF2B5EF4-FFF2-40B4-BE49-F238E27FC236}">
                <a16:creationId xmlns:a16="http://schemas.microsoft.com/office/drawing/2014/main" id="{DBE397D3-3369-47BE-B792-A07ED1F829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6941" y="0"/>
            <a:ext cx="8875059" cy="6858000"/>
          </a:xfrm>
          <a:prstGeom prst="rect">
            <a:avLst/>
          </a:prstGeom>
        </p:spPr>
      </p:pic>
      <p:pic>
        <p:nvPicPr>
          <p:cNvPr id="2050" name="Picture 2">
            <a:extLst>
              <a:ext uri="{FF2B5EF4-FFF2-40B4-BE49-F238E27FC236}">
                <a16:creationId xmlns:a16="http://schemas.microsoft.com/office/drawing/2014/main" id="{060EE66E-90A0-4892-860B-C82D4AC5CC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2629" y="220552"/>
            <a:ext cx="1225476" cy="122547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6">
            <a:extLst>
              <a:ext uri="{FF2B5EF4-FFF2-40B4-BE49-F238E27FC236}">
                <a16:creationId xmlns:a16="http://schemas.microsoft.com/office/drawing/2014/main" id="{2E200260-1C57-433D-BD0B-70C78287045D}"/>
              </a:ext>
            </a:extLst>
          </p:cNvPr>
          <p:cNvSpPr>
            <a:spLocks noGrp="1"/>
          </p:cNvSpPr>
          <p:nvPr>
            <p:ph idx="1"/>
          </p:nvPr>
        </p:nvSpPr>
        <p:spPr>
          <a:xfrm>
            <a:off x="142430" y="1807535"/>
            <a:ext cx="2994175" cy="4685336"/>
          </a:xfrm>
        </p:spPr>
        <p:txBody>
          <a:bodyPr/>
          <a:lstStyle/>
          <a:p>
            <a:pPr marL="0" indent="0">
              <a:spcAft>
                <a:spcPts val="1200"/>
              </a:spcAft>
              <a:buNone/>
            </a:pPr>
            <a:r>
              <a:rPr lang="en-US" sz="2000" b="1" dirty="0"/>
              <a:t>2022 LOPP SIS Priority</a:t>
            </a:r>
          </a:p>
          <a:p>
            <a:pPr>
              <a:spcAft>
                <a:spcPts val="1200"/>
              </a:spcAft>
            </a:pPr>
            <a:r>
              <a:rPr lang="en-US" sz="1800" dirty="0"/>
              <a:t>FDOT completing I-75 Master Plan from Sumter County (Turnpike) to CR 234 in Alachua</a:t>
            </a:r>
          </a:p>
          <a:p>
            <a:pPr>
              <a:spcAft>
                <a:spcPts val="1200"/>
              </a:spcAft>
            </a:pPr>
            <a:r>
              <a:rPr lang="en-US" sz="1800" b="1" dirty="0">
                <a:solidFill>
                  <a:srgbClr val="C00000"/>
                </a:solidFill>
              </a:rPr>
              <a:t>MOVING FLORIDA FORWARD </a:t>
            </a:r>
            <a:r>
              <a:rPr lang="en-US" sz="1800" dirty="0"/>
              <a:t>proposes </a:t>
            </a:r>
            <a:r>
              <a:rPr lang="en-US" sz="1800" b="1" dirty="0"/>
              <a:t>$479M in 2025 </a:t>
            </a:r>
            <a:r>
              <a:rPr lang="en-US" sz="1800" dirty="0"/>
              <a:t>to begin construction of auxiliary lanes from SR 44 to SR 326 in Marion County</a:t>
            </a:r>
          </a:p>
        </p:txBody>
      </p:sp>
      <p:pic>
        <p:nvPicPr>
          <p:cNvPr id="7" name="Picture 14">
            <a:extLst>
              <a:ext uri="{FF2B5EF4-FFF2-40B4-BE49-F238E27FC236}">
                <a16:creationId xmlns:a16="http://schemas.microsoft.com/office/drawing/2014/main" id="{C0762225-948B-4DF9-B3D9-9BDC6A1E712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753" y="5805287"/>
            <a:ext cx="1019228" cy="870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84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30D2CD9-1DFC-4E36-8F19-077D75DEB52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43741"/>
              </a:solidFill>
              <a:effectLst/>
              <a:uLnTx/>
              <a:uFillTx/>
              <a:latin typeface="Arial"/>
              <a:ea typeface="+mn-ea"/>
              <a:cs typeface="+mn-cs"/>
            </a:endParaRPr>
          </a:p>
        </p:txBody>
      </p:sp>
      <p:pic>
        <p:nvPicPr>
          <p:cNvPr id="10" name="Picture 9">
            <a:extLst>
              <a:ext uri="{FF2B5EF4-FFF2-40B4-BE49-F238E27FC236}">
                <a16:creationId xmlns:a16="http://schemas.microsoft.com/office/drawing/2014/main" id="{45AE1189-D34A-41B6-BF23-0FCE9101EC17}"/>
              </a:ext>
            </a:extLst>
          </p:cNvPr>
          <p:cNvPicPr>
            <a:picLocks noChangeAspect="1"/>
          </p:cNvPicPr>
          <p:nvPr/>
        </p:nvPicPr>
        <p:blipFill>
          <a:blip r:embed="rId3">
            <a:alphaModFix amt="90000"/>
          </a:blip>
          <a:stretch>
            <a:fillRect/>
          </a:stretch>
        </p:blipFill>
        <p:spPr>
          <a:xfrm>
            <a:off x="0" y="-171008"/>
            <a:ext cx="12312004" cy="7568569"/>
          </a:xfrm>
          <a:prstGeom prst="rect">
            <a:avLst/>
          </a:prstGeom>
        </p:spPr>
      </p:pic>
      <p:grpSp>
        <p:nvGrpSpPr>
          <p:cNvPr id="18" name="Group 17">
            <a:extLst>
              <a:ext uri="{FF2B5EF4-FFF2-40B4-BE49-F238E27FC236}">
                <a16:creationId xmlns:a16="http://schemas.microsoft.com/office/drawing/2014/main" id="{11BF5B7D-5F00-4D58-BB49-83CE5E548228}"/>
              </a:ext>
            </a:extLst>
          </p:cNvPr>
          <p:cNvGrpSpPr/>
          <p:nvPr/>
        </p:nvGrpSpPr>
        <p:grpSpPr>
          <a:xfrm>
            <a:off x="142430" y="280718"/>
            <a:ext cx="5666550" cy="3148282"/>
            <a:chOff x="-5187703" y="975655"/>
            <a:chExt cx="5666550" cy="3148282"/>
          </a:xfrm>
          <a:solidFill>
            <a:schemeClr val="accent3">
              <a:lumMod val="40000"/>
              <a:lumOff val="60000"/>
            </a:schemeClr>
          </a:solidFill>
        </p:grpSpPr>
        <p:cxnSp>
          <p:nvCxnSpPr>
            <p:cNvPr id="14" name="Straight Arrow Connector 13">
              <a:extLst>
                <a:ext uri="{FF2B5EF4-FFF2-40B4-BE49-F238E27FC236}">
                  <a16:creationId xmlns:a16="http://schemas.microsoft.com/office/drawing/2014/main" id="{66C3D9B6-E1E2-486F-9A5F-A8BBAA8647DE}"/>
                </a:ext>
              </a:extLst>
            </p:cNvPr>
            <p:cNvCxnSpPr>
              <a:cxnSpLocks/>
            </p:cNvCxnSpPr>
            <p:nvPr/>
          </p:nvCxnSpPr>
          <p:spPr>
            <a:xfrm>
              <a:off x="-1316933" y="2587237"/>
              <a:ext cx="850900" cy="1536700"/>
            </a:xfrm>
            <a:prstGeom prst="straightConnector1">
              <a:avLst/>
            </a:prstGeom>
            <a:grpFill/>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E002FC1-F5F9-417F-AEA4-4C399624B869}"/>
                </a:ext>
              </a:extLst>
            </p:cNvPr>
            <p:cNvSpPr txBox="1"/>
            <p:nvPr/>
          </p:nvSpPr>
          <p:spPr>
            <a:xfrm>
              <a:off x="-5187703" y="975655"/>
              <a:ext cx="5666550" cy="1831271"/>
            </a:xfrm>
            <a:prstGeom prst="rect">
              <a:avLst/>
            </a:prstGeom>
            <a:grpFill/>
            <a:ln w="762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F2F2F2">
                      <a:lumMod val="10000"/>
                    </a:srgbClr>
                  </a:solidFill>
                  <a:effectLst/>
                  <a:uLnTx/>
                  <a:uFillTx/>
                  <a:latin typeface="Arial"/>
                  <a:ea typeface="+mn-ea"/>
                  <a:cs typeface="+mn-cs"/>
                </a:rPr>
                <a:t>#2: US 301 Widening/Realignment</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$51M for ROW in FY24 (Tentative WP)</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$71.1M for CST in FY 24 (Tentative WP)</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$45.8M for CST in FY26 (Tentative WP)</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2F2F2">
                      <a:lumMod val="10000"/>
                    </a:srgbClr>
                  </a:solidFill>
                  <a:effectLst/>
                  <a:uLnTx/>
                  <a:uFillTx/>
                  <a:latin typeface="Arial"/>
                  <a:ea typeface="+mn-ea"/>
                  <a:cs typeface="+mn-cs"/>
                </a:rPr>
                <a:t>$26M proposed in </a:t>
              </a:r>
              <a:r>
                <a:rPr kumimoji="0" lang="en-US" sz="1800" b="1" i="0" u="none" strike="noStrike" kern="1200" cap="none" spc="0" normalizeH="0" baseline="0" noProof="0" dirty="0">
                  <a:ln>
                    <a:noFill/>
                  </a:ln>
                  <a:solidFill>
                    <a:srgbClr val="C00000"/>
                  </a:solidFill>
                  <a:effectLst/>
                  <a:uLnTx/>
                  <a:uFillTx/>
                  <a:latin typeface="Arial"/>
                  <a:ea typeface="+mn-ea"/>
                  <a:cs typeface="+mn-cs"/>
                </a:rPr>
                <a:t>MOVING FLORIDA FORWARD</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93DE"/>
                  </a:solidFill>
                  <a:effectLst/>
                  <a:uLnTx/>
                  <a:uFillTx/>
                  <a:latin typeface="Arial"/>
                  <a:ea typeface="+mn-ea"/>
                  <a:cs typeface="+mn-cs"/>
                </a:rPr>
                <a:t>Funded Through Construction</a:t>
              </a:r>
            </a:p>
          </p:txBody>
        </p:sp>
      </p:grpSp>
      <p:pic>
        <p:nvPicPr>
          <p:cNvPr id="22" name="Picture 21">
            <a:extLst>
              <a:ext uri="{FF2B5EF4-FFF2-40B4-BE49-F238E27FC236}">
                <a16:creationId xmlns:a16="http://schemas.microsoft.com/office/drawing/2014/main" id="{446358C5-E99E-46A0-8446-333001DB7B5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878430" y="242666"/>
            <a:ext cx="6048040" cy="4673486"/>
          </a:xfrm>
          <a:prstGeom prst="rect">
            <a:avLst/>
          </a:prstGeom>
        </p:spPr>
      </p:pic>
      <p:pic>
        <p:nvPicPr>
          <p:cNvPr id="2050" name="Picture 2">
            <a:extLst>
              <a:ext uri="{FF2B5EF4-FFF2-40B4-BE49-F238E27FC236}">
                <a16:creationId xmlns:a16="http://schemas.microsoft.com/office/drawing/2014/main" id="{98E8F5E8-1E67-427B-BF8E-6659E323FF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1090" y="383553"/>
            <a:ext cx="917559" cy="734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97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2FB1292-E88B-48EC-99E7-FF1887F00DE9}"/>
              </a:ext>
            </a:extLst>
          </p:cNvPr>
          <p:cNvPicPr>
            <a:picLocks noChangeAspect="1"/>
          </p:cNvPicPr>
          <p:nvPr/>
        </p:nvPicPr>
        <p:blipFill>
          <a:blip r:embed="rId3"/>
          <a:stretch>
            <a:fillRect/>
          </a:stretch>
        </p:blipFill>
        <p:spPr>
          <a:xfrm>
            <a:off x="0" y="0"/>
            <a:ext cx="12568519" cy="6858000"/>
          </a:xfrm>
          <a:prstGeom prst="rect">
            <a:avLst/>
          </a:prstGeom>
        </p:spPr>
      </p:pic>
      <p:sp>
        <p:nvSpPr>
          <p:cNvPr id="4" name="Footer Placeholder 3">
            <a:extLst>
              <a:ext uri="{FF2B5EF4-FFF2-40B4-BE49-F238E27FC236}">
                <a16:creationId xmlns:a16="http://schemas.microsoft.com/office/drawing/2014/main" id="{B30D2CD9-1DFC-4E36-8F19-077D75DEB52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43741"/>
              </a:solidFill>
              <a:effectLst/>
              <a:uLnTx/>
              <a:uFillTx/>
              <a:latin typeface="Arial"/>
              <a:ea typeface="+mn-ea"/>
              <a:cs typeface="+mn-cs"/>
            </a:endParaRPr>
          </a:p>
        </p:txBody>
      </p:sp>
      <p:grpSp>
        <p:nvGrpSpPr>
          <p:cNvPr id="50" name="Group 49">
            <a:extLst>
              <a:ext uri="{FF2B5EF4-FFF2-40B4-BE49-F238E27FC236}">
                <a16:creationId xmlns:a16="http://schemas.microsoft.com/office/drawing/2014/main" id="{0CD7E1EA-6339-4090-93E3-2B9BF699A741}"/>
              </a:ext>
            </a:extLst>
          </p:cNvPr>
          <p:cNvGrpSpPr/>
          <p:nvPr/>
        </p:nvGrpSpPr>
        <p:grpSpPr>
          <a:xfrm>
            <a:off x="212653" y="2777098"/>
            <a:ext cx="6113719" cy="3329055"/>
            <a:chOff x="287080" y="2832145"/>
            <a:chExt cx="6113719" cy="3329055"/>
          </a:xfrm>
        </p:grpSpPr>
        <p:cxnSp>
          <p:nvCxnSpPr>
            <p:cNvPr id="10" name="Straight Arrow Connector 9">
              <a:extLst>
                <a:ext uri="{FF2B5EF4-FFF2-40B4-BE49-F238E27FC236}">
                  <a16:creationId xmlns:a16="http://schemas.microsoft.com/office/drawing/2014/main" id="{728DF3FB-90EF-44C9-BFBF-DEEB1C879603}"/>
                </a:ext>
              </a:extLst>
            </p:cNvPr>
            <p:cNvCxnSpPr>
              <a:cxnSpLocks/>
            </p:cNvCxnSpPr>
            <p:nvPr/>
          </p:nvCxnSpPr>
          <p:spPr>
            <a:xfrm flipV="1">
              <a:off x="5051320" y="2832145"/>
              <a:ext cx="1349479" cy="3158309"/>
            </a:xfrm>
            <a:prstGeom prst="straightConnector1">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AB79548-610F-4244-B48C-B3286FDA38CB}"/>
                </a:ext>
              </a:extLst>
            </p:cNvPr>
            <p:cNvSpPr txBox="1"/>
            <p:nvPr/>
          </p:nvSpPr>
          <p:spPr>
            <a:xfrm>
              <a:off x="287080" y="5176315"/>
              <a:ext cx="5112984" cy="984885"/>
            </a:xfrm>
            <a:prstGeom prst="rect">
              <a:avLst/>
            </a:prstGeom>
            <a:solidFill>
              <a:schemeClr val="accent3">
                <a:lumMod val="40000"/>
                <a:lumOff val="60000"/>
              </a:schemeClr>
            </a:solidFill>
            <a:ln w="76200">
              <a:solidFill>
                <a:srgbClr val="0093DE"/>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F2F2F2">
                      <a:lumMod val="10000"/>
                    </a:srgbClr>
                  </a:solidFill>
                  <a:effectLst/>
                  <a:uLnTx/>
                  <a:uFillTx/>
                  <a:latin typeface="Arial"/>
                  <a:ea typeface="+mn-ea"/>
                  <a:cs typeface="+mn-cs"/>
                </a:rPr>
                <a:t>2022 LOPP SIS Priority: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F2F2F2">
                      <a:lumMod val="10000"/>
                    </a:srgbClr>
                  </a:solidFill>
                  <a:effectLst/>
                  <a:uLnTx/>
                  <a:uFillTx/>
                  <a:latin typeface="Arial"/>
                  <a:ea typeface="+mn-ea"/>
                  <a:cs typeface="+mn-cs"/>
                </a:rPr>
                <a:t>Turnpike Widening from US 27 to CR 470</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93DE"/>
                  </a:solidFill>
                  <a:effectLst/>
                  <a:uLnTx/>
                  <a:uFillTx/>
                  <a:latin typeface="Arial"/>
                  <a:ea typeface="+mn-ea"/>
                  <a:cs typeface="+mn-cs"/>
                </a:rPr>
                <a:t>Construction funded in FY 2028 (Tentative WP)</a:t>
              </a:r>
            </a:p>
          </p:txBody>
        </p:sp>
      </p:grpSp>
      <p:pic>
        <p:nvPicPr>
          <p:cNvPr id="8" name="Picture 7">
            <a:extLst>
              <a:ext uri="{FF2B5EF4-FFF2-40B4-BE49-F238E27FC236}">
                <a16:creationId xmlns:a16="http://schemas.microsoft.com/office/drawing/2014/main" id="{0C9C43B3-9A67-412E-847E-F405916449CC}"/>
              </a:ext>
            </a:extLst>
          </p:cNvPr>
          <p:cNvPicPr>
            <a:picLocks noChangeAspect="1"/>
          </p:cNvPicPr>
          <p:nvPr/>
        </p:nvPicPr>
        <p:blipFill>
          <a:blip r:embed="rId4"/>
          <a:stretch>
            <a:fillRect/>
          </a:stretch>
        </p:blipFill>
        <p:spPr>
          <a:xfrm>
            <a:off x="142430" y="206940"/>
            <a:ext cx="1284021" cy="1536546"/>
          </a:xfrm>
          <a:prstGeom prst="rect">
            <a:avLst/>
          </a:prstGeom>
        </p:spPr>
      </p:pic>
      <p:grpSp>
        <p:nvGrpSpPr>
          <p:cNvPr id="53" name="Group 52">
            <a:extLst>
              <a:ext uri="{FF2B5EF4-FFF2-40B4-BE49-F238E27FC236}">
                <a16:creationId xmlns:a16="http://schemas.microsoft.com/office/drawing/2014/main" id="{0C4E3366-1292-4384-9288-F41779CE19EA}"/>
              </a:ext>
            </a:extLst>
          </p:cNvPr>
          <p:cNvGrpSpPr/>
          <p:nvPr/>
        </p:nvGrpSpPr>
        <p:grpSpPr>
          <a:xfrm>
            <a:off x="5651632" y="260339"/>
            <a:ext cx="6142160" cy="1770480"/>
            <a:chOff x="5651632" y="260339"/>
            <a:chExt cx="6142160" cy="1770480"/>
          </a:xfrm>
        </p:grpSpPr>
        <p:cxnSp>
          <p:nvCxnSpPr>
            <p:cNvPr id="19" name="Straight Arrow Connector 18">
              <a:extLst>
                <a:ext uri="{FF2B5EF4-FFF2-40B4-BE49-F238E27FC236}">
                  <a16:creationId xmlns:a16="http://schemas.microsoft.com/office/drawing/2014/main" id="{12D826DD-DAE4-4904-8FB5-C19A9ABF369A}"/>
                </a:ext>
              </a:extLst>
            </p:cNvPr>
            <p:cNvCxnSpPr>
              <a:cxnSpLocks/>
            </p:cNvCxnSpPr>
            <p:nvPr/>
          </p:nvCxnSpPr>
          <p:spPr>
            <a:xfrm flipH="1">
              <a:off x="5794745" y="1477926"/>
              <a:ext cx="531627" cy="552893"/>
            </a:xfrm>
            <a:prstGeom prst="straightConnector1">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BA1675A-211F-48BC-9A2F-1F99F848E341}"/>
                </a:ext>
              </a:extLst>
            </p:cNvPr>
            <p:cNvSpPr txBox="1"/>
            <p:nvPr/>
          </p:nvSpPr>
          <p:spPr>
            <a:xfrm>
              <a:off x="5651632" y="260339"/>
              <a:ext cx="6142160" cy="1231106"/>
            </a:xfrm>
            <a:prstGeom prst="rect">
              <a:avLst/>
            </a:prstGeom>
            <a:solidFill>
              <a:schemeClr val="accent3">
                <a:lumMod val="40000"/>
                <a:lumOff val="60000"/>
              </a:schemeClr>
            </a:solidFill>
            <a:ln w="762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F2F2F2">
                      <a:lumMod val="10000"/>
                    </a:srgbClr>
                  </a:solidFill>
                  <a:effectLst/>
                  <a:uLnTx/>
                  <a:uFillTx/>
                  <a:latin typeface="Arial"/>
                  <a:ea typeface="+mn-ea"/>
                  <a:cs typeface="+mn-cs"/>
                </a:rPr>
                <a:t>2022 LOPP SIS Priority: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F2F2F2">
                      <a:lumMod val="10000"/>
                    </a:srgbClr>
                  </a:solidFill>
                  <a:effectLst/>
                  <a:uLnTx/>
                  <a:uFillTx/>
                  <a:latin typeface="Arial"/>
                  <a:ea typeface="+mn-ea"/>
                  <a:cs typeface="+mn-cs"/>
                </a:rPr>
                <a:t>Turnpike Widening from CR 470 to Lake/Sumter County Line</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93DE"/>
                  </a:solidFill>
                  <a:effectLst/>
                  <a:uLnTx/>
                  <a:uFillTx/>
                  <a:latin typeface="Arial"/>
                  <a:ea typeface="+mn-ea"/>
                  <a:cs typeface="+mn-cs"/>
                </a:rPr>
                <a:t>Design funded in FY 2025 (Tentative WP)</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93DE"/>
                  </a:solidFill>
                  <a:effectLst/>
                  <a:uLnTx/>
                  <a:uFillTx/>
                  <a:latin typeface="Arial"/>
                  <a:ea typeface="+mn-ea"/>
                  <a:cs typeface="+mn-cs"/>
                </a:rPr>
                <a:t>ROW funded in FY 2026 (Tentative WP)</a:t>
              </a:r>
            </a:p>
          </p:txBody>
        </p:sp>
      </p:grpSp>
      <p:grpSp>
        <p:nvGrpSpPr>
          <p:cNvPr id="49" name="Group 48">
            <a:extLst>
              <a:ext uri="{FF2B5EF4-FFF2-40B4-BE49-F238E27FC236}">
                <a16:creationId xmlns:a16="http://schemas.microsoft.com/office/drawing/2014/main" id="{5681F0C9-B5B7-439F-9B67-B9AA01C6B8E5}"/>
              </a:ext>
            </a:extLst>
          </p:cNvPr>
          <p:cNvGrpSpPr/>
          <p:nvPr/>
        </p:nvGrpSpPr>
        <p:grpSpPr>
          <a:xfrm>
            <a:off x="269400" y="1477928"/>
            <a:ext cx="4867611" cy="3065725"/>
            <a:chOff x="269400" y="1477928"/>
            <a:chExt cx="4867611" cy="3065725"/>
          </a:xfrm>
        </p:grpSpPr>
        <p:cxnSp>
          <p:nvCxnSpPr>
            <p:cNvPr id="28" name="Straight Arrow Connector 27">
              <a:extLst>
                <a:ext uri="{FF2B5EF4-FFF2-40B4-BE49-F238E27FC236}">
                  <a16:creationId xmlns:a16="http://schemas.microsoft.com/office/drawing/2014/main" id="{30E94A62-691A-4E42-B5C1-74EC50037043}"/>
                </a:ext>
              </a:extLst>
            </p:cNvPr>
            <p:cNvCxnSpPr>
              <a:cxnSpLocks/>
            </p:cNvCxnSpPr>
            <p:nvPr/>
          </p:nvCxnSpPr>
          <p:spPr>
            <a:xfrm flipV="1">
              <a:off x="4942414" y="1477928"/>
              <a:ext cx="22991" cy="2357822"/>
            </a:xfrm>
            <a:prstGeom prst="straightConnector1">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D7997D6-4775-4AC5-8E5F-A4F3ABD19CA9}"/>
                </a:ext>
              </a:extLst>
            </p:cNvPr>
            <p:cNvSpPr txBox="1"/>
            <p:nvPr/>
          </p:nvSpPr>
          <p:spPr>
            <a:xfrm>
              <a:off x="269400" y="3312547"/>
              <a:ext cx="4867611" cy="1231106"/>
            </a:xfrm>
            <a:prstGeom prst="rect">
              <a:avLst/>
            </a:prstGeom>
            <a:solidFill>
              <a:schemeClr val="accent3">
                <a:lumMod val="40000"/>
                <a:lumOff val="60000"/>
              </a:schemeClr>
            </a:solidFill>
            <a:ln w="76200">
              <a:solidFill>
                <a:srgbClr val="0093DE"/>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F2F2F2">
                      <a:lumMod val="10000"/>
                    </a:srgbClr>
                  </a:solidFill>
                  <a:effectLst/>
                  <a:uLnTx/>
                  <a:uFillTx/>
                  <a:latin typeface="Arial"/>
                  <a:ea typeface="+mn-ea"/>
                  <a:cs typeface="+mn-cs"/>
                </a:rPr>
                <a:t>2022 LOPP SIS Priority: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F2F2F2">
                      <a:lumMod val="10000"/>
                    </a:srgbClr>
                  </a:solidFill>
                  <a:effectLst/>
                  <a:uLnTx/>
                  <a:uFillTx/>
                  <a:latin typeface="Arial"/>
                  <a:ea typeface="+mn-ea"/>
                  <a:cs typeface="+mn-cs"/>
                </a:rPr>
                <a:t>Turnpike Widening from County Line to US 301</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93DE"/>
                  </a:solidFill>
                  <a:effectLst/>
                  <a:uLnTx/>
                  <a:uFillTx/>
                  <a:latin typeface="Arial"/>
                  <a:ea typeface="+mn-ea"/>
                  <a:cs typeface="+mn-cs"/>
                </a:rPr>
                <a:t>Design funded in FY 2025 (Tentative WP)</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93DE"/>
                  </a:solidFill>
                  <a:effectLst/>
                  <a:uLnTx/>
                  <a:uFillTx/>
                  <a:latin typeface="Arial"/>
                  <a:ea typeface="+mn-ea"/>
                  <a:cs typeface="+mn-cs"/>
                </a:rPr>
                <a:t>ROW funded in FY 2026 (Tentative WP)</a:t>
              </a:r>
            </a:p>
          </p:txBody>
        </p:sp>
      </p:grpSp>
      <p:grpSp>
        <p:nvGrpSpPr>
          <p:cNvPr id="25" name="Group 24">
            <a:extLst>
              <a:ext uri="{FF2B5EF4-FFF2-40B4-BE49-F238E27FC236}">
                <a16:creationId xmlns:a16="http://schemas.microsoft.com/office/drawing/2014/main" id="{1B97D88F-8A1D-4F80-BCD2-64C776AA80C8}"/>
              </a:ext>
            </a:extLst>
          </p:cNvPr>
          <p:cNvGrpSpPr/>
          <p:nvPr/>
        </p:nvGrpSpPr>
        <p:grpSpPr>
          <a:xfrm>
            <a:off x="6326372" y="3676176"/>
            <a:ext cx="5117892" cy="2828231"/>
            <a:chOff x="6326372" y="3676176"/>
            <a:chExt cx="5117892" cy="2828231"/>
          </a:xfrm>
        </p:grpSpPr>
        <p:cxnSp>
          <p:nvCxnSpPr>
            <p:cNvPr id="13" name="Straight Arrow Connector 12">
              <a:extLst>
                <a:ext uri="{FF2B5EF4-FFF2-40B4-BE49-F238E27FC236}">
                  <a16:creationId xmlns:a16="http://schemas.microsoft.com/office/drawing/2014/main" id="{13C6FF12-3C92-4EF8-B0AE-E072FC5870F0}"/>
                </a:ext>
              </a:extLst>
            </p:cNvPr>
            <p:cNvCxnSpPr>
              <a:cxnSpLocks/>
            </p:cNvCxnSpPr>
            <p:nvPr/>
          </p:nvCxnSpPr>
          <p:spPr>
            <a:xfrm flipV="1">
              <a:off x="7368844" y="3676176"/>
              <a:ext cx="1" cy="2272150"/>
            </a:xfrm>
            <a:prstGeom prst="straightConnector1">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FB478FC-7F36-4EA6-A5CA-32C96BB6FE08}"/>
                </a:ext>
              </a:extLst>
            </p:cNvPr>
            <p:cNvCxnSpPr>
              <a:cxnSpLocks/>
            </p:cNvCxnSpPr>
            <p:nvPr/>
          </p:nvCxnSpPr>
          <p:spPr>
            <a:xfrm flipH="1" flipV="1">
              <a:off x="9552127" y="5216967"/>
              <a:ext cx="6960" cy="1013422"/>
            </a:xfrm>
            <a:prstGeom prst="straightConnector1">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925F51D-B000-4262-AF89-43DB1C56E0F9}"/>
                </a:ext>
              </a:extLst>
            </p:cNvPr>
            <p:cNvSpPr txBox="1"/>
            <p:nvPr/>
          </p:nvSpPr>
          <p:spPr>
            <a:xfrm>
              <a:off x="6326372" y="5781132"/>
              <a:ext cx="5117892" cy="723275"/>
            </a:xfrm>
            <a:prstGeom prst="rect">
              <a:avLst/>
            </a:prstGeom>
            <a:solidFill>
              <a:schemeClr val="bg1"/>
            </a:solidFill>
            <a:ln w="76200">
              <a:solidFill>
                <a:srgbClr val="0093DE"/>
              </a:solidFill>
            </a:ln>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F2F2F2">
                      <a:lumMod val="10000"/>
                    </a:srgbClr>
                  </a:solidFill>
                  <a:effectLst/>
                  <a:uLnTx/>
                  <a:uFillTx/>
                  <a:latin typeface="Arial Black"/>
                  <a:ea typeface="+mn-ea"/>
                  <a:cs typeface="+mn-cs"/>
                </a:rPr>
                <a:t>UNDER CONSTRUCTION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F2F2F2">
                      <a:lumMod val="10000"/>
                    </a:srgbClr>
                  </a:solidFill>
                  <a:effectLst/>
                  <a:uLnTx/>
                  <a:uFillTx/>
                  <a:latin typeface="Arial"/>
                  <a:ea typeface="+mn-ea"/>
                  <a:cs typeface="+mn-cs"/>
                </a:rPr>
                <a:t>Turnpike Widening from Clermont to O’Brien</a:t>
              </a:r>
            </a:p>
          </p:txBody>
        </p:sp>
      </p:grpSp>
      <p:grpSp>
        <p:nvGrpSpPr>
          <p:cNvPr id="60" name="Group 59">
            <a:extLst>
              <a:ext uri="{FF2B5EF4-FFF2-40B4-BE49-F238E27FC236}">
                <a16:creationId xmlns:a16="http://schemas.microsoft.com/office/drawing/2014/main" id="{321090F9-6B94-4CA3-BCD2-56FEF2654AE2}"/>
              </a:ext>
            </a:extLst>
          </p:cNvPr>
          <p:cNvGrpSpPr/>
          <p:nvPr/>
        </p:nvGrpSpPr>
        <p:grpSpPr>
          <a:xfrm>
            <a:off x="6846659" y="2073851"/>
            <a:ext cx="5246227" cy="1512312"/>
            <a:chOff x="6913073" y="2073851"/>
            <a:chExt cx="5432245" cy="1512312"/>
          </a:xfrm>
        </p:grpSpPr>
        <p:sp>
          <p:nvSpPr>
            <p:cNvPr id="11" name="Oval 10">
              <a:extLst>
                <a:ext uri="{FF2B5EF4-FFF2-40B4-BE49-F238E27FC236}">
                  <a16:creationId xmlns:a16="http://schemas.microsoft.com/office/drawing/2014/main" id="{3477E4D6-5F23-4BCE-9170-D8A05066DC27}"/>
                </a:ext>
              </a:extLst>
            </p:cNvPr>
            <p:cNvSpPr/>
            <p:nvPr/>
          </p:nvSpPr>
          <p:spPr>
            <a:xfrm>
              <a:off x="6913073" y="3324043"/>
              <a:ext cx="157421" cy="157421"/>
            </a:xfrm>
            <a:prstGeom prst="ellipse">
              <a:avLst/>
            </a:prstGeom>
            <a:solidFill>
              <a:srgbClr val="C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F2F2"/>
                </a:solidFill>
                <a:effectLst/>
                <a:uLnTx/>
                <a:uFillTx/>
                <a:latin typeface="Arial"/>
                <a:ea typeface="+mn-ea"/>
                <a:cs typeface="+mn-cs"/>
              </a:endParaRPr>
            </a:p>
          </p:txBody>
        </p:sp>
        <p:grpSp>
          <p:nvGrpSpPr>
            <p:cNvPr id="51" name="Group 50">
              <a:extLst>
                <a:ext uri="{FF2B5EF4-FFF2-40B4-BE49-F238E27FC236}">
                  <a16:creationId xmlns:a16="http://schemas.microsoft.com/office/drawing/2014/main" id="{19A0B094-82F8-47E5-9252-7F8323D68C25}"/>
                </a:ext>
              </a:extLst>
            </p:cNvPr>
            <p:cNvGrpSpPr/>
            <p:nvPr/>
          </p:nvGrpSpPr>
          <p:grpSpPr>
            <a:xfrm>
              <a:off x="7134662" y="2073851"/>
              <a:ext cx="5210656" cy="1512312"/>
              <a:chOff x="7134662" y="2073851"/>
              <a:chExt cx="5210656" cy="1512312"/>
            </a:xfrm>
          </p:grpSpPr>
          <p:cxnSp>
            <p:nvCxnSpPr>
              <p:cNvPr id="21" name="Straight Arrow Connector 20">
                <a:extLst>
                  <a:ext uri="{FF2B5EF4-FFF2-40B4-BE49-F238E27FC236}">
                    <a16:creationId xmlns:a16="http://schemas.microsoft.com/office/drawing/2014/main" id="{59BC4A0F-96E4-4DA9-8465-C6EE64C6E02B}"/>
                  </a:ext>
                </a:extLst>
              </p:cNvPr>
              <p:cNvCxnSpPr>
                <a:cxnSpLocks/>
              </p:cNvCxnSpPr>
              <p:nvPr/>
            </p:nvCxnSpPr>
            <p:spPr>
              <a:xfrm flipH="1">
                <a:off x="7391275" y="2627849"/>
                <a:ext cx="838698" cy="958314"/>
              </a:xfrm>
              <a:prstGeom prst="straightConnector1">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3EE6E98-5BF8-4D44-9918-A5D50EBDF996}"/>
                  </a:ext>
                </a:extLst>
              </p:cNvPr>
              <p:cNvCxnSpPr>
                <a:cxnSpLocks/>
              </p:cNvCxnSpPr>
              <p:nvPr/>
            </p:nvCxnSpPr>
            <p:spPr>
              <a:xfrm flipH="1">
                <a:off x="7134662" y="2627849"/>
                <a:ext cx="1095311" cy="723275"/>
              </a:xfrm>
              <a:prstGeom prst="straightConnector1">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CB76DAB-046B-41D3-B154-7E32805E1689}"/>
                  </a:ext>
                </a:extLst>
              </p:cNvPr>
              <p:cNvSpPr txBox="1"/>
              <p:nvPr/>
            </p:nvSpPr>
            <p:spPr>
              <a:xfrm>
                <a:off x="7957112" y="2073851"/>
                <a:ext cx="4388206" cy="1400383"/>
              </a:xfrm>
              <a:prstGeom prst="rect">
                <a:avLst/>
              </a:prstGeom>
              <a:solidFill>
                <a:schemeClr val="accent3">
                  <a:lumMod val="40000"/>
                  <a:lumOff val="60000"/>
                </a:schemeClr>
              </a:solidFill>
              <a:ln w="76200">
                <a:solidFill>
                  <a:srgbClr val="0093DE"/>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F2F2F2">
                        <a:lumMod val="10000"/>
                      </a:srgbClr>
                    </a:solidFill>
                    <a:effectLst/>
                    <a:uLnTx/>
                    <a:uFillTx/>
                    <a:latin typeface="Arial"/>
                    <a:ea typeface="+mn-ea"/>
                    <a:cs typeface="+mn-cs"/>
                  </a:rPr>
                  <a:t>Turnpike Widening from O’Brien to US 27 </a:t>
                </a:r>
                <a:r>
                  <a:rPr kumimoji="0" lang="en-US" sz="1600" b="0" i="0" u="none" strike="noStrike" kern="1200" cap="none" spc="0" normalizeH="0" baseline="0" noProof="0" dirty="0">
                    <a:ln>
                      <a:noFill/>
                    </a:ln>
                    <a:solidFill>
                      <a:srgbClr val="000000"/>
                    </a:solidFill>
                    <a:effectLst/>
                    <a:uLnTx/>
                    <a:uFillTx/>
                    <a:latin typeface="Arial"/>
                    <a:ea typeface="+mn-ea"/>
                    <a:cs typeface="+mn-cs"/>
                  </a:rPr>
                  <a:t>includes Interchange Improvements </a:t>
                </a:r>
                <a:br>
                  <a:rPr kumimoji="0" lang="en-US" sz="1600" b="0" i="0" u="none" strike="noStrike" kern="1200" cap="none" spc="0" normalizeH="0" baseline="0" noProof="0" dirty="0">
                    <a:ln>
                      <a:noFill/>
                    </a:ln>
                    <a:solidFill>
                      <a:srgbClr val="000000"/>
                    </a:solidFill>
                    <a:effectLst/>
                    <a:uLnTx/>
                    <a:uFillTx/>
                    <a:latin typeface="Arial"/>
                    <a:ea typeface="+mn-ea"/>
                    <a:cs typeface="+mn-cs"/>
                  </a:rPr>
                </a:br>
                <a:r>
                  <a:rPr kumimoji="0" lang="en-US" sz="1600" b="0" i="0" u="none" strike="noStrike" kern="1200" cap="none" spc="0" normalizeH="0" baseline="0" noProof="0" dirty="0">
                    <a:ln>
                      <a:noFill/>
                    </a:ln>
                    <a:solidFill>
                      <a:srgbClr val="000000"/>
                    </a:solidFill>
                    <a:effectLst/>
                    <a:uLnTx/>
                    <a:uFillTx/>
                    <a:latin typeface="Arial"/>
                    <a:ea typeface="+mn-ea"/>
                    <a:cs typeface="+mn-cs"/>
                  </a:rPr>
                  <a:t>at US 27/ SR 19 (North) (MP 289)</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93DE"/>
                    </a:solidFill>
                    <a:effectLst/>
                    <a:uLnTx/>
                    <a:uFillTx/>
                    <a:latin typeface="Arial"/>
                    <a:ea typeface="+mn-ea"/>
                    <a:cs typeface="+mn-cs"/>
                  </a:rPr>
                  <a:t>Construction funded in FY 2026 </a:t>
                </a:r>
                <a:br>
                  <a:rPr kumimoji="0" lang="en-US" sz="1600" b="1" i="0" u="none" strike="noStrike" kern="1200" cap="none" spc="0" normalizeH="0" baseline="0" noProof="0" dirty="0">
                    <a:ln>
                      <a:noFill/>
                    </a:ln>
                    <a:solidFill>
                      <a:srgbClr val="0093DE"/>
                    </a:solidFill>
                    <a:effectLst/>
                    <a:uLnTx/>
                    <a:uFillTx/>
                    <a:latin typeface="Arial"/>
                    <a:ea typeface="+mn-ea"/>
                    <a:cs typeface="+mn-cs"/>
                  </a:rPr>
                </a:br>
                <a:r>
                  <a:rPr kumimoji="0" lang="en-US" sz="1600" b="1" i="0" u="none" strike="noStrike" kern="1200" cap="none" spc="0" normalizeH="0" baseline="0" noProof="0" dirty="0">
                    <a:ln>
                      <a:noFill/>
                    </a:ln>
                    <a:solidFill>
                      <a:srgbClr val="0093DE"/>
                    </a:solidFill>
                    <a:effectLst/>
                    <a:uLnTx/>
                    <a:uFillTx/>
                    <a:latin typeface="Arial"/>
                    <a:ea typeface="+mn-ea"/>
                    <a:cs typeface="+mn-cs"/>
                  </a:rPr>
                  <a:t>(Tentative WP)</a:t>
                </a:r>
              </a:p>
            </p:txBody>
          </p:sp>
        </p:grpSp>
      </p:grpSp>
      <p:grpSp>
        <p:nvGrpSpPr>
          <p:cNvPr id="59" name="Group 58">
            <a:extLst>
              <a:ext uri="{FF2B5EF4-FFF2-40B4-BE49-F238E27FC236}">
                <a16:creationId xmlns:a16="http://schemas.microsoft.com/office/drawing/2014/main" id="{C7076C09-F7A8-4194-A108-79AFC167283D}"/>
              </a:ext>
            </a:extLst>
          </p:cNvPr>
          <p:cNvGrpSpPr/>
          <p:nvPr/>
        </p:nvGrpSpPr>
        <p:grpSpPr>
          <a:xfrm>
            <a:off x="7505044" y="3649164"/>
            <a:ext cx="4554834" cy="1395915"/>
            <a:chOff x="7505044" y="3649164"/>
            <a:chExt cx="4554834" cy="1395915"/>
          </a:xfrm>
        </p:grpSpPr>
        <p:sp>
          <p:nvSpPr>
            <p:cNvPr id="31" name="Oval 30">
              <a:extLst>
                <a:ext uri="{FF2B5EF4-FFF2-40B4-BE49-F238E27FC236}">
                  <a16:creationId xmlns:a16="http://schemas.microsoft.com/office/drawing/2014/main" id="{AA77FCD2-CFE2-4F2D-BCE6-671489E94685}"/>
                </a:ext>
              </a:extLst>
            </p:cNvPr>
            <p:cNvSpPr/>
            <p:nvPr/>
          </p:nvSpPr>
          <p:spPr>
            <a:xfrm>
              <a:off x="7505044" y="3649164"/>
              <a:ext cx="157421" cy="157421"/>
            </a:xfrm>
            <a:prstGeom prst="ellipse">
              <a:avLst/>
            </a:prstGeom>
            <a:solidFill>
              <a:srgbClr val="C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F2F2"/>
                </a:solidFill>
                <a:effectLst/>
                <a:uLnTx/>
                <a:uFillTx/>
                <a:latin typeface="Arial"/>
                <a:ea typeface="+mn-ea"/>
                <a:cs typeface="+mn-cs"/>
              </a:endParaRPr>
            </a:p>
          </p:txBody>
        </p:sp>
        <p:grpSp>
          <p:nvGrpSpPr>
            <p:cNvPr id="52" name="Group 51">
              <a:extLst>
                <a:ext uri="{FF2B5EF4-FFF2-40B4-BE49-F238E27FC236}">
                  <a16:creationId xmlns:a16="http://schemas.microsoft.com/office/drawing/2014/main" id="{ABE25819-23F4-4ABB-A1EB-F21D9F1EE996}"/>
                </a:ext>
              </a:extLst>
            </p:cNvPr>
            <p:cNvGrpSpPr/>
            <p:nvPr/>
          </p:nvGrpSpPr>
          <p:grpSpPr>
            <a:xfrm>
              <a:off x="7639411" y="3783531"/>
              <a:ext cx="4420467" cy="1261548"/>
              <a:chOff x="7639411" y="3783531"/>
              <a:chExt cx="4420467" cy="1261548"/>
            </a:xfrm>
          </p:grpSpPr>
          <p:cxnSp>
            <p:nvCxnSpPr>
              <p:cNvPr id="35" name="Straight Arrow Connector 34">
                <a:extLst>
                  <a:ext uri="{FF2B5EF4-FFF2-40B4-BE49-F238E27FC236}">
                    <a16:creationId xmlns:a16="http://schemas.microsoft.com/office/drawing/2014/main" id="{85C13E9D-4199-4C07-B0AA-7386AF3FBBFF}"/>
                  </a:ext>
                </a:extLst>
              </p:cNvPr>
              <p:cNvCxnSpPr>
                <a:cxnSpLocks/>
                <a:endCxn id="31" idx="5"/>
              </p:cNvCxnSpPr>
              <p:nvPr/>
            </p:nvCxnSpPr>
            <p:spPr>
              <a:xfrm flipH="1" flipV="1">
                <a:off x="7639411" y="3783531"/>
                <a:ext cx="1511782" cy="625088"/>
              </a:xfrm>
              <a:prstGeom prst="straightConnector1">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D5D973E-B950-4B5E-A30B-6B60B114373A}"/>
                  </a:ext>
                </a:extLst>
              </p:cNvPr>
              <p:cNvSpPr txBox="1"/>
              <p:nvPr/>
            </p:nvSpPr>
            <p:spPr>
              <a:xfrm>
                <a:off x="8189187" y="4137138"/>
                <a:ext cx="3870691" cy="907941"/>
              </a:xfrm>
              <a:prstGeom prst="rect">
                <a:avLst/>
              </a:prstGeom>
              <a:solidFill>
                <a:schemeClr val="accent3">
                  <a:lumMod val="40000"/>
                  <a:lumOff val="60000"/>
                </a:schemeClr>
              </a:solidFill>
              <a:ln w="76200">
                <a:solidFill>
                  <a:srgbClr val="0093DE"/>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F2F2F2">
                        <a:lumMod val="10000"/>
                      </a:srgbClr>
                    </a:solidFill>
                    <a:effectLst/>
                    <a:uLnTx/>
                    <a:uFillTx/>
                    <a:latin typeface="Arial"/>
                    <a:ea typeface="+mn-ea"/>
                    <a:cs typeface="+mn-cs"/>
                  </a:rPr>
                  <a:t>Interchange Improvements at US 27/ SR 19 (South) (MP 285)</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93DE"/>
                    </a:solidFill>
                    <a:effectLst/>
                    <a:uLnTx/>
                    <a:uFillTx/>
                    <a:latin typeface="Arial"/>
                    <a:ea typeface="+mn-ea"/>
                    <a:cs typeface="+mn-cs"/>
                  </a:rPr>
                  <a:t>Construction funded in FY 2026</a:t>
                </a:r>
              </a:p>
            </p:txBody>
          </p:sp>
        </p:grpSp>
      </p:grpSp>
      <p:grpSp>
        <p:nvGrpSpPr>
          <p:cNvPr id="48" name="Group 47">
            <a:extLst>
              <a:ext uri="{FF2B5EF4-FFF2-40B4-BE49-F238E27FC236}">
                <a16:creationId xmlns:a16="http://schemas.microsoft.com/office/drawing/2014/main" id="{524A466D-8FBE-4AAE-94B6-D2A44AD69338}"/>
              </a:ext>
            </a:extLst>
          </p:cNvPr>
          <p:cNvGrpSpPr/>
          <p:nvPr/>
        </p:nvGrpSpPr>
        <p:grpSpPr>
          <a:xfrm>
            <a:off x="205601" y="925891"/>
            <a:ext cx="4457205" cy="1940810"/>
            <a:chOff x="205601" y="925891"/>
            <a:chExt cx="4457205" cy="1940810"/>
          </a:xfrm>
        </p:grpSpPr>
        <p:cxnSp>
          <p:nvCxnSpPr>
            <p:cNvPr id="46" name="Straight Arrow Connector 45">
              <a:extLst>
                <a:ext uri="{FF2B5EF4-FFF2-40B4-BE49-F238E27FC236}">
                  <a16:creationId xmlns:a16="http://schemas.microsoft.com/office/drawing/2014/main" id="{7EC91DB4-4C17-4B10-9069-0E4061DB52E6}"/>
                </a:ext>
              </a:extLst>
            </p:cNvPr>
            <p:cNvCxnSpPr>
              <a:cxnSpLocks/>
            </p:cNvCxnSpPr>
            <p:nvPr/>
          </p:nvCxnSpPr>
          <p:spPr>
            <a:xfrm flipV="1">
              <a:off x="4198291" y="925891"/>
              <a:ext cx="0" cy="1448443"/>
            </a:xfrm>
            <a:prstGeom prst="straightConnector1">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5AF870F-D127-4D1C-ADB6-C661CC3F94A4}"/>
                </a:ext>
              </a:extLst>
            </p:cNvPr>
            <p:cNvSpPr txBox="1"/>
            <p:nvPr/>
          </p:nvSpPr>
          <p:spPr>
            <a:xfrm>
              <a:off x="205601" y="1958760"/>
              <a:ext cx="4457205" cy="907941"/>
            </a:xfrm>
            <a:prstGeom prst="rect">
              <a:avLst/>
            </a:prstGeom>
            <a:solidFill>
              <a:schemeClr val="accent3">
                <a:lumMod val="40000"/>
                <a:lumOff val="60000"/>
              </a:schemeClr>
            </a:solidFill>
            <a:ln w="76200">
              <a:solidFill>
                <a:srgbClr val="0093DE"/>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F2F2F2">
                      <a:lumMod val="10000"/>
                    </a:srgbClr>
                  </a:solidFill>
                  <a:effectLst/>
                  <a:uLnTx/>
                  <a:uFillTx/>
                  <a:latin typeface="Arial"/>
                  <a:ea typeface="+mn-ea"/>
                  <a:cs typeface="+mn-cs"/>
                </a:rPr>
                <a:t>Turnpike Widening from US 301 to I-75 </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93DE"/>
                  </a:solidFill>
                  <a:effectLst/>
                  <a:uLnTx/>
                  <a:uFillTx/>
                  <a:latin typeface="Arial"/>
                  <a:ea typeface="+mn-ea"/>
                  <a:cs typeface="+mn-cs"/>
                </a:rPr>
                <a:t>Design funded in FY 2026 (Tentative WP)</a:t>
              </a:r>
            </a:p>
            <a:p>
              <a:pPr marL="339725" marR="0" lvl="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93DE"/>
                  </a:solidFill>
                  <a:effectLst/>
                  <a:uLnTx/>
                  <a:uFillTx/>
                  <a:latin typeface="Arial"/>
                  <a:ea typeface="+mn-ea"/>
                  <a:cs typeface="+mn-cs"/>
                </a:rPr>
                <a:t>ROW funded in FY 2028 (Tentative WP)</a:t>
              </a:r>
            </a:p>
          </p:txBody>
        </p:sp>
      </p:grpSp>
      <p:pic>
        <p:nvPicPr>
          <p:cNvPr id="32" name="Picture 14">
            <a:extLst>
              <a:ext uri="{FF2B5EF4-FFF2-40B4-BE49-F238E27FC236}">
                <a16:creationId xmlns:a16="http://schemas.microsoft.com/office/drawing/2014/main" id="{9829DBF5-E339-4430-89B5-3A26F067BC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7173" y="2242893"/>
            <a:ext cx="1057803" cy="903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50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500"/>
                                        <p:tgtEl>
                                          <p:spTgt spid="5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par>
                                <p:cTn id="31" presetID="10" presetClass="entr" presetSubtype="0" fill="hold" nodeType="with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fade">
                                      <p:cBhvr>
                                        <p:cTn id="33" dur="500"/>
                                        <p:tgtEl>
                                          <p:spTgt spid="6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8618"/>
            <a:ext cx="11615596" cy="1143000"/>
          </a:xfrm>
        </p:spPr>
        <p:txBody>
          <a:bodyPr>
            <a:noAutofit/>
          </a:bodyPr>
          <a:lstStyle/>
          <a:p>
            <a:pPr marL="615935" indent="-2117">
              <a:spcAft>
                <a:spcPct val="0"/>
              </a:spcAft>
              <a:defRPr/>
            </a:pPr>
            <a:br>
              <a:rPr lang="en-US" dirty="0"/>
            </a:br>
            <a:r>
              <a:rPr lang="en-US" dirty="0"/>
              <a:t>Construction planned 2024</a:t>
            </a:r>
            <a:br>
              <a:rPr lang="en-US" dirty="0"/>
            </a:br>
            <a:r>
              <a:rPr lang="en-US" dirty="0"/>
              <a:t>Eudora road roundabout</a:t>
            </a:r>
          </a:p>
        </p:txBody>
      </p:sp>
      <p:sp>
        <p:nvSpPr>
          <p:cNvPr id="5" name="TextBox 4"/>
          <p:cNvSpPr txBox="1"/>
          <p:nvPr/>
        </p:nvSpPr>
        <p:spPr>
          <a:xfrm>
            <a:off x="2229749" y="6270050"/>
            <a:ext cx="45247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CR 19A and Eudora Road, Mount Dora</a:t>
            </a:r>
          </a:p>
        </p:txBody>
      </p:sp>
      <p:sp>
        <p:nvSpPr>
          <p:cNvPr id="6" name="TextBox 5"/>
          <p:cNvSpPr txBox="1"/>
          <p:nvPr/>
        </p:nvSpPr>
        <p:spPr>
          <a:xfrm>
            <a:off x="8648700" y="1673721"/>
            <a:ext cx="3444562" cy="4431983"/>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$1.75 million from FDOT</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$1.75 million County match</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City Relocate Utilities</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Scheduled Construction Start FY 2024</a:t>
            </a:r>
          </a:p>
        </p:txBody>
      </p:sp>
      <p:sp>
        <p:nvSpPr>
          <p:cNvPr id="9" name="Slide Number Placeholder 281"/>
          <p:cNvSpPr txBox="1">
            <a:spLocks/>
          </p:cNvSpPr>
          <p:nvPr/>
        </p:nvSpPr>
        <p:spPr>
          <a:xfrm>
            <a:off x="9448800" y="6354234"/>
            <a:ext cx="2540000" cy="351367"/>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mn-ea"/>
                <a:cs typeface="+mn-cs"/>
              </a:rPr>
              <a:t>7</a:t>
            </a:r>
          </a:p>
        </p:txBody>
      </p:sp>
      <p:pic>
        <p:nvPicPr>
          <p:cNvPr id="7" name="Picture 6" descr="A screenshot of a video game&#10;&#10;Description automatically generated with low confidence">
            <a:extLst>
              <a:ext uri="{FF2B5EF4-FFF2-40B4-BE49-F238E27FC236}">
                <a16:creationId xmlns:a16="http://schemas.microsoft.com/office/drawing/2014/main" id="{17167BD2-355D-4E4E-BF6D-E64478D14866}"/>
              </a:ext>
            </a:extLst>
          </p:cNvPr>
          <p:cNvPicPr>
            <a:picLocks noChangeAspect="1"/>
          </p:cNvPicPr>
          <p:nvPr/>
        </p:nvPicPr>
        <p:blipFill>
          <a:blip r:embed="rId3"/>
          <a:stretch>
            <a:fillRect/>
          </a:stretch>
        </p:blipFill>
        <p:spPr>
          <a:xfrm>
            <a:off x="690590" y="1502833"/>
            <a:ext cx="7721599" cy="4809066"/>
          </a:xfrm>
          <a:prstGeom prst="rect">
            <a:avLst/>
          </a:prstGeom>
        </p:spPr>
      </p:pic>
    </p:spTree>
    <p:extLst>
      <p:ext uri="{BB962C8B-B14F-4D97-AF65-F5344CB8AC3E}">
        <p14:creationId xmlns:p14="http://schemas.microsoft.com/office/powerpoint/2010/main" val="3240189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E3DD2-5B5E-B999-2A02-168F317DE509}"/>
              </a:ext>
            </a:extLst>
          </p:cNvPr>
          <p:cNvSpPr>
            <a:spLocks noGrp="1"/>
          </p:cNvSpPr>
          <p:nvPr>
            <p:ph type="title"/>
          </p:nvPr>
        </p:nvSpPr>
        <p:spPr/>
        <p:txBody>
          <a:bodyPr/>
          <a:lstStyle/>
          <a:p>
            <a:r>
              <a:rPr lang="en-US" dirty="0"/>
              <a:t>CR 437 Realignment</a:t>
            </a:r>
          </a:p>
        </p:txBody>
      </p:sp>
      <p:pic>
        <p:nvPicPr>
          <p:cNvPr id="5" name="Content Placeholder 4" descr="A screenshot of a map&#10;&#10;Description automatically generated">
            <a:extLst>
              <a:ext uri="{FF2B5EF4-FFF2-40B4-BE49-F238E27FC236}">
                <a16:creationId xmlns:a16="http://schemas.microsoft.com/office/drawing/2014/main" id="{20A7F6B0-436B-FD17-DEB4-2886A9ECAAB7}"/>
              </a:ext>
            </a:extLst>
          </p:cNvPr>
          <p:cNvPicPr>
            <a:picLocks noGrp="1" noChangeAspect="1"/>
          </p:cNvPicPr>
          <p:nvPr>
            <p:ph idx="1"/>
          </p:nvPr>
        </p:nvPicPr>
        <p:blipFill rotWithShape="1">
          <a:blip r:embed="rId2"/>
          <a:srcRect l="2288" t="14438" r="4119" b="12204"/>
          <a:stretch/>
        </p:blipFill>
        <p:spPr>
          <a:xfrm>
            <a:off x="1257300" y="1607904"/>
            <a:ext cx="8686800" cy="5106498"/>
          </a:xfrm>
        </p:spPr>
      </p:pic>
      <p:sp>
        <p:nvSpPr>
          <p:cNvPr id="6" name="Speech Bubble: Rectangle 5">
            <a:extLst>
              <a:ext uri="{FF2B5EF4-FFF2-40B4-BE49-F238E27FC236}">
                <a16:creationId xmlns:a16="http://schemas.microsoft.com/office/drawing/2014/main" id="{1F91A76A-020F-27E1-0FB9-394311F7DF7A}"/>
              </a:ext>
            </a:extLst>
          </p:cNvPr>
          <p:cNvSpPr/>
          <p:nvPr/>
        </p:nvSpPr>
        <p:spPr>
          <a:xfrm>
            <a:off x="3657600" y="1779354"/>
            <a:ext cx="2438400" cy="857250"/>
          </a:xfrm>
          <a:prstGeom prst="wedgeRectCallout">
            <a:avLst>
              <a:gd name="adj1" fmla="val 76042"/>
              <a:gd name="adj2" fmla="val 669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Sorrento Avenue /SR 46</a:t>
            </a:r>
          </a:p>
        </p:txBody>
      </p:sp>
    </p:spTree>
    <p:extLst>
      <p:ext uri="{BB962C8B-B14F-4D97-AF65-F5344CB8AC3E}">
        <p14:creationId xmlns:p14="http://schemas.microsoft.com/office/powerpoint/2010/main" val="9266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408" y="0"/>
            <a:ext cx="10794492" cy="779524"/>
          </a:xfrm>
        </p:spPr>
        <p:txBody>
          <a:bodyPr>
            <a:normAutofit/>
          </a:bodyPr>
          <a:lstStyle/>
          <a:p>
            <a:pPr algn="l"/>
            <a:r>
              <a:rPr lang="en-US" sz="4400" dirty="0">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Florida’s</a:t>
            </a:r>
            <a:r>
              <a:rPr lang="en-US" sz="4400" dirty="0">
                <a:solidFill>
                  <a:schemeClr val="tx1"/>
                </a:solidFill>
                <a:effectLst>
                  <a:outerShdw blurRad="38100" dist="38100" dir="2700000" algn="tl">
                    <a:srgbClr val="000000">
                      <a:alpha val="43137"/>
                    </a:srgbClr>
                  </a:outerShdw>
                </a:effectLst>
                <a:latin typeface="Arial Black" panose="020B0A04020102020204" pitchFamily="34" charset="0"/>
              </a:rPr>
              <a:t> </a:t>
            </a:r>
            <a:r>
              <a:rPr lang="en-US" sz="4400" dirty="0">
                <a:effectLst>
                  <a:outerShdw blurRad="38100" dist="38100" dir="2700000" algn="tl">
                    <a:srgbClr val="000000">
                      <a:alpha val="43137"/>
                    </a:srgbClr>
                  </a:outerShdw>
                </a:effectLst>
                <a:latin typeface="Arial Black" panose="020B0A04020102020204" pitchFamily="34" charset="0"/>
              </a:rPr>
              <a:t>Population</a:t>
            </a:r>
            <a:r>
              <a:rPr lang="en-US" sz="4400" dirty="0">
                <a:solidFill>
                  <a:schemeClr val="tx1"/>
                </a:solidFill>
                <a:effectLst>
                  <a:outerShdw blurRad="38100" dist="38100" dir="2700000" algn="tl">
                    <a:srgbClr val="000000">
                      <a:alpha val="43137"/>
                    </a:srgbClr>
                  </a:outerShdw>
                </a:effectLst>
                <a:latin typeface="Arial Black" panose="020B0A04020102020204" pitchFamily="34" charset="0"/>
              </a:rPr>
              <a:t> </a:t>
            </a:r>
            <a:r>
              <a:rPr lang="en-US" sz="4400" dirty="0">
                <a:effectLst>
                  <a:outerShdw blurRad="38100" dist="38100" dir="2700000" algn="tl">
                    <a:srgbClr val="000000">
                      <a:alpha val="43137"/>
                    </a:srgbClr>
                  </a:outerShdw>
                </a:effectLst>
                <a:latin typeface="Arial Black" panose="020B0A04020102020204" pitchFamily="34" charset="0"/>
              </a:rPr>
              <a:t>Trend</a:t>
            </a:r>
          </a:p>
        </p:txBody>
      </p:sp>
      <p:graphicFrame>
        <p:nvGraphicFramePr>
          <p:cNvPr id="5" name="Chart 4">
            <a:extLst>
              <a:ext uri="{FF2B5EF4-FFF2-40B4-BE49-F238E27FC236}">
                <a16:creationId xmlns:a16="http://schemas.microsoft.com/office/drawing/2014/main" id="{F95E37BE-3AC0-3B80-C4B0-F2EAF4566461}"/>
              </a:ext>
            </a:extLst>
          </p:cNvPr>
          <p:cNvGraphicFramePr/>
          <p:nvPr>
            <p:extLst>
              <p:ext uri="{D42A27DB-BD31-4B8C-83A1-F6EECF244321}">
                <p14:modId xmlns:p14="http://schemas.microsoft.com/office/powerpoint/2010/main" val="3520634647"/>
              </p:ext>
            </p:extLst>
          </p:nvPr>
        </p:nvGraphicFramePr>
        <p:xfrm>
          <a:off x="978408" y="842487"/>
          <a:ext cx="10487608" cy="59690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365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AA19-E718-518D-5D2B-6D7E1094C277}"/>
              </a:ext>
            </a:extLst>
          </p:cNvPr>
          <p:cNvSpPr>
            <a:spLocks noGrp="1"/>
          </p:cNvSpPr>
          <p:nvPr>
            <p:ph type="title"/>
          </p:nvPr>
        </p:nvSpPr>
        <p:spPr/>
        <p:txBody>
          <a:bodyPr/>
          <a:lstStyle/>
          <a:p>
            <a:r>
              <a:rPr lang="en-US" dirty="0"/>
              <a:t>Round Lake Road</a:t>
            </a:r>
          </a:p>
        </p:txBody>
      </p:sp>
      <p:sp>
        <p:nvSpPr>
          <p:cNvPr id="7" name="Content Placeholder 6">
            <a:extLst>
              <a:ext uri="{FF2B5EF4-FFF2-40B4-BE49-F238E27FC236}">
                <a16:creationId xmlns:a16="http://schemas.microsoft.com/office/drawing/2014/main" id="{AA4AAFA5-3C66-EB23-D573-8DEE14E6F728}"/>
              </a:ext>
            </a:extLst>
          </p:cNvPr>
          <p:cNvSpPr>
            <a:spLocks noGrp="1"/>
          </p:cNvSpPr>
          <p:nvPr>
            <p:ph idx="1"/>
          </p:nvPr>
        </p:nvSpPr>
        <p:spPr/>
        <p:txBody>
          <a:bodyPr/>
          <a:lstStyle/>
          <a:p>
            <a:endParaRPr lang="en-US" dirty="0"/>
          </a:p>
        </p:txBody>
      </p:sp>
      <p:pic>
        <p:nvPicPr>
          <p:cNvPr id="9" name="Picture 8">
            <a:extLst>
              <a:ext uri="{FF2B5EF4-FFF2-40B4-BE49-F238E27FC236}">
                <a16:creationId xmlns:a16="http://schemas.microsoft.com/office/drawing/2014/main" id="{71A2257A-AF68-F9EA-2DA4-90212EF16AE8}"/>
              </a:ext>
            </a:extLst>
          </p:cNvPr>
          <p:cNvPicPr>
            <a:picLocks noChangeAspect="1"/>
          </p:cNvPicPr>
          <p:nvPr/>
        </p:nvPicPr>
        <p:blipFill rotWithShape="1">
          <a:blip r:embed="rId2"/>
          <a:srcRect l="2236" t="33740" r="4473" b="18334"/>
          <a:stretch/>
        </p:blipFill>
        <p:spPr>
          <a:xfrm>
            <a:off x="323850" y="2313898"/>
            <a:ext cx="11717739" cy="3574216"/>
          </a:xfrm>
          <a:prstGeom prst="rect">
            <a:avLst/>
          </a:prstGeom>
        </p:spPr>
      </p:pic>
    </p:spTree>
    <p:extLst>
      <p:ext uri="{BB962C8B-B14F-4D97-AF65-F5344CB8AC3E}">
        <p14:creationId xmlns:p14="http://schemas.microsoft.com/office/powerpoint/2010/main" val="3672849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CCD19-F5A6-330E-E338-49A8ECBBA649}"/>
              </a:ext>
            </a:extLst>
          </p:cNvPr>
          <p:cNvSpPr>
            <a:spLocks noGrp="1"/>
          </p:cNvSpPr>
          <p:nvPr>
            <p:ph type="title"/>
          </p:nvPr>
        </p:nvSpPr>
        <p:spPr/>
        <p:txBody>
          <a:bodyPr>
            <a:normAutofit fontScale="90000"/>
          </a:bodyPr>
          <a:lstStyle/>
          <a:p>
            <a:r>
              <a:rPr lang="en-US" dirty="0"/>
              <a:t>Round Lake Road </a:t>
            </a:r>
            <a:br>
              <a:rPr lang="en-US" dirty="0"/>
            </a:br>
            <a:r>
              <a:rPr lang="en-US" dirty="0"/>
              <a:t>Proposed Typical Section</a:t>
            </a:r>
          </a:p>
        </p:txBody>
      </p:sp>
      <p:sp>
        <p:nvSpPr>
          <p:cNvPr id="3" name="Content Placeholder 2">
            <a:extLst>
              <a:ext uri="{FF2B5EF4-FFF2-40B4-BE49-F238E27FC236}">
                <a16:creationId xmlns:a16="http://schemas.microsoft.com/office/drawing/2014/main" id="{EB6985E9-BA8F-CF95-7C7E-807D2BC2DD3C}"/>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7BFB6DC5-9E18-FE44-9877-1E2E077DF234}"/>
              </a:ext>
            </a:extLst>
          </p:cNvPr>
          <p:cNvPicPr>
            <a:picLocks noChangeAspect="1"/>
          </p:cNvPicPr>
          <p:nvPr/>
        </p:nvPicPr>
        <p:blipFill rotWithShape="1">
          <a:blip r:embed="rId2"/>
          <a:srcRect l="21632" t="37500" r="20477" b="19723"/>
          <a:stretch/>
        </p:blipFill>
        <p:spPr>
          <a:xfrm>
            <a:off x="742951" y="1660714"/>
            <a:ext cx="11037874" cy="4842829"/>
          </a:xfrm>
          <a:prstGeom prst="rect">
            <a:avLst/>
          </a:prstGeom>
        </p:spPr>
      </p:pic>
    </p:spTree>
    <p:extLst>
      <p:ext uri="{BB962C8B-B14F-4D97-AF65-F5344CB8AC3E}">
        <p14:creationId xmlns:p14="http://schemas.microsoft.com/office/powerpoint/2010/main" val="2077833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BF022B5-6FC3-4A71-8CDC-825944AC5E34}"/>
              </a:ext>
            </a:extLst>
          </p:cNvPr>
          <p:cNvSpPr>
            <a:spLocks noGrp="1"/>
          </p:cNvSpPr>
          <p:nvPr>
            <p:ph type="title"/>
          </p:nvPr>
        </p:nvSpPr>
        <p:spPr>
          <a:xfrm>
            <a:off x="2248677" y="365126"/>
            <a:ext cx="9364201" cy="941154"/>
          </a:xfrm>
        </p:spPr>
        <p:txBody>
          <a:bodyPr/>
          <a:lstStyle/>
          <a:p>
            <a:r>
              <a:rPr lang="en-US" dirty="0"/>
              <a:t>Wekiva trail</a:t>
            </a:r>
          </a:p>
        </p:txBody>
      </p:sp>
      <p:sp>
        <p:nvSpPr>
          <p:cNvPr id="2" name="TextBox 1">
            <a:extLst>
              <a:ext uri="{FF2B5EF4-FFF2-40B4-BE49-F238E27FC236}">
                <a16:creationId xmlns:a16="http://schemas.microsoft.com/office/drawing/2014/main" id="{989000A4-5E6F-46BA-B684-31BCF1BB9B9B}"/>
              </a:ext>
            </a:extLst>
          </p:cNvPr>
          <p:cNvSpPr txBox="1"/>
          <p:nvPr/>
        </p:nvSpPr>
        <p:spPr>
          <a:xfrm>
            <a:off x="11839043" y="6488668"/>
            <a:ext cx="351378"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t>15</a:t>
            </a:r>
          </a:p>
        </p:txBody>
      </p:sp>
      <p:sp>
        <p:nvSpPr>
          <p:cNvPr id="9" name="TextBox 8">
            <a:extLst>
              <a:ext uri="{FF2B5EF4-FFF2-40B4-BE49-F238E27FC236}">
                <a16:creationId xmlns:a16="http://schemas.microsoft.com/office/drawing/2014/main" id="{2FDA4B5B-3206-49D1-B6D4-837E30282543}"/>
              </a:ext>
            </a:extLst>
          </p:cNvPr>
          <p:cNvSpPr txBox="1"/>
          <p:nvPr/>
        </p:nvSpPr>
        <p:spPr>
          <a:xfrm>
            <a:off x="136048" y="6173157"/>
            <a:ext cx="11939481"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SEGMENT STATUS:  	5-PD&amp;E ON-GOING 	1-DESIGN ON-GOING     	2-RIGHT-OF-WAY ON-GOING 			3 &amp; 4-COMPLETE 				(Construction 2025-26)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p>
        </p:txBody>
      </p:sp>
      <p:pic>
        <p:nvPicPr>
          <p:cNvPr id="4" name="Picture 3" descr="Map&#10;&#10;Description automatically generated">
            <a:extLst>
              <a:ext uri="{FF2B5EF4-FFF2-40B4-BE49-F238E27FC236}">
                <a16:creationId xmlns:a16="http://schemas.microsoft.com/office/drawing/2014/main" id="{0B4B9BEB-CF36-4BA6-BA57-3244BFF541C8}"/>
              </a:ext>
            </a:extLst>
          </p:cNvPr>
          <p:cNvPicPr>
            <a:picLocks noChangeAspect="1"/>
          </p:cNvPicPr>
          <p:nvPr/>
        </p:nvPicPr>
        <p:blipFill rotWithShape="1">
          <a:blip r:embed="rId3"/>
          <a:srcRect l="1985" t="15657" r="2021" b="25967"/>
          <a:stretch/>
        </p:blipFill>
        <p:spPr>
          <a:xfrm>
            <a:off x="0" y="1376557"/>
            <a:ext cx="12190422" cy="4796600"/>
          </a:xfrm>
          <a:prstGeom prst="rect">
            <a:avLst/>
          </a:prstGeom>
        </p:spPr>
      </p:pic>
    </p:spTree>
    <p:extLst>
      <p:ext uri="{BB962C8B-B14F-4D97-AF65-F5344CB8AC3E}">
        <p14:creationId xmlns:p14="http://schemas.microsoft.com/office/powerpoint/2010/main" val="4149015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658A7C-A47F-44D9-934B-B8B35D8241B4}"/>
              </a:ext>
            </a:extLst>
          </p:cNvPr>
          <p:cNvSpPr>
            <a:spLocks noGrp="1"/>
          </p:cNvSpPr>
          <p:nvPr>
            <p:ph type="title"/>
          </p:nvPr>
        </p:nvSpPr>
        <p:spPr>
          <a:xfrm>
            <a:off x="137160" y="107952"/>
            <a:ext cx="11868912" cy="961896"/>
          </a:xfrm>
        </p:spPr>
        <p:txBody>
          <a:bodyPr>
            <a:noAutofit/>
          </a:bodyPr>
          <a:lstStyle/>
          <a:p>
            <a:pPr algn="ctr"/>
            <a:r>
              <a:rPr lang="en-US" dirty="0">
                <a:effectLst>
                  <a:outerShdw blurRad="38100" dist="38100" dir="2700000" algn="tl">
                    <a:srgbClr val="000000">
                      <a:alpha val="43137"/>
                    </a:srgbClr>
                  </a:outerShdw>
                </a:effectLst>
              </a:rPr>
              <a:t>2023 LOCAL GROWTH TRENDS</a:t>
            </a:r>
          </a:p>
        </p:txBody>
      </p:sp>
      <p:sp>
        <p:nvSpPr>
          <p:cNvPr id="8" name="Text Placeholder 7">
            <a:extLst>
              <a:ext uri="{FF2B5EF4-FFF2-40B4-BE49-F238E27FC236}">
                <a16:creationId xmlns:a16="http://schemas.microsoft.com/office/drawing/2014/main" id="{E105973F-E91B-4FF1-99F6-8478B4FB9A48}"/>
              </a:ext>
            </a:extLst>
          </p:cNvPr>
          <p:cNvSpPr>
            <a:spLocks noGrp="1"/>
          </p:cNvSpPr>
          <p:nvPr>
            <p:ph type="body" sz="quarter" idx="10"/>
          </p:nvPr>
        </p:nvSpPr>
        <p:spPr>
          <a:xfrm>
            <a:off x="747486" y="2416084"/>
            <a:ext cx="10472057" cy="4057287"/>
          </a:xfrm>
        </p:spPr>
        <p:txBody>
          <a:bodyPr>
            <a:normAutofit/>
          </a:bodyPr>
          <a:lstStyle/>
          <a:p>
            <a:endParaRPr lang="en-US" dirty="0"/>
          </a:p>
          <a:p>
            <a:endParaRPr lang="en-US" dirty="0"/>
          </a:p>
        </p:txBody>
      </p:sp>
      <p:sp>
        <p:nvSpPr>
          <p:cNvPr id="6" name="TextBox 5">
            <a:extLst>
              <a:ext uri="{FF2B5EF4-FFF2-40B4-BE49-F238E27FC236}">
                <a16:creationId xmlns:a16="http://schemas.microsoft.com/office/drawing/2014/main" id="{D50077A7-161E-4278-942C-58F87C212C3C}"/>
              </a:ext>
            </a:extLst>
          </p:cNvPr>
          <p:cNvSpPr txBox="1"/>
          <p:nvPr/>
        </p:nvSpPr>
        <p:spPr>
          <a:xfrm>
            <a:off x="789432" y="1375920"/>
            <a:ext cx="11402568" cy="492442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70A800">
                  <a:lumMod val="60000"/>
                  <a:lumOff val="40000"/>
                </a:srgbClr>
              </a:buClr>
              <a:buSzPct val="125000"/>
              <a:buFont typeface="Arial" panose="020B0604020202020204" pitchFamily="34" charset="0"/>
              <a:buChar char="•"/>
              <a:tabLst/>
              <a:defRPr/>
            </a:pPr>
            <a:r>
              <a:rPr kumimoji="0" lang="en-US" sz="4000" b="1" i="0" u="none" strike="noStrike" kern="1200" cap="small"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Lake County Census data:</a:t>
            </a:r>
          </a:p>
          <a:p>
            <a:pPr marL="0" marR="0" lvl="0" indent="0" algn="l" defTabSz="914400" rtl="0" eaLnBrk="1" fontAlgn="auto" latinLnBrk="0" hangingPunct="1">
              <a:lnSpc>
                <a:spcPct val="100000"/>
              </a:lnSpc>
              <a:spcBef>
                <a:spcPts val="0"/>
              </a:spcBef>
              <a:spcAft>
                <a:spcPts val="0"/>
              </a:spcAft>
              <a:buClr>
                <a:srgbClr val="70A800">
                  <a:lumMod val="60000"/>
                  <a:lumOff val="40000"/>
                </a:srgbClr>
              </a:buClr>
              <a:buSzPct val="125000"/>
              <a:buFontTx/>
              <a:buNone/>
              <a:tabLst/>
              <a:defRPr/>
            </a:pPr>
            <a:r>
              <a:rPr kumimoji="0" lang="en-US" sz="4000" b="1" i="0" u="none" strike="noStrike" kern="1200" cap="small"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4400" b="1" i="0" u="none" strike="noStrike" kern="1200" cap="small"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2020 - </a:t>
            </a:r>
            <a:r>
              <a:rPr kumimoji="0" lang="en-US" sz="4400" b="1" u="none" strike="noStrike" kern="1200" cap="small"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383,956</a:t>
            </a:r>
            <a:r>
              <a:rPr kumimoji="0" lang="en-US" sz="4400" b="1" i="0" u="none" strike="noStrike" kern="1200" cap="small"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2010 – 297,047  </a:t>
            </a:r>
          </a:p>
          <a:p>
            <a:pPr marL="0" marR="0" lvl="0" indent="0" algn="l" defTabSz="914400" rtl="0" eaLnBrk="1" fontAlgn="auto" latinLnBrk="0" hangingPunct="1">
              <a:lnSpc>
                <a:spcPct val="100000"/>
              </a:lnSpc>
              <a:spcBef>
                <a:spcPts val="0"/>
              </a:spcBef>
              <a:spcAft>
                <a:spcPts val="0"/>
              </a:spcAft>
              <a:buClr>
                <a:srgbClr val="70A800">
                  <a:lumMod val="60000"/>
                  <a:lumOff val="40000"/>
                </a:srgbClr>
              </a:buClr>
              <a:buSzPct val="125000"/>
              <a:buFontTx/>
              <a:buNone/>
              <a:tabLst/>
              <a:defRPr/>
            </a:pPr>
            <a:r>
              <a:rPr lang="en-US" sz="4400" b="1" cap="small"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kumimoji="0" lang="en-US" sz="4400" b="1" i="0" u="sng" strike="noStrike" kern="1200" cap="small"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Change – 86,909	29.3%</a:t>
            </a:r>
          </a:p>
          <a:p>
            <a:pPr marL="0" marR="0" lvl="0" indent="0" algn="l" defTabSz="914400" rtl="0" eaLnBrk="1" fontAlgn="auto" latinLnBrk="0" hangingPunct="1">
              <a:lnSpc>
                <a:spcPct val="100000"/>
              </a:lnSpc>
              <a:spcBef>
                <a:spcPts val="0"/>
              </a:spcBef>
              <a:spcAft>
                <a:spcPts val="0"/>
              </a:spcAft>
              <a:buClr>
                <a:srgbClr val="70A800">
                  <a:lumMod val="60000"/>
                  <a:lumOff val="40000"/>
                </a:srgbClr>
              </a:buClr>
              <a:buSzPct val="125000"/>
              <a:buFontTx/>
              <a:buNone/>
              <a:tabLst/>
              <a:defRPr/>
            </a:pPr>
            <a:endParaRPr kumimoji="0" lang="en-US" sz="4000" b="1" i="0" u="none" strike="noStrike" kern="1200" cap="small"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
                <a:srgbClr val="70A800">
                  <a:lumMod val="60000"/>
                  <a:lumOff val="40000"/>
                </a:srgbClr>
              </a:buClr>
              <a:buSzPct val="125000"/>
              <a:buFont typeface="Arial" panose="020B0604020202020204" pitchFamily="34" charset="0"/>
              <a:buChar char="•"/>
              <a:tabLst/>
              <a:defRPr/>
            </a:pPr>
            <a:r>
              <a:rPr kumimoji="0" lang="en-US" sz="4000" b="1" i="0" u="none" strike="noStrike" kern="1200" cap="small"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MOUNT DORA Census Data </a:t>
            </a:r>
          </a:p>
          <a:p>
            <a:pPr marL="0" marR="0" lvl="0" indent="0" algn="l" defTabSz="914400" rtl="0" eaLnBrk="1" fontAlgn="auto" latinLnBrk="0" hangingPunct="1">
              <a:lnSpc>
                <a:spcPct val="100000"/>
              </a:lnSpc>
              <a:spcBef>
                <a:spcPts val="0"/>
              </a:spcBef>
              <a:spcAft>
                <a:spcPts val="0"/>
              </a:spcAft>
              <a:buClr>
                <a:srgbClr val="70A800">
                  <a:lumMod val="60000"/>
                  <a:lumOff val="40000"/>
                </a:srgbClr>
              </a:buClr>
              <a:buSzPct val="125000"/>
              <a:buFontTx/>
              <a:buNone/>
              <a:tabLst/>
              <a:defRPr/>
            </a:pPr>
            <a:r>
              <a:rPr kumimoji="0" lang="en-US" sz="4000" b="1" i="0" u="none" strike="noStrike" kern="1200" cap="small"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4400" b="1" i="0" u="none" strike="noStrike" kern="1200" cap="small"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2020 – 16,665	    	2010 – </a:t>
            </a:r>
            <a:r>
              <a:rPr lang="en-US" sz="4400" b="1" cap="small"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12,139</a:t>
            </a:r>
            <a:r>
              <a:rPr kumimoji="0" lang="en-US" sz="4400" b="1" i="0" u="none" strike="noStrike" kern="1200" cap="small"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
                <a:srgbClr val="70A800">
                  <a:lumMod val="60000"/>
                  <a:lumOff val="40000"/>
                </a:srgbClr>
              </a:buClr>
              <a:buSzPct val="125000"/>
              <a:buFontTx/>
              <a:buNone/>
              <a:tabLst/>
              <a:defRPr/>
            </a:pPr>
            <a:r>
              <a:rPr lang="en-US" sz="4400" b="1" cap="small"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kumimoji="0" lang="en-US" sz="4400" b="1" i="0" u="sng" strike="noStrike" kern="1200" cap="small"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Change – </a:t>
            </a:r>
            <a:r>
              <a:rPr lang="en-US" sz="4400" b="1" u="sng" cap="small"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4,526</a:t>
            </a:r>
            <a:r>
              <a:rPr kumimoji="0" lang="en-US" sz="4400" b="1" i="0" u="sng" strike="noStrike" kern="1200" cap="small"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lang="en-US" sz="4400" b="1" u="sng" cap="small"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 </a:t>
            </a:r>
            <a:endParaRPr kumimoji="0" lang="en-US" sz="4400" b="1" i="0" u="sng" strike="noStrike" kern="1200" cap="small"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p>
            <a:pPr marL="285750" indent="-285750">
              <a:buFont typeface="Arial" panose="020B0604020202020204" pitchFamily="34" charset="0"/>
              <a:buChar char="•"/>
            </a:pPr>
            <a:endParaRPr lang="en-US" dirty="0">
              <a:solidFill>
                <a:schemeClr val="bg2">
                  <a:lumMod val="10000"/>
                </a:schemeClr>
              </a:solidFill>
            </a:endParaRPr>
          </a:p>
        </p:txBody>
      </p:sp>
    </p:spTree>
    <p:extLst>
      <p:ext uri="{BB962C8B-B14F-4D97-AF65-F5344CB8AC3E}">
        <p14:creationId xmlns:p14="http://schemas.microsoft.com/office/powerpoint/2010/main" val="3101669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A7D80-9FFA-6E46-DA21-3DBFA6186474}"/>
              </a:ext>
            </a:extLst>
          </p:cNvPr>
          <p:cNvSpPr>
            <a:spLocks noGrp="1"/>
          </p:cNvSpPr>
          <p:nvPr>
            <p:ph type="title"/>
          </p:nvPr>
        </p:nvSpPr>
        <p:spPr>
          <a:xfrm>
            <a:off x="1219200" y="0"/>
            <a:ext cx="9753600" cy="786384"/>
          </a:xfrm>
        </p:spPr>
        <p:txBody>
          <a:bodyPr>
            <a:normAutofit fontScale="90000"/>
          </a:bodyPr>
          <a:lstStyle/>
          <a:p>
            <a:r>
              <a:rPr lang="en-US" dirty="0"/>
              <a:t>TRANSPORTATION FUNDING </a:t>
            </a:r>
          </a:p>
        </p:txBody>
      </p:sp>
      <p:sp>
        <p:nvSpPr>
          <p:cNvPr id="3" name="Text Placeholder 2">
            <a:extLst>
              <a:ext uri="{FF2B5EF4-FFF2-40B4-BE49-F238E27FC236}">
                <a16:creationId xmlns:a16="http://schemas.microsoft.com/office/drawing/2014/main" id="{348E7515-47B7-B5E7-9ED1-4B0473F47EF8}"/>
              </a:ext>
            </a:extLst>
          </p:cNvPr>
          <p:cNvSpPr>
            <a:spLocks noGrp="1"/>
          </p:cNvSpPr>
          <p:nvPr>
            <p:ph type="body" sz="quarter" idx="10"/>
          </p:nvPr>
        </p:nvSpPr>
        <p:spPr>
          <a:xfrm>
            <a:off x="394716" y="786385"/>
            <a:ext cx="11402568" cy="5815584"/>
          </a:xfrm>
        </p:spPr>
        <p:txBody>
          <a:bodyPr>
            <a:normAutofit/>
          </a:bodyPr>
          <a:lstStyle/>
          <a:p>
            <a:pPr>
              <a:lnSpc>
                <a:spcPct val="150000"/>
              </a:lnSpc>
            </a:pPr>
            <a:r>
              <a:rPr lang="en-US" sz="5400" dirty="0">
                <a:effectLst>
                  <a:outerShdw blurRad="38100" dist="38100" dir="2700000" algn="tl">
                    <a:srgbClr val="000000">
                      <a:alpha val="43137"/>
                    </a:srgbClr>
                  </a:outerShdw>
                </a:effectLst>
              </a:rPr>
              <a:t>STATE TRANSPORTATION TRUST FUND </a:t>
            </a:r>
          </a:p>
          <a:p>
            <a:pPr>
              <a:lnSpc>
                <a:spcPct val="150000"/>
              </a:lnSpc>
            </a:pPr>
            <a:r>
              <a:rPr lang="en-US" sz="5400" dirty="0">
                <a:effectLst>
                  <a:outerShdw blurRad="38100" dist="38100" dir="2700000" algn="tl">
                    <a:srgbClr val="000000">
                      <a:alpha val="43137"/>
                    </a:srgbClr>
                  </a:outerShdw>
                </a:effectLst>
              </a:rPr>
              <a:t>MOVING FLORIDA FORWARD</a:t>
            </a:r>
          </a:p>
          <a:p>
            <a:pPr>
              <a:lnSpc>
                <a:spcPct val="150000"/>
              </a:lnSpc>
            </a:pPr>
            <a:r>
              <a:rPr lang="en-US" sz="5400" dirty="0">
                <a:effectLst>
                  <a:outerShdw blurRad="38100" dist="38100" dir="2700000" algn="tl">
                    <a:srgbClr val="000000">
                      <a:alpha val="43137"/>
                    </a:srgbClr>
                  </a:outerShdw>
                </a:effectLst>
              </a:rPr>
              <a:t>SENATE BILL 100 - MCORES</a:t>
            </a:r>
          </a:p>
          <a:p>
            <a:pPr>
              <a:lnSpc>
                <a:spcPct val="150000"/>
              </a:lnSpc>
            </a:pPr>
            <a:r>
              <a:rPr lang="en-US" sz="5400" dirty="0">
                <a:effectLst>
                  <a:outerShdw blurRad="38100" dist="38100" dir="2700000" algn="tl">
                    <a:srgbClr val="000000">
                      <a:alpha val="43137"/>
                    </a:srgbClr>
                  </a:outerShdw>
                </a:effectLst>
              </a:rPr>
              <a:t>STRATEGIC INTERMODAL SYSTEM (SIS)</a:t>
            </a:r>
          </a:p>
        </p:txBody>
      </p:sp>
    </p:spTree>
    <p:extLst>
      <p:ext uri="{BB962C8B-B14F-4D97-AF65-F5344CB8AC3E}">
        <p14:creationId xmlns:p14="http://schemas.microsoft.com/office/powerpoint/2010/main" val="3275205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013"/>
            <a:ext cx="11315700" cy="770380"/>
          </a:xfrm>
        </p:spPr>
        <p:txBody>
          <a:bodyPr>
            <a:noAutofit/>
          </a:bodyPr>
          <a:lstStyle/>
          <a:p>
            <a:pPr algn="ctr"/>
            <a:r>
              <a:rPr lang="en-US" sz="3200" dirty="0">
                <a:effectLst>
                  <a:outerShdw blurRad="38100" dist="38100" dir="2700000" algn="tl">
                    <a:srgbClr val="000000">
                      <a:alpha val="43137"/>
                    </a:srgbClr>
                  </a:outerShdw>
                </a:effectLst>
                <a:latin typeface="Arial Black" panose="020B0A04020102020204" pitchFamily="34" charset="0"/>
              </a:rPr>
              <a:t>FDOT Annual Appropriation History </a:t>
            </a:r>
          </a:p>
        </p:txBody>
      </p:sp>
      <p:sp>
        <p:nvSpPr>
          <p:cNvPr id="5" name="Slide Number Placeholder 4"/>
          <p:cNvSpPr>
            <a:spLocks noGrp="1"/>
          </p:cNvSpPr>
          <p:nvPr>
            <p:ph type="sldNum" sz="quarter" idx="4294967295"/>
          </p:nvPr>
        </p:nvSpPr>
        <p:spPr>
          <a:xfrm>
            <a:off x="0" y="6321425"/>
            <a:ext cx="88582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B9DE1-E833-4103-90EA-4B93E3C35048}"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graphicFrame>
        <p:nvGraphicFramePr>
          <p:cNvPr id="7" name="Chart 6">
            <a:extLst>
              <a:ext uri="{FF2B5EF4-FFF2-40B4-BE49-F238E27FC236}">
                <a16:creationId xmlns:a16="http://schemas.microsoft.com/office/drawing/2014/main" id="{07BB1D63-66F8-4F58-9300-788725916C7A}"/>
              </a:ext>
            </a:extLst>
          </p:cNvPr>
          <p:cNvGraphicFramePr/>
          <p:nvPr>
            <p:extLst>
              <p:ext uri="{D42A27DB-BD31-4B8C-83A1-F6EECF244321}">
                <p14:modId xmlns:p14="http://schemas.microsoft.com/office/powerpoint/2010/main" val="2626018882"/>
              </p:ext>
            </p:extLst>
          </p:nvPr>
        </p:nvGraphicFramePr>
        <p:xfrm>
          <a:off x="885825" y="868681"/>
          <a:ext cx="10296144" cy="51865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2314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45" y="120394"/>
            <a:ext cx="11315700" cy="770940"/>
          </a:xfrm>
        </p:spPr>
        <p:txBody>
          <a:bodyPr>
            <a:normAutofit/>
          </a:bodyPr>
          <a:lstStyle/>
          <a:p>
            <a:r>
              <a:rPr lang="en-US" sz="4400" b="1" dirty="0">
                <a:effectLst>
                  <a:outerShdw blurRad="38100" dist="38100" dir="2700000" algn="tl">
                    <a:srgbClr val="000000">
                      <a:alpha val="43137"/>
                    </a:srgbClr>
                  </a:outerShdw>
                </a:effectLst>
              </a:rPr>
              <a:t>What Sets Florida Apart?</a:t>
            </a:r>
          </a:p>
        </p:txBody>
      </p:sp>
      <p:sp>
        <p:nvSpPr>
          <p:cNvPr id="4" name="Slide Number Placeholder 3"/>
          <p:cNvSpPr>
            <a:spLocks noGrp="1"/>
          </p:cNvSpPr>
          <p:nvPr>
            <p:ph type="sldNum" sz="quarter" idx="4294967295"/>
          </p:nvPr>
        </p:nvSpPr>
        <p:spPr>
          <a:xfrm>
            <a:off x="11706225" y="88900"/>
            <a:ext cx="48577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B9DE1-E833-4103-90EA-4B93E3C35048}"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graphicFrame>
        <p:nvGraphicFramePr>
          <p:cNvPr id="5" name="Diagram 4"/>
          <p:cNvGraphicFramePr/>
          <p:nvPr>
            <p:extLst>
              <p:ext uri="{D42A27DB-BD31-4B8C-83A1-F6EECF244321}">
                <p14:modId xmlns:p14="http://schemas.microsoft.com/office/powerpoint/2010/main" val="2868089255"/>
              </p:ext>
            </p:extLst>
          </p:nvPr>
        </p:nvGraphicFramePr>
        <p:xfrm>
          <a:off x="2181808" y="1218870"/>
          <a:ext cx="8654143" cy="51033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7832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708" y="362600"/>
            <a:ext cx="11315700" cy="770380"/>
          </a:xfrm>
        </p:spPr>
        <p:txBody>
          <a:bodyPr>
            <a:normAutofit fontScale="90000"/>
          </a:bodyPr>
          <a:lstStyle/>
          <a:p>
            <a:r>
              <a:rPr lang="en-US" sz="4400" cap="all" dirty="0">
                <a:effectLst>
                  <a:outerShdw blurRad="38100" dist="38100" dir="2700000" algn="tl">
                    <a:srgbClr val="000000">
                      <a:alpha val="43137"/>
                    </a:srgbClr>
                  </a:outerShdw>
                </a:effectLst>
                <a:latin typeface="Arial Black" panose="020B0A04020102020204" pitchFamily="34" charset="0"/>
              </a:rPr>
              <a:t>200 MILLION Visitors to Florida BY 2030 </a:t>
            </a:r>
          </a:p>
        </p:txBody>
      </p:sp>
      <p:graphicFrame>
        <p:nvGraphicFramePr>
          <p:cNvPr id="4" name="Chart 3">
            <a:extLst>
              <a:ext uri="{FF2B5EF4-FFF2-40B4-BE49-F238E27FC236}">
                <a16:creationId xmlns:a16="http://schemas.microsoft.com/office/drawing/2014/main" id="{C9493206-9B57-D15F-A7AC-17BFC744A26C}"/>
              </a:ext>
            </a:extLst>
          </p:cNvPr>
          <p:cNvGraphicFramePr/>
          <p:nvPr>
            <p:extLst>
              <p:ext uri="{D42A27DB-BD31-4B8C-83A1-F6EECF244321}">
                <p14:modId xmlns:p14="http://schemas.microsoft.com/office/powerpoint/2010/main" val="565403025"/>
              </p:ext>
            </p:extLst>
          </p:nvPr>
        </p:nvGraphicFramePr>
        <p:xfrm>
          <a:off x="228600" y="1132981"/>
          <a:ext cx="11038331" cy="53842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1012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8310"/>
            <a:ext cx="11315700" cy="961733"/>
          </a:xfrm>
        </p:spPr>
        <p:txBody>
          <a:bodyPr>
            <a:noAutofit/>
          </a:bodyPr>
          <a:lstStyle/>
          <a:p>
            <a:pPr algn="l"/>
            <a:r>
              <a:rPr lang="en-US" sz="4000" b="0" dirty="0">
                <a:effectLst>
                  <a:outerShdw blurRad="38100" dist="38100" dir="2700000" algn="tl">
                    <a:srgbClr val="000000">
                      <a:alpha val="43137"/>
                    </a:srgbClr>
                  </a:outerShdw>
                </a:effectLst>
                <a:latin typeface="Arial Black" panose="020B0A04020102020204" pitchFamily="34" charset="0"/>
              </a:rPr>
              <a:t>Fuel Consumption in Florida</a:t>
            </a:r>
            <a:br>
              <a:rPr lang="en-US" sz="4000" b="0" dirty="0">
                <a:effectLst>
                  <a:outerShdw blurRad="38100" dist="38100" dir="2700000" algn="tl">
                    <a:srgbClr val="000000">
                      <a:alpha val="43137"/>
                    </a:srgbClr>
                  </a:outerShdw>
                </a:effectLst>
                <a:latin typeface="Arial Black" panose="020B0A04020102020204" pitchFamily="34" charset="0"/>
              </a:rPr>
            </a:br>
            <a:r>
              <a:rPr lang="en-US" sz="2000" b="0" dirty="0">
                <a:effectLst>
                  <a:outerShdw blurRad="38100" dist="38100" dir="2700000" algn="tl">
                    <a:srgbClr val="000000">
                      <a:alpha val="43137"/>
                    </a:srgbClr>
                  </a:outerShdw>
                </a:effectLst>
                <a:latin typeface="Arial Black" panose="020B0A04020102020204" pitchFamily="34" charset="0"/>
              </a:rPr>
              <a:t>(Millions of Gallons Annually)</a:t>
            </a:r>
          </a:p>
        </p:txBody>
      </p:sp>
      <p:sp>
        <p:nvSpPr>
          <p:cNvPr id="5" name="Slide Number Placeholder 4"/>
          <p:cNvSpPr>
            <a:spLocks noGrp="1"/>
          </p:cNvSpPr>
          <p:nvPr>
            <p:ph type="sldNum" sz="quarter" idx="4294967295"/>
          </p:nvPr>
        </p:nvSpPr>
        <p:spPr>
          <a:xfrm>
            <a:off x="0" y="6321425"/>
            <a:ext cx="88582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B9DE1-E833-4103-90EA-4B93E3C35048}"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graphicFrame>
        <p:nvGraphicFramePr>
          <p:cNvPr id="4" name="Chart 3"/>
          <p:cNvGraphicFramePr/>
          <p:nvPr>
            <p:extLst>
              <p:ext uri="{D42A27DB-BD31-4B8C-83A1-F6EECF244321}">
                <p14:modId xmlns:p14="http://schemas.microsoft.com/office/powerpoint/2010/main" val="2495146591"/>
              </p:ext>
            </p:extLst>
          </p:nvPr>
        </p:nvGraphicFramePr>
        <p:xfrm>
          <a:off x="842082" y="1028243"/>
          <a:ext cx="9984414" cy="538669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8764281" y="3603109"/>
            <a:ext cx="1146468" cy="369332"/>
          </a:xfrm>
          <a:prstGeom prst="rect">
            <a:avLst/>
          </a:prstGeom>
          <a:solidFill>
            <a:schemeClr val="tx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n-ea"/>
                <a:cs typeface="+mn-cs"/>
              </a:rPr>
              <a:t>Forecast</a:t>
            </a:r>
          </a:p>
        </p:txBody>
      </p:sp>
    </p:spTree>
    <p:extLst>
      <p:ext uri="{BB962C8B-B14F-4D97-AF65-F5344CB8AC3E}">
        <p14:creationId xmlns:p14="http://schemas.microsoft.com/office/powerpoint/2010/main" val="143049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83669-2166-42DC-ACD6-43B2E34231AC}"/>
              </a:ext>
            </a:extLst>
          </p:cNvPr>
          <p:cNvSpPr>
            <a:spLocks noGrp="1"/>
          </p:cNvSpPr>
          <p:nvPr>
            <p:ph type="title"/>
          </p:nvPr>
        </p:nvSpPr>
        <p:spPr>
          <a:xfrm>
            <a:off x="155448" y="-105663"/>
            <a:ext cx="13459967" cy="1119376"/>
          </a:xfrm>
          <a:ln>
            <a:noFill/>
          </a:ln>
        </p:spPr>
        <p:txBody>
          <a:bodyPr>
            <a:normAutofit fontScale="90000"/>
          </a:bodyPr>
          <a:lstStyle/>
          <a:p>
            <a:r>
              <a:rPr lang="en-US" sz="3600" cap="all" dirty="0">
                <a:effectLst>
                  <a:outerShdw blurRad="38100" dist="38100" dir="2700000" algn="tl">
                    <a:srgbClr val="000000">
                      <a:alpha val="43137"/>
                    </a:srgbClr>
                  </a:outerShdw>
                </a:effectLst>
                <a:latin typeface="+mn-lt"/>
              </a:rPr>
              <a:t>Electric Vehicle Impacts to Transportation Revenue </a:t>
            </a:r>
          </a:p>
        </p:txBody>
      </p:sp>
      <p:sp>
        <p:nvSpPr>
          <p:cNvPr id="3" name="Slide Number Placeholder 2">
            <a:extLst>
              <a:ext uri="{FF2B5EF4-FFF2-40B4-BE49-F238E27FC236}">
                <a16:creationId xmlns:a16="http://schemas.microsoft.com/office/drawing/2014/main" id="{9A9B5692-0DBE-4B53-ACF8-4B0C5E8C7856}"/>
              </a:ext>
            </a:extLst>
          </p:cNvPr>
          <p:cNvSpPr>
            <a:spLocks noGrp="1"/>
          </p:cNvSpPr>
          <p:nvPr>
            <p:ph type="sldNum" sz="quarter" idx="4294967295"/>
          </p:nvPr>
        </p:nvSpPr>
        <p:spPr>
          <a:xfrm>
            <a:off x="11706225" y="88900"/>
            <a:ext cx="48577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FA8406-D672-4E03-9ABF-F4A7E3A351AA}"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4" name="Content Placeholder 2">
            <a:extLst>
              <a:ext uri="{FF2B5EF4-FFF2-40B4-BE49-F238E27FC236}">
                <a16:creationId xmlns:a16="http://schemas.microsoft.com/office/drawing/2014/main" id="{E9DD77C1-0C31-41C9-B459-2A0EB6637D87}"/>
              </a:ext>
            </a:extLst>
          </p:cNvPr>
          <p:cNvSpPr txBox="1">
            <a:spLocks/>
          </p:cNvSpPr>
          <p:nvPr/>
        </p:nvSpPr>
        <p:spPr>
          <a:xfrm>
            <a:off x="1981200" y="2118150"/>
            <a:ext cx="8229600" cy="4582551"/>
          </a:xfrm>
          <a:prstGeom prst="rect">
            <a:avLst/>
          </a:prstGeom>
        </p:spPr>
        <p:txBody>
          <a:bodyPr/>
          <a:lstStyle>
            <a:lvl1pPr marL="342900" indent="-342900" algn="l" defTabSz="914400" rtl="0" eaLnBrk="1" latinLnBrk="0" hangingPunct="1">
              <a:spcBef>
                <a:spcPts val="3000"/>
              </a:spcBef>
              <a:buFontTx/>
              <a:buBlip>
                <a:blip r:embed="rId3"/>
              </a:buBlip>
              <a:defRPr sz="2200" b="1" kern="1200">
                <a:solidFill>
                  <a:schemeClr val="tx1"/>
                </a:solidFill>
                <a:latin typeface="Arial" pitchFamily="34" charset="0"/>
                <a:ea typeface="+mn-ea"/>
                <a:cs typeface="Arial" pitchFamily="34" charset="0"/>
              </a:defRPr>
            </a:lvl1pPr>
            <a:lvl2pPr marL="742950" indent="-285750" algn="l" defTabSz="914400" rtl="0" eaLnBrk="1" latinLnBrk="0" hangingPunct="1">
              <a:spcBef>
                <a:spcPts val="24"/>
              </a:spcBef>
              <a:buClr>
                <a:schemeClr val="accent1"/>
              </a:buClr>
              <a:buFont typeface="Arial" pitchFamily="34" charset="0"/>
              <a:buChar char="»"/>
              <a:defRPr sz="2000" b="0" kern="1200">
                <a:solidFill>
                  <a:schemeClr val="tx1"/>
                </a:solidFill>
                <a:latin typeface="Arial" pitchFamily="34" charset="0"/>
                <a:ea typeface="+mn-ea"/>
                <a:cs typeface="Arial" pitchFamily="34" charset="0"/>
              </a:defRPr>
            </a:lvl2pPr>
            <a:lvl3pPr marL="1143000" indent="-228600" algn="l" defTabSz="914400" rtl="0" eaLnBrk="1" latinLnBrk="0" hangingPunct="1">
              <a:spcBef>
                <a:spcPts val="24"/>
              </a:spcBef>
              <a:buClr>
                <a:schemeClr val="accent1">
                  <a:lumMod val="50000"/>
                </a:schemeClr>
              </a:buClr>
              <a:buFont typeface="Arial" pitchFamily="34" charset="0"/>
              <a:buChar char="–"/>
              <a:defRPr sz="1800" b="0" kern="1200">
                <a:solidFill>
                  <a:schemeClr val="tx1"/>
                </a:solidFill>
                <a:latin typeface="Arial" pitchFamily="34" charset="0"/>
                <a:ea typeface="+mn-ea"/>
                <a:cs typeface="Arial" pitchFamily="34" charset="0"/>
              </a:defRPr>
            </a:lvl3pPr>
            <a:lvl4pPr marL="1600200" indent="-228600" algn="l" defTabSz="914400" rtl="0" eaLnBrk="1" latinLnBrk="0" hangingPunct="1">
              <a:spcBef>
                <a:spcPts val="24"/>
              </a:spcBef>
              <a:buClr>
                <a:schemeClr val="accent1"/>
              </a:buClr>
              <a:buFont typeface="Arial" pitchFamily="34" charset="0"/>
              <a:buChar char="•"/>
              <a:defRPr sz="2000" b="0" kern="1200">
                <a:solidFill>
                  <a:schemeClr val="tx1"/>
                </a:solidFill>
                <a:latin typeface="Arial" pitchFamily="34" charset="0"/>
                <a:ea typeface="+mn-ea"/>
                <a:cs typeface="Arial" pitchFamily="34" charset="0"/>
              </a:defRPr>
            </a:lvl4pPr>
            <a:lvl5pPr marL="2057400" indent="-228600" algn="l" defTabSz="914400" rtl="0" eaLnBrk="1" latinLnBrk="0" hangingPunct="1">
              <a:spcBef>
                <a:spcPts val="24"/>
              </a:spcBef>
              <a:buFont typeface="Wingdings" pitchFamily="2" charset="2"/>
              <a:buChar char="§"/>
              <a:defRPr sz="2000" b="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3000"/>
              </a:spcBef>
              <a:spcAft>
                <a:spcPts val="0"/>
              </a:spcAft>
              <a:buClrTx/>
              <a:buSzTx/>
              <a:buFontTx/>
              <a:buBlip>
                <a:blip r:embed="rId3"/>
              </a:buBlip>
              <a:tabLst/>
              <a:defRPr/>
            </a:pPr>
            <a:endParaRPr kumimoji="0" lang="en-US" sz="3200" b="1" i="0" u="none" strike="noStrike" kern="1200" cap="none" spc="0" normalizeH="0" baseline="0" noProof="0" dirty="0">
              <a:ln>
                <a:noFill/>
              </a:ln>
              <a:solidFill>
                <a:srgbClr val="003E6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graphicFrame>
        <p:nvGraphicFramePr>
          <p:cNvPr id="5" name="Diagram 4"/>
          <p:cNvGraphicFramePr/>
          <p:nvPr>
            <p:extLst>
              <p:ext uri="{D42A27DB-BD31-4B8C-83A1-F6EECF244321}">
                <p14:modId xmlns:p14="http://schemas.microsoft.com/office/powerpoint/2010/main" val="1079065525"/>
              </p:ext>
            </p:extLst>
          </p:nvPr>
        </p:nvGraphicFramePr>
        <p:xfrm>
          <a:off x="1002053" y="815063"/>
          <a:ext cx="9739746" cy="55279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8353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LSMPO">
      <a:dk1>
        <a:sysClr val="windowText" lastClr="000000"/>
      </a:dk1>
      <a:lt1>
        <a:sysClr val="window" lastClr="FFFFFF"/>
      </a:lt1>
      <a:dk2>
        <a:srgbClr val="00AEEF"/>
      </a:dk2>
      <a:lt2>
        <a:srgbClr val="F2F2F2"/>
      </a:lt2>
      <a:accent1>
        <a:srgbClr val="70A800"/>
      </a:accent1>
      <a:accent2>
        <a:srgbClr val="ED7D31"/>
      </a:accent2>
      <a:accent3>
        <a:srgbClr val="FFCB05"/>
      </a:accent3>
      <a:accent4>
        <a:srgbClr val="A80000"/>
      </a:accent4>
      <a:accent5>
        <a:srgbClr val="2397D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5">
      <a:dk1>
        <a:srgbClr val="343741"/>
      </a:dk1>
      <a:lt1>
        <a:srgbClr val="F2F2F2"/>
      </a:lt1>
      <a:dk2>
        <a:srgbClr val="343741"/>
      </a:dk2>
      <a:lt2>
        <a:srgbClr val="F2F2F2"/>
      </a:lt2>
      <a:accent1>
        <a:srgbClr val="0093DE"/>
      </a:accent1>
      <a:accent2>
        <a:srgbClr val="F8C300"/>
      </a:accent2>
      <a:accent3>
        <a:srgbClr val="9BBB59"/>
      </a:accent3>
      <a:accent4>
        <a:srgbClr val="E36C09"/>
      </a:accent4>
      <a:accent5>
        <a:srgbClr val="FF0000"/>
      </a:accent5>
      <a:accent6>
        <a:srgbClr val="FE19FF"/>
      </a:accent6>
      <a:hlink>
        <a:srgbClr val="0093DE"/>
      </a:hlink>
      <a:folHlink>
        <a:srgbClr val="343741"/>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18C87717C06964D90FD35DE1564E746" ma:contentTypeVersion="13" ma:contentTypeDescription="Create a new document." ma:contentTypeScope="" ma:versionID="b1095cb99b3e1a70bcca256fe5008037">
  <xsd:schema xmlns:xsd="http://www.w3.org/2001/XMLSchema" xmlns:xs="http://www.w3.org/2001/XMLSchema" xmlns:p="http://schemas.microsoft.com/office/2006/metadata/properties" xmlns:ns3="fd94edff-c049-4a7b-b29a-21f03f19ca2e" xmlns:ns4="03ee31f1-6ea4-40e9-bde8-009e569eae43" targetNamespace="http://schemas.microsoft.com/office/2006/metadata/properties" ma:root="true" ma:fieldsID="352f053a27bbf70776e4010ee6c90419" ns3:_="" ns4:_="">
    <xsd:import namespace="fd94edff-c049-4a7b-b29a-21f03f19ca2e"/>
    <xsd:import namespace="03ee31f1-6ea4-40e9-bde8-009e569eae4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94edff-c049-4a7b-b29a-21f03f19ca2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ee31f1-6ea4-40e9-bde8-009e569eae4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64BA8E-BBB4-42D3-9F34-D1E1714452D8}">
  <ds:schemaRefs>
    <ds:schemaRef ds:uri="http://schemas.microsoft.com/sharepoint/v3/contenttype/forms"/>
  </ds:schemaRefs>
</ds:datastoreItem>
</file>

<file path=customXml/itemProps2.xml><?xml version="1.0" encoding="utf-8"?>
<ds:datastoreItem xmlns:ds="http://schemas.openxmlformats.org/officeDocument/2006/customXml" ds:itemID="{8065263F-C78C-4FFC-AAE7-B87FFE0D19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94edff-c049-4a7b-b29a-21f03f19ca2e"/>
    <ds:schemaRef ds:uri="03ee31f1-6ea4-40e9-bde8-009e569eae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5716CD-C34C-49C7-941F-C0B6955DAC00}">
  <ds:schemaRefs>
    <ds:schemaRef ds:uri="http://purl.org/dc/dcmitype/"/>
    <ds:schemaRef ds:uri="http://purl.org/dc/elements/1.1/"/>
    <ds:schemaRef ds:uri="http://schemas.microsoft.com/office/2006/documentManagement/types"/>
    <ds:schemaRef ds:uri="fd94edff-c049-4a7b-b29a-21f03f19ca2e"/>
    <ds:schemaRef ds:uri="http://schemas.microsoft.com/office/infopath/2007/PartnerControls"/>
    <ds:schemaRef ds:uri="http://purl.org/dc/terms/"/>
    <ds:schemaRef ds:uri="http://www.w3.org/XML/1998/namespace"/>
    <ds:schemaRef ds:uri="http://schemas.openxmlformats.org/package/2006/metadata/core-properties"/>
    <ds:schemaRef ds:uri="03ee31f1-6ea4-40e9-bde8-009e569eae4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1815</TotalTime>
  <Words>2055</Words>
  <Application>Microsoft Office PowerPoint</Application>
  <PresentationFormat>Widescreen</PresentationFormat>
  <Paragraphs>284</Paragraphs>
  <Slides>22</Slides>
  <Notes>19</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22</vt:i4>
      </vt:variant>
    </vt:vector>
  </HeadingPairs>
  <TitlesOfParts>
    <vt:vector size="39" baseType="lpstr">
      <vt:lpstr>Arial</vt:lpstr>
      <vt:lpstr>Arial Black</vt:lpstr>
      <vt:lpstr>Arial Narrow</vt:lpstr>
      <vt:lpstr>Calibri</vt:lpstr>
      <vt:lpstr>Calibri Light</vt:lpstr>
      <vt:lpstr>Courier New</vt:lpstr>
      <vt:lpstr>Hypatia Sans Pro</vt:lpstr>
      <vt:lpstr>Open Sans</vt:lpstr>
      <vt:lpstr>Open Sans Light</vt:lpstr>
      <vt:lpstr>Open Sans Semibold</vt:lpstr>
      <vt:lpstr>Open Sans Semibold</vt:lpstr>
      <vt:lpstr>Source Sans Pro</vt:lpstr>
      <vt:lpstr>Wingdings</vt:lpstr>
      <vt:lpstr>Office Theme</vt:lpstr>
      <vt:lpstr>1_Office Theme</vt:lpstr>
      <vt:lpstr>2_Office Theme</vt:lpstr>
      <vt:lpstr>3_Office Theme</vt:lpstr>
      <vt:lpstr>CITY OF MOUNT DORA  TRANSPORTATION UPDATE MARCH 7, 2023  </vt:lpstr>
      <vt:lpstr>Florida’s Population Trend</vt:lpstr>
      <vt:lpstr>2023 LOCAL GROWTH TRENDS</vt:lpstr>
      <vt:lpstr>TRANSPORTATION FUNDING </vt:lpstr>
      <vt:lpstr>FDOT Annual Appropriation History </vt:lpstr>
      <vt:lpstr>What Sets Florida Apart?</vt:lpstr>
      <vt:lpstr>200 MILLION Visitors to Florida BY 2030 </vt:lpstr>
      <vt:lpstr>Fuel Consumption in Florida (Millions of Gallons Annually)</vt:lpstr>
      <vt:lpstr>Electric Vehicle Impacts to Transportation Revenue </vt:lpstr>
      <vt:lpstr>The year 2022 in review… What were the effects of inflation on the Work Program?</vt:lpstr>
      <vt:lpstr>The Five-Year Outlook</vt:lpstr>
      <vt:lpstr>PowerPoint Presentation</vt:lpstr>
      <vt:lpstr>2022 LOPP – Proposed Funding</vt:lpstr>
      <vt:lpstr>Lake~Sumter MPO #1 Priority and #1 SIS Priority for last two years   $14.7 M for ROW in FY 2024 – Tentative Work Program   $9.8 M for ROW in FY 2025 – Tentative Work Program   $46 M for CST proposed in FY 2029 in the SIS Cost Feasible Program  (2nd Five Year Plan)   </vt:lpstr>
      <vt:lpstr>PowerPoint Presentation</vt:lpstr>
      <vt:lpstr>PowerPoint Presentation</vt:lpstr>
      <vt:lpstr>PowerPoint Presentation</vt:lpstr>
      <vt:lpstr> Construction planned 2024 Eudora road roundabout</vt:lpstr>
      <vt:lpstr>CR 437 Realignment</vt:lpstr>
      <vt:lpstr>Round Lake Road</vt:lpstr>
      <vt:lpstr>Round Lake Road  Proposed Typical Section</vt:lpstr>
      <vt:lpstr>Wekiva trail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Holzwarth, Rebecca</dc:creator>
  <cp:lastModifiedBy>Woods, Michael</cp:lastModifiedBy>
  <cp:revision>88</cp:revision>
  <cp:lastPrinted>2023-02-28T16:47:19Z</cp:lastPrinted>
  <dcterms:created xsi:type="dcterms:W3CDTF">2020-04-30T22:26:36Z</dcterms:created>
  <dcterms:modified xsi:type="dcterms:W3CDTF">2023-03-07T19:06:27Z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0x010100418C87717C06964D90FD35DE1564E746</vt:lpwstr>
  </property>
</Properties>
</file>