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61.jpg" ContentType="image/jpg"/>
  <Override PartName="/ppt/media/image62.jpg" ContentType="image/jpg"/>
  <Override PartName="/ppt/media/image64.jpg" ContentType="image/jpg"/>
  <Override PartName="/ppt/media/image65.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 id="2147483819" r:id="rId6"/>
    <p:sldMasterId id="2147483838" r:id="rId7"/>
    <p:sldMasterId id="2147483844" r:id="rId8"/>
    <p:sldMasterId id="2147483849" r:id="rId9"/>
    <p:sldMasterId id="2147483856" r:id="rId10"/>
  </p:sldMasterIdLst>
  <p:notesMasterIdLst>
    <p:notesMasterId r:id="rId67"/>
  </p:notesMasterIdLst>
  <p:sldIdLst>
    <p:sldId id="265" r:id="rId11"/>
    <p:sldId id="268" r:id="rId12"/>
    <p:sldId id="276" r:id="rId13"/>
    <p:sldId id="2452" r:id="rId14"/>
    <p:sldId id="2461" r:id="rId15"/>
    <p:sldId id="2460" r:id="rId16"/>
    <p:sldId id="988202110" r:id="rId17"/>
    <p:sldId id="468" r:id="rId18"/>
    <p:sldId id="988202111" r:id="rId19"/>
    <p:sldId id="430" r:id="rId20"/>
    <p:sldId id="476" r:id="rId21"/>
    <p:sldId id="466" r:id="rId22"/>
    <p:sldId id="472" r:id="rId23"/>
    <p:sldId id="473" r:id="rId24"/>
    <p:sldId id="470" r:id="rId25"/>
    <p:sldId id="471" r:id="rId26"/>
    <p:sldId id="988202112" r:id="rId27"/>
    <p:sldId id="477" r:id="rId28"/>
    <p:sldId id="478" r:id="rId29"/>
    <p:sldId id="467" r:id="rId30"/>
    <p:sldId id="475" r:id="rId31"/>
    <p:sldId id="465" r:id="rId32"/>
    <p:sldId id="2453" r:id="rId33"/>
    <p:sldId id="267" r:id="rId34"/>
    <p:sldId id="283" r:id="rId35"/>
    <p:sldId id="285" r:id="rId36"/>
    <p:sldId id="289" r:id="rId37"/>
    <p:sldId id="290" r:id="rId38"/>
    <p:sldId id="988202101" r:id="rId39"/>
    <p:sldId id="988202102" r:id="rId40"/>
    <p:sldId id="291" r:id="rId41"/>
    <p:sldId id="284" r:id="rId42"/>
    <p:sldId id="287" r:id="rId43"/>
    <p:sldId id="288" r:id="rId44"/>
    <p:sldId id="2462" r:id="rId45"/>
    <p:sldId id="385" r:id="rId46"/>
    <p:sldId id="402" r:id="rId47"/>
    <p:sldId id="403" r:id="rId48"/>
    <p:sldId id="376" r:id="rId49"/>
    <p:sldId id="378" r:id="rId50"/>
    <p:sldId id="405" r:id="rId51"/>
    <p:sldId id="2464" r:id="rId52"/>
    <p:sldId id="2457" r:id="rId53"/>
    <p:sldId id="988202106" r:id="rId54"/>
    <p:sldId id="988202107" r:id="rId55"/>
    <p:sldId id="988202108" r:id="rId56"/>
    <p:sldId id="988202109" r:id="rId57"/>
    <p:sldId id="988202103" r:id="rId58"/>
    <p:sldId id="988202104" r:id="rId59"/>
    <p:sldId id="988202105" r:id="rId60"/>
    <p:sldId id="2468" r:id="rId61"/>
    <p:sldId id="2469" r:id="rId62"/>
    <p:sldId id="2470" r:id="rId63"/>
    <p:sldId id="2471" r:id="rId64"/>
    <p:sldId id="2459" r:id="rId65"/>
    <p:sldId id="245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268"/>
            <p14:sldId id="276"/>
            <p14:sldId id="2452"/>
            <p14:sldId id="2461"/>
            <p14:sldId id="2460"/>
            <p14:sldId id="988202110"/>
            <p14:sldId id="468"/>
            <p14:sldId id="988202111"/>
            <p14:sldId id="430"/>
            <p14:sldId id="476"/>
            <p14:sldId id="466"/>
            <p14:sldId id="472"/>
            <p14:sldId id="473"/>
            <p14:sldId id="470"/>
            <p14:sldId id="471"/>
            <p14:sldId id="988202112"/>
            <p14:sldId id="477"/>
            <p14:sldId id="478"/>
            <p14:sldId id="467"/>
            <p14:sldId id="475"/>
            <p14:sldId id="465"/>
            <p14:sldId id="2453"/>
            <p14:sldId id="267"/>
            <p14:sldId id="283"/>
            <p14:sldId id="285"/>
            <p14:sldId id="289"/>
            <p14:sldId id="290"/>
            <p14:sldId id="988202101"/>
            <p14:sldId id="988202102"/>
            <p14:sldId id="291"/>
            <p14:sldId id="284"/>
            <p14:sldId id="287"/>
            <p14:sldId id="288"/>
            <p14:sldId id="2462"/>
            <p14:sldId id="385"/>
            <p14:sldId id="402"/>
            <p14:sldId id="403"/>
            <p14:sldId id="376"/>
            <p14:sldId id="378"/>
            <p14:sldId id="405"/>
            <p14:sldId id="2464"/>
            <p14:sldId id="2457"/>
            <p14:sldId id="988202106"/>
            <p14:sldId id="988202107"/>
            <p14:sldId id="988202108"/>
            <p14:sldId id="988202109"/>
            <p14:sldId id="988202103"/>
            <p14:sldId id="988202104"/>
            <p14:sldId id="988202105"/>
            <p14:sldId id="2468"/>
            <p14:sldId id="2469"/>
            <p14:sldId id="2470"/>
            <p14:sldId id="2471"/>
            <p14:sldId id="2459"/>
            <p14:sldId id="24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F1D6A-4391-4D82-8418-264A906AC1A8}" v="10" dt="2023-06-14T13:37:01.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4" autoAdjust="0"/>
    <p:restoredTop sz="94660"/>
  </p:normalViewPr>
  <p:slideViewPr>
    <p:cSldViewPr snapToGrid="0" snapToObjects="1">
      <p:cViewPr varScale="1">
        <p:scale>
          <a:sx n="111" d="100"/>
          <a:sy n="111" d="100"/>
        </p:scale>
        <p:origin x="2418" y="96"/>
      </p:cViewPr>
      <p:guideLst/>
    </p:cSldViewPr>
  </p:slid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c:\pwworking\east01\d2836256\LSMPO_FY24-28_TIP_Summari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drinc-my.sharepoint.com/personal/nahicks_hdrinc_com/Documents/Lake%20Sumter%20MPO/2022%20TI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wworking\east01\d2836256\LSMPO_FY24-28_TIP_Summari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'Cost Revenue Chart'!$B$3</c:f>
              <c:strCache>
                <c:ptCount val="1"/>
                <c:pt idx="0">
                  <c:v> Project Costs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'Cost Revenue Chart'!$C$2:$G$2</c:f>
              <c:numCache>
                <c:formatCode>General</c:formatCode>
                <c:ptCount val="5"/>
                <c:pt idx="0">
                  <c:v>2024</c:v>
                </c:pt>
                <c:pt idx="1">
                  <c:v>2025</c:v>
                </c:pt>
                <c:pt idx="2">
                  <c:v>2026</c:v>
                </c:pt>
                <c:pt idx="3">
                  <c:v>2027</c:v>
                </c:pt>
                <c:pt idx="4">
                  <c:v>2028</c:v>
                </c:pt>
              </c:numCache>
            </c:numRef>
          </c:cat>
          <c:val>
            <c:numRef>
              <c:f>'Cost Revenue Chart'!$C$3:$G$3</c:f>
              <c:numCache>
                <c:formatCode>_("$"* #,##0_);_("$"* \(#,##0\);_("$"* "-"??_);_(@_)</c:formatCode>
                <c:ptCount val="5"/>
                <c:pt idx="0">
                  <c:v>225700816</c:v>
                </c:pt>
                <c:pt idx="1">
                  <c:v>184081709</c:v>
                </c:pt>
                <c:pt idx="2">
                  <c:v>335337944</c:v>
                </c:pt>
                <c:pt idx="3">
                  <c:v>39844646</c:v>
                </c:pt>
                <c:pt idx="4">
                  <c:v>354048883</c:v>
                </c:pt>
              </c:numCache>
            </c:numRef>
          </c:val>
          <c:extLst>
            <c:ext xmlns:c16="http://schemas.microsoft.com/office/drawing/2014/chart" uri="{C3380CC4-5D6E-409C-BE32-E72D297353CC}">
              <c16:uniqueId val="{00000000-D659-4CB0-B185-342D9420E727}"/>
            </c:ext>
          </c:extLst>
        </c:ser>
        <c:ser>
          <c:idx val="1"/>
          <c:order val="1"/>
          <c:tx>
            <c:strRef>
              <c:f>'Cost Revenue Chart'!$B$4</c:f>
              <c:strCache>
                <c:ptCount val="1"/>
                <c:pt idx="0">
                  <c:v>Project Revenues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'Cost Revenue Chart'!$C$2:$G$2</c:f>
              <c:numCache>
                <c:formatCode>General</c:formatCode>
                <c:ptCount val="5"/>
                <c:pt idx="0">
                  <c:v>2024</c:v>
                </c:pt>
                <c:pt idx="1">
                  <c:v>2025</c:v>
                </c:pt>
                <c:pt idx="2">
                  <c:v>2026</c:v>
                </c:pt>
                <c:pt idx="3">
                  <c:v>2027</c:v>
                </c:pt>
                <c:pt idx="4">
                  <c:v>2028</c:v>
                </c:pt>
              </c:numCache>
            </c:numRef>
          </c:cat>
          <c:val>
            <c:numRef>
              <c:f>'Cost Revenue Chart'!$C$4:$G$4</c:f>
              <c:numCache>
                <c:formatCode>_("$"* #,##0_);_("$"* \(#,##0\);_("$"* "-"??_);_(@_)</c:formatCode>
                <c:ptCount val="5"/>
                <c:pt idx="0">
                  <c:v>225700816</c:v>
                </c:pt>
                <c:pt idx="1">
                  <c:v>184081709</c:v>
                </c:pt>
                <c:pt idx="2">
                  <c:v>335337944</c:v>
                </c:pt>
                <c:pt idx="3">
                  <c:v>39844646</c:v>
                </c:pt>
                <c:pt idx="4">
                  <c:v>354048883</c:v>
                </c:pt>
              </c:numCache>
            </c:numRef>
          </c:val>
          <c:extLst>
            <c:ext xmlns:c16="http://schemas.microsoft.com/office/drawing/2014/chart" uri="{C3380CC4-5D6E-409C-BE32-E72D297353CC}">
              <c16:uniqueId val="{00000001-D659-4CB0-B185-342D9420E727}"/>
            </c:ext>
          </c:extLst>
        </c:ser>
        <c:dLbls>
          <c:showLegendKey val="0"/>
          <c:showVal val="0"/>
          <c:showCatName val="0"/>
          <c:showSerName val="0"/>
          <c:showPercent val="0"/>
          <c:showBubbleSize val="0"/>
        </c:dLbls>
        <c:gapWidth val="100"/>
        <c:overlap val="-24"/>
        <c:axId val="92248704"/>
        <c:axId val="92235392"/>
      </c:barChart>
      <c:catAx>
        <c:axId val="922487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35392"/>
        <c:crosses val="autoZero"/>
        <c:auto val="1"/>
        <c:lblAlgn val="ctr"/>
        <c:lblOffset val="100"/>
        <c:noMultiLvlLbl val="0"/>
      </c:catAx>
      <c:valAx>
        <c:axId val="922353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4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extLst>
          <c:ext xmlns:c15="http://schemas.microsoft.com/office/drawing/2012/chart" uri="{02D57815-91ED-43cb-92C2-25804820EDAC}">
            <c15:filteredPieSeries>
              <c15:ser>
                <c:idx val="1"/>
                <c:order val="0"/>
                <c:tx>
                  <c:strRef>
                    <c:extLst>
                      <c:ext uri="{02D57815-91ED-43cb-92C2-25804820EDAC}">
                        <c15:formulaRef>
                          <c15:sqref>'TIP Project Category Sums'!$N$1</c15:sqref>
                        </c15:formulaRef>
                      </c:ext>
                    </c:extLst>
                    <c:strCache>
                      <c:ptCount val="1"/>
                      <c:pt idx="0">
                        <c:v>All Years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026A-4DB2-B305-6476428709D9}"/>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026A-4DB2-B305-6476428709D9}"/>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026A-4DB2-B305-6476428709D9}"/>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2-026A-4DB2-B305-6476428709D9}"/>
                    </c:ext>
                  </c:extLst>
                </c:dPt>
                <c:dPt>
                  <c:idx val="4"/>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4-026A-4DB2-B305-6476428709D9}"/>
                    </c:ext>
                  </c:extLst>
                </c:dPt>
                <c:dLbls>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inEnd"/>
                  <c:showLegendKey val="0"/>
                  <c:showVal val="0"/>
                  <c:showCatName val="1"/>
                  <c:showSerName val="0"/>
                  <c:showPercent val="1"/>
                  <c:showBubbleSize val="0"/>
                  <c:showLeaderLines val="0"/>
                  <c:extLst>
                    <c:ext uri="{CE6537A1-D6FC-4f65-9D91-7224C49458BB}">
                      <c15:spPr xmlns:c15="http://schemas.microsoft.com/office/drawing/2012/chart">
                        <a:prstGeom prst="wedgeRectCallout">
                          <a:avLst/>
                        </a:prstGeom>
                        <a:noFill/>
                        <a:ln>
                          <a:noFill/>
                        </a:ln>
                      </c15:spPr>
                    </c:ext>
                  </c:extLst>
                </c:dLbls>
                <c:cat>
                  <c:strRef>
                    <c:extLst>
                      <c:ext uri="{02D57815-91ED-43cb-92C2-25804820EDAC}">
                        <c15:formulaRef>
                          <c15:sqref>'TIP Project Category Sums'!$L$2:$L$6</c15:sqref>
                        </c15:formulaRef>
                      </c:ext>
                    </c:extLst>
                    <c:strCache>
                      <c:ptCount val="5"/>
                      <c:pt idx="0">
                        <c:v>Bike/Ped and Sidewalk and Trails</c:v>
                      </c:pt>
                      <c:pt idx="1">
                        <c:v>SIS</c:v>
                      </c:pt>
                      <c:pt idx="2">
                        <c:v>Safety/Operations/TSMO</c:v>
                      </c:pt>
                      <c:pt idx="3">
                        <c:v>Roadway Capacity Non-SIS</c:v>
                      </c:pt>
                      <c:pt idx="4">
                        <c:v>Other</c:v>
                      </c:pt>
                    </c:strCache>
                  </c:strRef>
                </c:cat>
                <c:val>
                  <c:numRef>
                    <c:extLst>
                      <c:ext uri="{02D57815-91ED-43cb-92C2-25804820EDAC}">
                        <c15:formulaRef>
                          <c15:sqref>'TIP Project Category Sums'!$N$2:$N$6</c15:sqref>
                        </c15:formulaRef>
                      </c:ext>
                    </c:extLst>
                    <c:numCache>
                      <c:formatCode>_("$"* #,##0_);_("$"* \(#,##0\);_("$"* "-"??_);_(@_)</c:formatCode>
                      <c:ptCount val="5"/>
                      <c:pt idx="0">
                        <c:v>26080131</c:v>
                      </c:pt>
                      <c:pt idx="1">
                        <c:v>25010556</c:v>
                      </c:pt>
                      <c:pt idx="2">
                        <c:v>246785931</c:v>
                      </c:pt>
                      <c:pt idx="3">
                        <c:v>75607294</c:v>
                      </c:pt>
                      <c:pt idx="4">
                        <c:v>67940377</c:v>
                      </c:pt>
                    </c:numCache>
                  </c:numRef>
                </c:val>
                <c:extLst>
                  <c:ext xmlns:c16="http://schemas.microsoft.com/office/drawing/2014/chart" uri="{C3380CC4-5D6E-409C-BE32-E72D297353CC}">
                    <c16:uniqueId val="{00000015-026A-4DB2-B305-6476428709D9}"/>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FAE-4E74-A426-3B0ADC05A93D}"/>
              </c:ext>
            </c:extLst>
          </c:dPt>
          <c:dLbls>
            <c:dLbl>
              <c:idx val="0"/>
              <c:spPr>
                <a:solidFill>
                  <a:schemeClr val="lt1"/>
                </a:solidFill>
                <a:ln>
                  <a:solidFill>
                    <a:schemeClr val="accent1"/>
                  </a:solidFill>
                </a:ln>
                <a:effectLst/>
              </c:spPr>
              <c:txPr>
                <a:bodyPr rot="0" spcFirstLastPara="1" vertOverflow="clip" horzOverflow="clip" vert="horz" wrap="square" lIns="38100" tIns="19050" rIns="38100" bIns="19050" anchor="ctr" anchorCtr="1">
                  <a:spAutoFit/>
                </a:bodyPr>
                <a:lstStyle/>
                <a:p>
                  <a:pPr>
                    <a:defRPr sz="1330" b="1" i="0" u="none" strike="noStrike" kern="1200" cap="small"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7610"/>
                        <a:gd name="adj2" fmla="val 172169"/>
                      </a:avLst>
                    </a:prstGeom>
                    <a:noFill/>
                    <a:ln>
                      <a:noFill/>
                    </a:ln>
                  </c15:spPr>
                </c:ext>
                <c:ext xmlns:c16="http://schemas.microsoft.com/office/drawing/2014/chart" uri="{C3380CC4-5D6E-409C-BE32-E72D297353CC}">
                  <c16:uniqueId val="{00000001-AFAE-4E74-A426-3B0ADC05A93D}"/>
                </c:ext>
              </c:extLst>
            </c:dLbl>
            <c:dLbl>
              <c:idx val="1"/>
              <c:spPr>
                <a:solidFill>
                  <a:schemeClr val="lt1"/>
                </a:solidFill>
                <a:ln>
                  <a:solidFill>
                    <a:schemeClr val="accent3"/>
                  </a:solidFill>
                </a:ln>
                <a:effectLst/>
              </c:spPr>
              <c:txPr>
                <a:bodyPr rot="0" spcFirstLastPara="1" vertOverflow="clip" horzOverflow="clip" vert="horz" wrap="square" lIns="38100" tIns="19050" rIns="38100" bIns="19050" anchor="ctr" anchorCtr="1">
                  <a:spAutoFit/>
                </a:bodyPr>
                <a:lstStyle/>
                <a:p>
                  <a:pPr>
                    <a:defRPr sz="1330" b="1" i="0" u="none" strike="noStrike" kern="1200" cap="small"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5581"/>
                        <a:gd name="adj2" fmla="val -123896"/>
                      </a:avLst>
                    </a:prstGeom>
                    <a:noFill/>
                    <a:ln>
                      <a:noFill/>
                    </a:ln>
                  </c15:spPr>
                </c:ext>
                <c:ext xmlns:c16="http://schemas.microsoft.com/office/drawing/2014/chart" uri="{C3380CC4-5D6E-409C-BE32-E72D297353CC}">
                  <c16:uniqueId val="{00000003-AFAE-4E74-A426-3B0ADC05A93D}"/>
                </c:ext>
              </c:extLst>
            </c:dLbl>
            <c:dLbl>
              <c:idx val="2"/>
              <c:layout>
                <c:manualLayout>
                  <c:x val="-4.05706059416307E-2"/>
                  <c:y val="-2.36942155143753E-2"/>
                </c:manualLayout>
              </c:layout>
              <c:spPr>
                <a:solidFill>
                  <a:schemeClr val="lt1"/>
                </a:solidFill>
                <a:ln>
                  <a:solidFill>
                    <a:schemeClr val="accent5"/>
                  </a:solidFill>
                </a:ln>
                <a:effectLst/>
              </c:spPr>
              <c:txPr>
                <a:bodyPr rot="0" spcFirstLastPara="1" vertOverflow="clip" horzOverflow="clip" vert="horz" wrap="square" lIns="38100" tIns="19050" rIns="38100" bIns="19050" anchor="ctr" anchorCtr="1">
                  <a:spAutoFit/>
                </a:bodyPr>
                <a:lstStyle/>
                <a:p>
                  <a:pPr>
                    <a:defRPr sz="1330" b="1" i="0" u="none" strike="noStrike" kern="1200" cap="small"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1499"/>
                        <a:gd name="adj2" fmla="val -148105"/>
                      </a:avLst>
                    </a:prstGeom>
                    <a:noFill/>
                    <a:ln>
                      <a:noFill/>
                    </a:ln>
                  </c15:spPr>
                </c:ext>
                <c:ext xmlns:c16="http://schemas.microsoft.com/office/drawing/2014/chart" uri="{C3380CC4-5D6E-409C-BE32-E72D297353CC}">
                  <c16:uniqueId val="{00000005-AFAE-4E74-A426-3B0ADC05A93D}"/>
                </c:ext>
              </c:extLst>
            </c:dLbl>
            <c:dLbl>
              <c:idx val="3"/>
              <c:spPr>
                <a:solidFill>
                  <a:schemeClr val="lt1"/>
                </a:solidFill>
                <a:ln>
                  <a:solidFill>
                    <a:schemeClr val="accent1">
                      <a:lumMod val="60000"/>
                    </a:schemeClr>
                  </a:solidFill>
                </a:ln>
                <a:effectLst/>
              </c:spPr>
              <c:txPr>
                <a:bodyPr rot="0" spcFirstLastPara="1" vertOverflow="clip" horzOverflow="clip" vert="horz" wrap="square" lIns="38100" tIns="19050" rIns="38100" bIns="19050" anchor="ctr" anchorCtr="1">
                  <a:spAutoFit/>
                </a:bodyPr>
                <a:lstStyle/>
                <a:p>
                  <a:pPr>
                    <a:defRPr sz="1330" b="1" i="0" u="none" strike="noStrike" kern="1200" cap="small"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8221"/>
                        <a:gd name="adj2" fmla="val 101361"/>
                      </a:avLst>
                    </a:prstGeom>
                    <a:noFill/>
                    <a:ln>
                      <a:noFill/>
                    </a:ln>
                  </c15:spPr>
                </c:ext>
                <c:ext xmlns:c16="http://schemas.microsoft.com/office/drawing/2014/chart" uri="{C3380CC4-5D6E-409C-BE32-E72D297353CC}">
                  <c16:uniqueId val="{00000007-AFAE-4E74-A426-3B0ADC05A93D}"/>
                </c:ext>
              </c:extLst>
            </c:dLbl>
            <c:dLbl>
              <c:idx val="4"/>
              <c:spPr>
                <a:solidFill>
                  <a:prstClr val="white"/>
                </a:solidFill>
                <a:ln>
                  <a:solidFill>
                    <a:srgbClr val="FFC600">
                      <a:lumMod val="60000"/>
                    </a:srgbClr>
                  </a:solidFill>
                </a:ln>
                <a:effectLst/>
              </c:spPr>
              <c:txPr>
                <a:bodyPr rot="0" spcFirstLastPara="1" vertOverflow="clip" horzOverflow="clip" vert="horz" wrap="square" lIns="38100" tIns="19050" rIns="38100" bIns="19050" anchor="ctr" anchorCtr="1">
                  <a:noAutofit/>
                </a:bodyPr>
                <a:lstStyle/>
                <a:p>
                  <a:pPr>
                    <a:defRPr sz="1330" b="1" i="0" u="none" strike="noStrike" kern="1200" cap="small"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6.4271692186886539E-2"/>
                      <c:h val="8.022264353563964E-2"/>
                    </c:manualLayout>
                  </c15:layout>
                </c:ext>
                <c:ext xmlns:c16="http://schemas.microsoft.com/office/drawing/2014/chart" uri="{C3380CC4-5D6E-409C-BE32-E72D297353CC}">
                  <c16:uniqueId val="{00000009-AFAE-4E74-A426-3B0ADC05A93D}"/>
                </c:ext>
              </c:extLst>
            </c:dLbl>
            <c:spPr>
              <a:effectLst/>
            </c:spPr>
            <c:txPr>
              <a:bodyPr rot="0" spcFirstLastPara="1" vertOverflow="clip" horzOverflow="clip" vert="horz" wrap="square" lIns="38100" tIns="19050" rIns="38100" bIns="19050" anchor="ctr" anchorCtr="1">
                <a:spAutoFit/>
              </a:bodyPr>
              <a:lstStyle/>
              <a:p>
                <a:pPr>
                  <a:defRPr sz="1330" b="1" i="0" u="none" strike="noStrike" kern="1200" cap="small"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('5 Year Summary by Symbology'!$A$18:$A$19,'5 Year Summary by Symbology'!$A$21:$A$23,'5 Year Summary by Symbology'!$A$27)</c:f>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extLst/>
            </c:strRef>
          </c:cat>
          <c:val>
            <c:numRef>
              <c:f>('5 Year Summary by Symbology'!$B$18:$B$19,'5 Year Summary by Symbology'!$B$21:$B$23,'5 Year Summary by Symbology'!$B$27)</c:f>
              <c:numCache>
                <c:formatCode>_("$"* #,##0_);_("$"* \(#,##0\);_("$"* "-"??_);_(@_)</c:formatCode>
                <c:ptCount val="5"/>
                <c:pt idx="0">
                  <c:v>83765010</c:v>
                </c:pt>
                <c:pt idx="1">
                  <c:v>15158141</c:v>
                </c:pt>
                <c:pt idx="2">
                  <c:v>55159137</c:v>
                </c:pt>
                <c:pt idx="3">
                  <c:v>65731441</c:v>
                </c:pt>
                <c:pt idx="4">
                  <c:v>2423000</c:v>
                </c:pt>
              </c:numCache>
              <c:extLst/>
            </c:numRef>
          </c:val>
          <c:extLst>
            <c:ext xmlns:c16="http://schemas.microsoft.com/office/drawing/2014/chart" uri="{C3380CC4-5D6E-409C-BE32-E72D297353CC}">
              <c16:uniqueId val="{0000000C-AFAE-4E74-A426-3B0ADC05A93D}"/>
            </c:ext>
          </c:extLst>
        </c:ser>
        <c:dLbls>
          <c:dLblPos val="outEnd"/>
          <c:showLegendKey val="0"/>
          <c:showVal val="0"/>
          <c:showCatName val="0"/>
          <c:showSerName val="0"/>
          <c:showPercent val="1"/>
          <c:showBubbleSize val="0"/>
          <c:showLeaderLines val="0"/>
        </c:dLbls>
        <c:firstSliceAng val="0"/>
        <c:extLst>
          <c:ext xmlns:c15="http://schemas.microsoft.com/office/drawing/2012/chart" uri="{02D57815-91ED-43cb-92C2-25804820EDAC}">
            <c15:filteredPieSeries>
              <c15: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AFAE-4E74-A426-3B0ADC05A9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E-AFAE-4E74-A426-3B0ADC05A93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0-AFAE-4E74-A426-3B0ADC05A93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2-AFAE-4E74-A426-3B0ADC05A93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4-AFAE-4E74-A426-3B0ADC05A93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6-AFAE-4E74-A426-3B0ADC05A93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('5 Year Summary by Symbology'!$A$18:$A$19,'5 Year Summary by Symbology'!$A$21:$A$23,'5 Year Summary by Symbology'!$A$27)</c15:sqref>
                        </c15:formulaRef>
                      </c:ext>
                    </c:extLst>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strRef>
                </c:cat>
                <c:val>
                  <c:numRef>
                    <c:extLst>
                      <c:ext uri="{02D57815-91ED-43cb-92C2-25804820EDAC}">
                        <c15:formulaRef>
                          <c15:sqref>('5 Year Summary by Symbology'!$C$18:$C$19,'5 Year Summary by Symbology'!$C$21:$C$23,'5 Year Summary by Symbology'!$C$27)</c15:sqref>
                        </c15:formulaRef>
                      </c:ext>
                    </c:extLst>
                    <c:numCache>
                      <c:formatCode>_("$"* #,##0_);_("$"* \(#,##0\);_("$"* "-"??_);_(@_)</c:formatCode>
                      <c:ptCount val="5"/>
                      <c:pt idx="0">
                        <c:v>51243878</c:v>
                      </c:pt>
                      <c:pt idx="1">
                        <c:v>12746938</c:v>
                      </c:pt>
                      <c:pt idx="2">
                        <c:v>39372021</c:v>
                      </c:pt>
                      <c:pt idx="3">
                        <c:v>73782536</c:v>
                      </c:pt>
                      <c:pt idx="4">
                        <c:v>1650000</c:v>
                      </c:pt>
                    </c:numCache>
                  </c:numRef>
                </c:val>
                <c:extLst>
                  <c:ext xmlns:c16="http://schemas.microsoft.com/office/drawing/2014/chart" uri="{C3380CC4-5D6E-409C-BE32-E72D297353CC}">
                    <c16:uniqueId val="{00000019-AFAE-4E74-A426-3B0ADC05A93D}"/>
                  </c:ext>
                </c:extLst>
              </c15:ser>
            </c15:filteredPieSeries>
            <c15:filteredPieSeries>
              <c15:ser>
                <c:idx val="2"/>
                <c:order val="2"/>
                <c:dPt>
                  <c:idx val="0"/>
                  <c:bubble3D val="0"/>
                  <c:spPr>
                    <a:solidFill>
                      <a:schemeClr val="accent1"/>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1B-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1D-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1F-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1-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3-AFAE-4E74-A426-3B0ADC05A9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1B-AFAE-4E74-A426-3B0ADC05A93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1D-AFAE-4E74-A426-3B0ADC05A93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1F-AFAE-4E74-A426-3B0ADC05A93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1-AFAE-4E74-A426-3B0ADC05A93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3-AFAE-4E74-A426-3B0ADC05A93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Summary by Symbology'!$A$18:$A$19,'5 Year Summary by Symbology'!$A$21:$A$23,'5 Year Summary by Symbology'!$A$27)</c15:sqref>
                        </c15:formulaRef>
                      </c:ext>
                    </c:extLst>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strRef>
                </c:cat>
                <c:val>
                  <c:numRef>
                    <c:extLst xmlns:c15="http://schemas.microsoft.com/office/drawing/2012/chart">
                      <c:ext xmlns:c15="http://schemas.microsoft.com/office/drawing/2012/chart" uri="{02D57815-91ED-43cb-92C2-25804820EDAC}">
                        <c15:formulaRef>
                          <c15:sqref>('5 Year Summary by Symbology'!$D$18:$D$19,'5 Year Summary by Symbology'!$D$21:$D$23,'5 Year Summary by Symbology'!$D$27)</c15:sqref>
                        </c15:formulaRef>
                      </c:ext>
                    </c:extLst>
                    <c:numCache>
                      <c:formatCode>_("$"* #,##0_);_("$"* \(#,##0\);_("$"* "-"??_);_(@_)</c:formatCode>
                      <c:ptCount val="5"/>
                      <c:pt idx="0">
                        <c:v>74909403</c:v>
                      </c:pt>
                      <c:pt idx="1">
                        <c:v>12857026</c:v>
                      </c:pt>
                      <c:pt idx="2">
                        <c:v>169353315</c:v>
                      </c:pt>
                      <c:pt idx="3">
                        <c:v>73702233</c:v>
                      </c:pt>
                      <c:pt idx="4">
                        <c:v>1125000</c:v>
                      </c:pt>
                    </c:numCache>
                  </c:numRef>
                </c:val>
                <c:extLst xmlns:c15="http://schemas.microsoft.com/office/drawing/2012/chart">
                  <c:ext xmlns:c16="http://schemas.microsoft.com/office/drawing/2014/chart" uri="{C3380CC4-5D6E-409C-BE32-E72D297353CC}">
                    <c16:uniqueId val="{00000026-AFAE-4E74-A426-3B0ADC05A93D}"/>
                  </c:ext>
                </c:extLst>
              </c15:ser>
            </c15:filteredPieSeries>
            <c15:filteredPieSeries>
              <c15:ser>
                <c:idx val="3"/>
                <c:order val="3"/>
                <c:dPt>
                  <c:idx val="0"/>
                  <c:bubble3D val="0"/>
                  <c:spPr>
                    <a:solidFill>
                      <a:schemeClr val="accent1"/>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8-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A-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C-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2E-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0-AFAE-4E74-A426-3B0ADC05A9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8-AFAE-4E74-A426-3B0ADC05A93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A-AFAE-4E74-A426-3B0ADC05A93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C-AFAE-4E74-A426-3B0ADC05A93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E-AFAE-4E74-A426-3B0ADC05A93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0-AFAE-4E74-A426-3B0ADC05A93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Summary by Symbology'!$A$18:$A$19,'5 Year Summary by Symbology'!$A$21:$A$23,'5 Year Summary by Symbology'!$A$27)</c15:sqref>
                        </c15:formulaRef>
                      </c:ext>
                    </c:extLst>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strRef>
                </c:cat>
                <c:val>
                  <c:numRef>
                    <c:extLst xmlns:c15="http://schemas.microsoft.com/office/drawing/2012/chart">
                      <c:ext xmlns:c15="http://schemas.microsoft.com/office/drawing/2012/chart" uri="{02D57815-91ED-43cb-92C2-25804820EDAC}">
                        <c15:formulaRef>
                          <c15:sqref>('5 Year Summary by Symbology'!$E$18:$E$19,'5 Year Summary by Symbology'!$E$21:$E$23,'5 Year Summary by Symbology'!$E$27)</c15:sqref>
                        </c15:formulaRef>
                      </c:ext>
                    </c:extLst>
                    <c:numCache>
                      <c:formatCode>_("$"* #,##0_);_("$"* \(#,##0\);_("$"* "-"??_);_(@_)</c:formatCode>
                      <c:ptCount val="5"/>
                      <c:pt idx="0">
                        <c:v>6718754</c:v>
                      </c:pt>
                      <c:pt idx="1">
                        <c:v>12970650</c:v>
                      </c:pt>
                      <c:pt idx="2">
                        <c:v>5225000</c:v>
                      </c:pt>
                      <c:pt idx="3">
                        <c:v>12540000</c:v>
                      </c:pt>
                      <c:pt idx="4">
                        <c:v>1025000</c:v>
                      </c:pt>
                    </c:numCache>
                  </c:numRef>
                </c:val>
                <c:extLst xmlns:c15="http://schemas.microsoft.com/office/drawing/2012/chart">
                  <c:ext xmlns:c16="http://schemas.microsoft.com/office/drawing/2014/chart" uri="{C3380CC4-5D6E-409C-BE32-E72D297353CC}">
                    <c16:uniqueId val="{00000033-AFAE-4E74-A426-3B0ADC05A93D}"/>
                  </c:ext>
                </c:extLst>
              </c15:ser>
            </c15:filteredPieSeries>
            <c15:filteredPieSeries>
              <c15:ser>
                <c:idx val="4"/>
                <c:order val="4"/>
                <c:dPt>
                  <c:idx val="0"/>
                  <c:bubble3D val="0"/>
                  <c:spPr>
                    <a:solidFill>
                      <a:schemeClr val="accent1"/>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5-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7-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9-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B-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3D-AFAE-4E74-A426-3B0ADC05A9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5-AFAE-4E74-A426-3B0ADC05A93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7-AFAE-4E74-A426-3B0ADC05A93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9-AFAE-4E74-A426-3B0ADC05A93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B-AFAE-4E74-A426-3B0ADC05A93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D-AFAE-4E74-A426-3B0ADC05A93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Summary by Symbology'!$A$18:$A$19,'5 Year Summary by Symbology'!$A$21:$A$23,'5 Year Summary by Symbology'!$A$27)</c15:sqref>
                        </c15:formulaRef>
                      </c:ext>
                    </c:extLst>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strRef>
                </c:cat>
                <c:val>
                  <c:numRef>
                    <c:extLst xmlns:c15="http://schemas.microsoft.com/office/drawing/2012/chart">
                      <c:ext xmlns:c15="http://schemas.microsoft.com/office/drawing/2012/chart" uri="{02D57815-91ED-43cb-92C2-25804820EDAC}">
                        <c15:formulaRef>
                          <c15:sqref>('5 Year Summary by Symbology'!$F$18:$F$19,'5 Year Summary by Symbology'!$F$21:$F$23,'5 Year Summary by Symbology'!$F$27)</c15:sqref>
                        </c15:formulaRef>
                      </c:ext>
                    </c:extLst>
                    <c:numCache>
                      <c:formatCode>_("$"* #,##0_);_("$"* \(#,##0\);_("$"* "-"??_);_(@_)</c:formatCode>
                      <c:ptCount val="5"/>
                      <c:pt idx="0">
                        <c:v>4398235</c:v>
                      </c:pt>
                      <c:pt idx="1">
                        <c:v>11123744</c:v>
                      </c:pt>
                      <c:pt idx="2">
                        <c:v>337201414</c:v>
                      </c:pt>
                      <c:pt idx="3">
                        <c:v>0</c:v>
                      </c:pt>
                      <c:pt idx="4">
                        <c:v>450000</c:v>
                      </c:pt>
                    </c:numCache>
                  </c:numRef>
                </c:val>
                <c:extLst xmlns:c15="http://schemas.microsoft.com/office/drawing/2012/chart">
                  <c:ext xmlns:c16="http://schemas.microsoft.com/office/drawing/2014/chart" uri="{C3380CC4-5D6E-409C-BE32-E72D297353CC}">
                    <c16:uniqueId val="{00000040-AFAE-4E74-A426-3B0ADC05A93D}"/>
                  </c:ext>
                </c:extLst>
              </c15:ser>
            </c15:filteredPieSeries>
            <c15:filteredPieSeries>
              <c15:ser>
                <c:idx val="5"/>
                <c:order val="5"/>
                <c:dPt>
                  <c:idx val="0"/>
                  <c:bubble3D val="0"/>
                  <c:spPr>
                    <a:solidFill>
                      <a:schemeClr val="accent1"/>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42-AFAE-4E74-A426-3B0ADC05A93D}"/>
                    </c:ext>
                  </c:extLst>
                </c:dPt>
                <c:dPt>
                  <c:idx val="1"/>
                  <c:bubble3D val="0"/>
                  <c:spPr>
                    <a:solidFill>
                      <a:schemeClr val="accent3"/>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44-AFAE-4E74-A426-3B0ADC05A93D}"/>
                    </c:ext>
                  </c:extLst>
                </c:dPt>
                <c:dPt>
                  <c:idx val="2"/>
                  <c:bubble3D val="0"/>
                  <c:spPr>
                    <a:solidFill>
                      <a:schemeClr val="accent5"/>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46-AFAE-4E74-A426-3B0ADC05A9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48-AFAE-4E74-A426-3B0ADC05A93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xmlns:c15="http://schemas.microsoft.com/office/drawing/2012/chart">
                    <c:ext xmlns:c16="http://schemas.microsoft.com/office/drawing/2014/chart" uri="{C3380CC4-5D6E-409C-BE32-E72D297353CC}">
                      <c16:uniqueId val="{0000004A-AFAE-4E74-A426-3B0ADC05A9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2-AFAE-4E74-A426-3B0ADC05A93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4-AFAE-4E74-A426-3B0ADC05A93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6-AFAE-4E74-A426-3B0ADC05A93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8-AFAE-4E74-A426-3B0ADC05A93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A-AFAE-4E74-A426-3B0ADC05A93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Summary by Symbology'!$A$18:$A$19,'5 Year Summary by Symbology'!$A$21:$A$23,'5 Year Summary by Symbology'!$A$27)</c15:sqref>
                        </c15:formulaRef>
                      </c:ext>
                    </c:extLst>
                    <c:strCache>
                      <c:ptCount val="5"/>
                      <c:pt idx="0">
                        <c:v>Safety/Operations/TSMO Projects</c:v>
                      </c:pt>
                      <c:pt idx="1">
                        <c:v>Transit and Transportation Disadvantage Projects</c:v>
                      </c:pt>
                      <c:pt idx="2">
                        <c:v>Strategic Intermodal System Projects (SIS)</c:v>
                      </c:pt>
                      <c:pt idx="3">
                        <c:v>Roadway Capacity Projects (Non-SIS)</c:v>
                      </c:pt>
                      <c:pt idx="4">
                        <c:v>Aviation</c:v>
                      </c:pt>
                    </c:strCache>
                  </c:strRef>
                </c:cat>
                <c:val>
                  <c:numRef>
                    <c:extLst xmlns:c15="http://schemas.microsoft.com/office/drawing/2012/chart">
                      <c:ext xmlns:c15="http://schemas.microsoft.com/office/drawing/2012/chart" uri="{02D57815-91ED-43cb-92C2-25804820EDAC}">
                        <c15:formulaRef>
                          <c15:sqref>('5 Year Summary by Symbology'!$G$18:$G$19,'5 Year Summary by Symbology'!$G$21:$G$23,'5 Year Summary by Symbology'!$G$27)</c15:sqref>
                        </c15:formulaRef>
                      </c:ext>
                    </c:extLst>
                    <c:numCache>
                      <c:formatCode>_("$"* #,##0.00_);_("$"* \(#,##0.00\);_("$"* "-"??_);_(@_)</c:formatCode>
                      <c:ptCount val="5"/>
                      <c:pt idx="0">
                        <c:v>221035280</c:v>
                      </c:pt>
                      <c:pt idx="1">
                        <c:v>64856499</c:v>
                      </c:pt>
                      <c:pt idx="2">
                        <c:v>606310887</c:v>
                      </c:pt>
                      <c:pt idx="3">
                        <c:v>225756210</c:v>
                      </c:pt>
                      <c:pt idx="4">
                        <c:v>6673000</c:v>
                      </c:pt>
                    </c:numCache>
                  </c:numRef>
                </c:val>
                <c:extLst xmlns:c15="http://schemas.microsoft.com/office/drawing/2012/chart">
                  <c:ext xmlns:c16="http://schemas.microsoft.com/office/drawing/2014/chart" uri="{C3380CC4-5D6E-409C-BE32-E72D297353CC}">
                    <c16:uniqueId val="{0000004D-AFAE-4E74-A426-3B0ADC05A93D}"/>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FD3A-89C8-4C64-A916-BB4BC3F1C881}" type="datetimeFigureOut">
              <a:rPr lang="en-US" smtClean="0"/>
              <a:t>6/14/2023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D9F3-D908-4096-99B5-664FC4007AF2}" type="slidenum">
              <a:rPr lang="en-US" smtClean="0"/>
              <a:t>‹#›</a:t>
            </a:fld>
            <a:endParaRPr lang="en-US" dirty="0"/>
          </a:p>
        </p:txBody>
      </p:sp>
    </p:spTree>
    <p:extLst>
      <p:ext uri="{BB962C8B-B14F-4D97-AF65-F5344CB8AC3E}">
        <p14:creationId xmlns:p14="http://schemas.microsoft.com/office/powerpoint/2010/main" val="199685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07789" lvl="1" indent="-533535">
              <a:buFont typeface="+mj-lt"/>
              <a:buAutoNum type="arabicPeriod" startAt="2"/>
            </a:pPr>
            <a:r>
              <a:rPr lang="en-US" dirty="0">
                <a:solidFill>
                  <a:schemeClr val="bg1">
                    <a:lumMod val="10000"/>
                  </a:schemeClr>
                </a:solidFill>
              </a:rPr>
              <a:t>Strategic Intermodal System (SIS)</a:t>
            </a:r>
          </a:p>
          <a:p>
            <a:pPr marL="1007789" lvl="1" indent="-533535">
              <a:buFont typeface="+mj-lt"/>
              <a:buAutoNum type="arabicPeriod" startAt="2"/>
            </a:pPr>
            <a:r>
              <a:rPr lang="en-US" dirty="0">
                <a:solidFill>
                  <a:schemeClr val="bg1">
                    <a:lumMod val="10000"/>
                  </a:schemeClr>
                </a:solidFill>
              </a:rPr>
              <a:t>Roadway Capacity (Non-SIS)</a:t>
            </a:r>
          </a:p>
          <a:p>
            <a:pPr marL="1007789" lvl="1" indent="-533535">
              <a:buFont typeface="+mj-lt"/>
              <a:buAutoNum type="arabicPeriod" startAt="2"/>
            </a:pPr>
            <a:r>
              <a:rPr lang="en-US" dirty="0">
                <a:solidFill>
                  <a:schemeClr val="bg1">
                    <a:lumMod val="10000"/>
                  </a:schemeClr>
                </a:solidFill>
              </a:rPr>
              <a:t>Safety/Operations/TSM&amp;O</a:t>
            </a:r>
          </a:p>
          <a:p>
            <a:pPr marL="1007789" lvl="1" indent="-533535">
              <a:buFont typeface="+mj-lt"/>
              <a:buAutoNum type="arabicPeriod" startAt="2"/>
            </a:pPr>
            <a:r>
              <a:rPr lang="en-US" dirty="0">
                <a:solidFill>
                  <a:schemeClr val="bg1">
                    <a:lumMod val="10000"/>
                  </a:schemeClr>
                </a:solidFill>
              </a:rPr>
              <a:t>Complete Streets</a:t>
            </a:r>
          </a:p>
          <a:p>
            <a:pPr marL="1007789" lvl="1" indent="-533535">
              <a:buFont typeface="+mj-lt"/>
              <a:buAutoNum type="arabicPeriod" startAt="2"/>
            </a:pPr>
            <a:r>
              <a:rPr lang="en-US" b="1" dirty="0">
                <a:solidFill>
                  <a:schemeClr val="bg1">
                    <a:lumMod val="10000"/>
                  </a:schemeClr>
                </a:solidFill>
              </a:rPr>
              <a:t>Trails (PIA, TA, SUN Trail)</a:t>
            </a:r>
          </a:p>
          <a:p>
            <a:pPr marL="1007789" lvl="1" indent="-533535">
              <a:buFont typeface="+mj-lt"/>
              <a:buAutoNum type="arabicPeriod" startAt="2"/>
            </a:pPr>
            <a:r>
              <a:rPr lang="en-US" b="1" dirty="0">
                <a:solidFill>
                  <a:schemeClr val="bg1">
                    <a:lumMod val="10000"/>
                  </a:schemeClr>
                </a:solidFill>
              </a:rPr>
              <a:t>Bicycle/Pedestrian &amp; Sidewalk (PIA, TA)</a:t>
            </a:r>
          </a:p>
          <a:p>
            <a:pPr marL="1007789" lvl="1" indent="-533535">
              <a:buFont typeface="+mj-lt"/>
              <a:buAutoNum type="arabicPeriod" startAt="2"/>
            </a:pPr>
            <a:r>
              <a:rPr lang="en-US" dirty="0">
                <a:solidFill>
                  <a:schemeClr val="bg1">
                    <a:lumMod val="10000"/>
                  </a:schemeClr>
                </a:solidFill>
              </a:rPr>
              <a:t>Transit</a:t>
            </a:r>
          </a:p>
          <a:p>
            <a:pPr marL="1007789" lvl="1" indent="-533535">
              <a:buFont typeface="+mj-lt"/>
              <a:buAutoNum type="arabicPeriod" startAt="2"/>
            </a:pPr>
            <a:r>
              <a:rPr lang="en-US" dirty="0">
                <a:solidFill>
                  <a:schemeClr val="bg1">
                    <a:lumMod val="10000"/>
                  </a:schemeClr>
                </a:solidFill>
              </a:rPr>
              <a:t>Planning Studies</a:t>
            </a:r>
          </a:p>
          <a:p>
            <a:pPr marL="1007789" lvl="1" indent="-533535">
              <a:buFont typeface="+mj-lt"/>
              <a:buAutoNum type="arabicPeriod" startAt="2"/>
            </a:pPr>
            <a:r>
              <a:rPr lang="en-US" dirty="0">
                <a:solidFill>
                  <a:schemeClr val="bg1">
                    <a:lumMod val="10000"/>
                  </a:schemeClr>
                </a:solidFill>
              </a:rPr>
              <a:t>Bridge Projects</a:t>
            </a:r>
          </a:p>
          <a:p>
            <a:pPr marL="1007789" lvl="1" indent="-533535">
              <a:buFont typeface="+mj-lt"/>
              <a:buAutoNum type="arabicPeriod" startAt="2"/>
            </a:pPr>
            <a:r>
              <a:rPr lang="en-US" dirty="0">
                <a:solidFill>
                  <a:schemeClr val="bg1">
                    <a:lumMod val="10000"/>
                  </a:schemeClr>
                </a:solidFill>
              </a:rPr>
              <a:t>Small County Outreach Program (SCOP)</a:t>
            </a:r>
          </a:p>
          <a:p>
            <a:pPr marL="1007789" lvl="1" indent="-533535">
              <a:buFont typeface="+mj-lt"/>
              <a:buAutoNum type="arabicPeriod" startAt="2"/>
            </a:pPr>
            <a:endParaRPr lang="en-US" dirty="0">
              <a:solidFill>
                <a:schemeClr val="bg1">
                  <a:lumMod val="10000"/>
                </a:schemeClr>
              </a:solidFill>
            </a:endParaRPr>
          </a:p>
          <a:p>
            <a:pPr marL="474254" lvl="1"/>
            <a:r>
              <a:rPr lang="en-US" dirty="0">
                <a:solidFill>
                  <a:schemeClr val="bg1">
                    <a:lumMod val="10000"/>
                  </a:schemeClr>
                </a:solidFill>
              </a:rPr>
              <a:t>Applications</a:t>
            </a:r>
          </a:p>
          <a:p>
            <a:endParaRPr lang="en-US" dirty="0"/>
          </a:p>
        </p:txBody>
      </p:sp>
    </p:spTree>
    <p:extLst>
      <p:ext uri="{BB962C8B-B14F-4D97-AF65-F5344CB8AC3E}">
        <p14:creationId xmlns:p14="http://schemas.microsoft.com/office/powerpoint/2010/main" val="255089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54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772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7256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use if needed</a:t>
            </a:r>
          </a:p>
        </p:txBody>
      </p:sp>
    </p:spTree>
    <p:extLst>
      <p:ext uri="{BB962C8B-B14F-4D97-AF65-F5344CB8AC3E}">
        <p14:creationId xmlns:p14="http://schemas.microsoft.com/office/powerpoint/2010/main" val="290365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use if needed</a:t>
            </a:r>
          </a:p>
        </p:txBody>
      </p:sp>
    </p:spTree>
    <p:extLst>
      <p:ext uri="{BB962C8B-B14F-4D97-AF65-F5344CB8AC3E}">
        <p14:creationId xmlns:p14="http://schemas.microsoft.com/office/powerpoint/2010/main" val="264341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29820-2EE2-4140-9182-F7137ECED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8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29820-2EE2-4140-9182-F7137ECED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83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29820-2EE2-4140-9182-F7137ECED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19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29820-2EE2-4140-9182-F7137ECED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3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587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729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353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456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2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4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US 301 Widening – TWP and Moving Florida Forward</a:t>
            </a:r>
          </a:p>
          <a:p>
            <a:r>
              <a:rPr lang="en-US" dirty="0"/>
              <a:t>#4: Marsh Bend Trail (CR 501) – Work Program (previous TWP), going to construction </a:t>
            </a:r>
          </a:p>
          <a:p>
            <a:r>
              <a:rPr lang="en-US" dirty="0"/>
              <a:t>#6: US 301 Complete Streets (Wildwood) – TWP funded</a:t>
            </a:r>
          </a:p>
          <a:p>
            <a:r>
              <a:rPr lang="en-US" dirty="0"/>
              <a:t>#13 Wekiva Trail (Segs 1 &amp; 5) – Turn over to Mike</a:t>
            </a:r>
          </a:p>
          <a:p>
            <a:r>
              <a:rPr lang="en-US" dirty="0"/>
              <a:t>#15 Citrus Grove Phase II &amp; V – Legislative funding for Phase II, Locally funded Phase V</a:t>
            </a:r>
          </a:p>
          <a:p>
            <a:endParaRPr lang="en-US" dirty="0"/>
          </a:p>
        </p:txBody>
      </p:sp>
    </p:spTree>
    <p:extLst>
      <p:ext uri="{BB962C8B-B14F-4D97-AF65-F5344CB8AC3E}">
        <p14:creationId xmlns:p14="http://schemas.microsoft.com/office/powerpoint/2010/main" val="257342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 Wellness Way (2 to 4 Lanes) – Important corridor S Lake, developers funded 2 lane section, request to fund the widening</a:t>
            </a:r>
          </a:p>
          <a:p>
            <a:r>
              <a:rPr lang="en-US" dirty="0"/>
              <a:t>#8 - Sumter County Safe Streets for All – Phase I – Supporting Sumter’s grant efforts</a:t>
            </a:r>
          </a:p>
          <a:p>
            <a:r>
              <a:rPr lang="en-US" dirty="0"/>
              <a:t>#16 - SR 19 Planning Study – SR 50 to CR 455 – Failing now, CMP identified, funded for const (early) in 2045 LRTP</a:t>
            </a:r>
          </a:p>
          <a:p>
            <a:r>
              <a:rPr lang="en-US" dirty="0"/>
              <a:t>#17 - 2050 Long Range Transportation Plan – Preliminary Planning Activities and Studies</a:t>
            </a:r>
          </a:p>
          <a:p>
            <a:r>
              <a:rPr lang="en-US" dirty="0"/>
              <a:t>#19 - CR 44 Corridor Feasibility Study – US 441 to Eustis Bypass/Deland Road – Request from Lake, want to review and determine short term solutions, not in the CFP, prepare for it to be included in the 2050</a:t>
            </a:r>
          </a:p>
          <a:p>
            <a:endParaRPr lang="en-US" dirty="0"/>
          </a:p>
        </p:txBody>
      </p:sp>
    </p:spTree>
    <p:extLst>
      <p:ext uri="{BB962C8B-B14F-4D97-AF65-F5344CB8AC3E}">
        <p14:creationId xmlns:p14="http://schemas.microsoft.com/office/powerpoint/2010/main" val="3461683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29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55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663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075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969642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541667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Projec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CFAF3-EB86-8942-337A-5B5BEFB557CB}"/>
              </a:ext>
            </a:extLst>
          </p:cNvPr>
          <p:cNvSpPr/>
          <p:nvPr userDrawn="1"/>
        </p:nvSpPr>
        <p:spPr>
          <a:xfrm>
            <a:off x="0" y="2508738"/>
            <a:ext cx="12192000" cy="43492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4">
            <a:extLst>
              <a:ext uri="{FF2B5EF4-FFF2-40B4-BE49-F238E27FC236}">
                <a16:creationId xmlns:a16="http://schemas.microsoft.com/office/drawing/2014/main" id="{3AAF04CD-1D8C-4E17-AD17-33A5610AED35}"/>
              </a:ext>
            </a:extLst>
          </p:cNvPr>
          <p:cNvSpPr>
            <a:spLocks noGrp="1"/>
          </p:cNvSpPr>
          <p:nvPr>
            <p:ph type="body" sz="quarter" idx="13" hasCustomPrompt="1"/>
          </p:nvPr>
        </p:nvSpPr>
        <p:spPr>
          <a:xfrm>
            <a:off x="609599" y="381001"/>
            <a:ext cx="5486401" cy="274320"/>
          </a:xfrm>
          <a:prstGeom prst="rect">
            <a:avLst/>
          </a:prstGeom>
        </p:spPr>
        <p:txBody>
          <a:bodyPr anchor="t">
            <a:noAutofit/>
          </a:bodyPr>
          <a:lstStyle>
            <a:lvl1pPr marL="0" marR="0" indent="0" algn="l" defTabSz="914354" rtl="0" eaLnBrk="1" fontAlgn="auto" latinLnBrk="0" hangingPunct="1">
              <a:lnSpc>
                <a:spcPct val="100000"/>
              </a:lnSpc>
              <a:spcBef>
                <a:spcPts val="600"/>
              </a:spcBef>
              <a:spcAft>
                <a:spcPts val="600"/>
              </a:spcAft>
              <a:buClrTx/>
              <a:buSzTx/>
              <a:buFont typeface="Arial" panose="020B0604020202020204" pitchFamily="34" charset="0"/>
              <a:buNone/>
              <a:tabLst/>
              <a:defRPr sz="1400" b="0" spc="300"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MARKET SECTOR</a:t>
            </a:r>
          </a:p>
        </p:txBody>
      </p:sp>
      <p:sp>
        <p:nvSpPr>
          <p:cNvPr id="4" name="Title 1"/>
          <p:cNvSpPr>
            <a:spLocks noGrp="1"/>
          </p:cNvSpPr>
          <p:nvPr>
            <p:ph type="title" hasCustomPrompt="1"/>
          </p:nvPr>
        </p:nvSpPr>
        <p:spPr>
          <a:xfrm>
            <a:off x="609599" y="776807"/>
            <a:ext cx="10972799" cy="1097280"/>
          </a:xfrm>
          <a:prstGeom prst="rect">
            <a:avLst/>
          </a:prstGeom>
          <a:noFill/>
        </p:spPr>
        <p:txBody>
          <a:bodyPr wrap="square" lIns="0" tIns="91440" rIns="274320" bIns="0" anchor="t" anchorCtr="0">
            <a:noAutofit/>
          </a:bodyPr>
          <a:lstStyle>
            <a:lvl1pPr>
              <a:lnSpc>
                <a:spcPct val="100000"/>
              </a:lnSpc>
              <a:defRPr sz="1800" baseline="0">
                <a:solidFill>
                  <a:schemeClr val="tx2">
                    <a:lumMod val="75000"/>
                  </a:schemeClr>
                </a:solidFill>
              </a:defRPr>
            </a:lvl1pPr>
          </a:lstStyle>
          <a:p>
            <a:r>
              <a:rPr lang="en-US"/>
              <a:t>Tap to add Project Name/location/information</a:t>
            </a:r>
          </a:p>
        </p:txBody>
      </p:sp>
      <p:sp>
        <p:nvSpPr>
          <p:cNvPr id="7" name="Picture Placeholder 7">
            <a:extLst>
              <a:ext uri="{FF2B5EF4-FFF2-40B4-BE49-F238E27FC236}">
                <a16:creationId xmlns:a16="http://schemas.microsoft.com/office/drawing/2014/main" id="{C697C965-D028-4521-9374-54082BA44644}"/>
              </a:ext>
            </a:extLst>
          </p:cNvPr>
          <p:cNvSpPr>
            <a:spLocks noGrp="1"/>
          </p:cNvSpPr>
          <p:nvPr>
            <p:ph type="pic" sz="quarter" idx="14" hasCustomPrompt="1"/>
          </p:nvPr>
        </p:nvSpPr>
        <p:spPr>
          <a:xfrm>
            <a:off x="609598" y="1752600"/>
            <a:ext cx="10972801" cy="4572000"/>
          </a:xfrm>
          <a:prstGeom prst="rect">
            <a:avLst/>
          </a:prstGeom>
          <a:solidFill>
            <a:schemeClr val="bg2"/>
          </a:solidFill>
        </p:spPr>
        <p:txBody>
          <a:bodyPr vert="horz" lIns="91440" tIns="91440" rIns="91440" bIns="91440" rtlCol="0">
            <a:noAutofit/>
          </a:bodyPr>
          <a:lstStyle>
            <a:lvl1pPr>
              <a:defRPr lang="en-US" sz="1600" dirty="0">
                <a:solidFill>
                  <a:schemeClr val="tx2">
                    <a:lumMod val="60000"/>
                    <a:lumOff val="40000"/>
                  </a:schemeClr>
                </a:solidFill>
              </a:defRPr>
            </a:lvl1pPr>
          </a:lstStyle>
          <a:p>
            <a:pPr marL="0" marR="0" lvl="0" indent="0" fontAlgn="auto">
              <a:spcBef>
                <a:spcPts val="600"/>
              </a:spcBef>
              <a:buClrTx/>
              <a:buSzTx/>
              <a:buNone/>
              <a:tabLst/>
            </a:pPr>
            <a:r>
              <a:rPr lang="en-US" dirty="0"/>
              <a:t>Insert project photo</a:t>
            </a:r>
          </a:p>
        </p:txBody>
      </p:sp>
    </p:spTree>
    <p:extLst>
      <p:ext uri="{BB962C8B-B14F-4D97-AF65-F5344CB8AC3E}">
        <p14:creationId xmlns:p14="http://schemas.microsoft.com/office/powerpoint/2010/main" val="2256997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p:txBody>
          <a:bodyPr lIns="0" tIns="0" rIns="0" bIns="0"/>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2590275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p:txBody>
          <a:bodyPr lIns="0" tIns="0" rIns="0" bIns="0"/>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424990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7" name="Holder 7"/>
          <p:cNvSpPr>
            <a:spLocks noGrp="1"/>
          </p:cNvSpPr>
          <p:nvPr>
            <p:ph type="sldNum" sz="quarter" idx="7"/>
          </p:nvPr>
        </p:nvSpPr>
        <p:spPr/>
        <p:txBody>
          <a:bodyPr lIns="0" tIns="0" rIns="0" bIns="0"/>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15953078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5" name="Holder 5"/>
          <p:cNvSpPr>
            <a:spLocks noGrp="1"/>
          </p:cNvSpPr>
          <p:nvPr>
            <p:ph type="sldNum" sz="quarter" idx="7"/>
          </p:nvPr>
        </p:nvSpPr>
        <p:spPr/>
        <p:txBody>
          <a:bodyPr lIns="0" tIns="0" rIns="0" bIns="0"/>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3874267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4" name="Holder 4"/>
          <p:cNvSpPr>
            <a:spLocks noGrp="1"/>
          </p:cNvSpPr>
          <p:nvPr>
            <p:ph type="sldNum" sz="quarter" idx="7"/>
          </p:nvPr>
        </p:nvSpPr>
        <p:spPr/>
        <p:txBody>
          <a:bodyPr lIns="0" tIns="0" rIns="0" bIns="0"/>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219499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6/14/2023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6/14/2023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6/14/2023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69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C764DE79-268F-4C1A-8933-263129D2AF90}" type="datetimeFigureOut">
              <a:rPr lang="en-US" smtClean="0"/>
              <a:pPr/>
              <a:t>6/14/2023</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644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559">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6/14/2023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201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6/14/2023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2385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40091"/>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6/14/2023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864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41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6/14/2023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728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8577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965"/>
            </a:lvl1pPr>
            <a:lvl2pPr>
              <a:defRPr sz="2594"/>
            </a:lvl2pPr>
            <a:lvl3pPr>
              <a:defRPr sz="2224"/>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3140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2965"/>
            </a:lvl1pPr>
            <a:lvl2pPr marL="423605" indent="0">
              <a:buNone/>
              <a:defRPr sz="2594"/>
            </a:lvl2pPr>
            <a:lvl3pPr marL="847210" indent="0">
              <a:buNone/>
              <a:defRPr sz="2224"/>
            </a:lvl3pPr>
            <a:lvl4pPr marL="1270815" indent="0">
              <a:buNone/>
              <a:defRPr sz="1853"/>
            </a:lvl4pPr>
            <a:lvl5pPr marL="1694420" indent="0">
              <a:buNone/>
              <a:defRPr sz="1853"/>
            </a:lvl5pPr>
            <a:lvl6pPr marL="2118025" indent="0">
              <a:buNone/>
              <a:defRPr sz="1853"/>
            </a:lvl6pPr>
            <a:lvl7pPr marL="2541630" indent="0">
              <a:buNone/>
              <a:defRPr sz="1853"/>
            </a:lvl7pPr>
            <a:lvl8pPr marL="2965235" indent="0">
              <a:buNone/>
              <a:defRPr sz="1853"/>
            </a:lvl8pPr>
            <a:lvl9pPr marL="3388840" indent="0">
              <a:buNone/>
              <a:defRPr sz="1853"/>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1952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36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391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340723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131953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49899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CONCEPT DEVELOPMENT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8328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922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5054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29876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491917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PP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PUBLIC PARTICIPATION PLAN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403551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720534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ts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559249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846882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361388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
        <p:nvSpPr>
          <p:cNvPr id="13" name="Rectangle 12">
            <a:extLst>
              <a:ext uri="{FF2B5EF4-FFF2-40B4-BE49-F238E27FC236}">
                <a16:creationId xmlns:a16="http://schemas.microsoft.com/office/drawing/2014/main" id="{4CC1869D-1BAD-4DE6-93F0-2FC80E140F9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Text Placeholder 13">
            <a:extLst>
              <a:ext uri="{FF2B5EF4-FFF2-40B4-BE49-F238E27FC236}">
                <a16:creationId xmlns:a16="http://schemas.microsoft.com/office/drawing/2014/main" id="{3FC6A225-A556-4001-9891-95C1A2C82FC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94886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53E68441-3653-4307-80A2-E5C5CD7772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D756AA9B-7CC6-4F4E-878D-4419928D2357}"/>
              </a:ext>
            </a:extLst>
          </p:cNvPr>
          <p:cNvGrpSpPr/>
          <p:nvPr userDrawn="1"/>
        </p:nvGrpSpPr>
        <p:grpSpPr>
          <a:xfrm>
            <a:off x="485712" y="1001633"/>
            <a:ext cx="11081490" cy="3409465"/>
            <a:chOff x="509997" y="1135184"/>
            <a:chExt cx="11635565" cy="3864060"/>
          </a:xfrm>
        </p:grpSpPr>
        <p:sp>
          <p:nvSpPr>
            <p:cNvPr id="11" name="Text Placeholder 4">
              <a:extLst>
                <a:ext uri="{FF2B5EF4-FFF2-40B4-BE49-F238E27FC236}">
                  <a16:creationId xmlns:a16="http://schemas.microsoft.com/office/drawing/2014/main" id="{B3EE69AD-E232-447A-AE72-903E72F8D42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3" name="Text Placeholder 4">
              <a:extLst>
                <a:ext uri="{FF2B5EF4-FFF2-40B4-BE49-F238E27FC236}">
                  <a16:creationId xmlns:a16="http://schemas.microsoft.com/office/drawing/2014/main" id="{D7030851-0567-42C1-8C3A-6F6D9D54D416}"/>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4" name="Text Placeholder 4">
              <a:extLst>
                <a:ext uri="{FF2B5EF4-FFF2-40B4-BE49-F238E27FC236}">
                  <a16:creationId xmlns:a16="http://schemas.microsoft.com/office/drawing/2014/main" id="{1AA02577-8126-4D14-BD12-2644B91E61AC}"/>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8" name="Picture 4">
              <a:extLst>
                <a:ext uri="{FF2B5EF4-FFF2-40B4-BE49-F238E27FC236}">
                  <a16:creationId xmlns:a16="http://schemas.microsoft.com/office/drawing/2014/main" id="{847F5B59-4E9D-4A07-B151-A3DFC46E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F04BAB90-F4EF-4B81-8B9E-6C3AC3BC74C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0" name="Rectangle 19">
              <a:extLst>
                <a:ext uri="{FF2B5EF4-FFF2-40B4-BE49-F238E27FC236}">
                  <a16:creationId xmlns:a16="http://schemas.microsoft.com/office/drawing/2014/main" id="{7157C5D1-C88A-4D6B-BFC7-91B59F8D2DB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1" name="Picture 6">
              <a:extLst>
                <a:ext uri="{FF2B5EF4-FFF2-40B4-BE49-F238E27FC236}">
                  <a16:creationId xmlns:a16="http://schemas.microsoft.com/office/drawing/2014/main" id="{CFD800F8-36FC-4BD6-B96F-3BE4DAFA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210E5-6677-4AEF-86DF-BDF491326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EC58B055-1C13-4F85-A979-292D3BB85DD4}"/>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4" name="Picture 4">
              <a:extLst>
                <a:ext uri="{FF2B5EF4-FFF2-40B4-BE49-F238E27FC236}">
                  <a16:creationId xmlns:a16="http://schemas.microsoft.com/office/drawing/2014/main" id="{FD9E1E14-F13C-4A57-95C0-CF74928D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AF3C339B-30D6-434A-AE5C-2F0C4124E9B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6" name="Text Placeholder 4">
              <a:extLst>
                <a:ext uri="{FF2B5EF4-FFF2-40B4-BE49-F238E27FC236}">
                  <a16:creationId xmlns:a16="http://schemas.microsoft.com/office/drawing/2014/main" id="{83B82084-1686-40A1-82FD-0EB5E4D3A5A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7" name="Text Placeholder 4">
              <a:extLst>
                <a:ext uri="{FF2B5EF4-FFF2-40B4-BE49-F238E27FC236}">
                  <a16:creationId xmlns:a16="http://schemas.microsoft.com/office/drawing/2014/main" id="{01C3F979-6067-40FE-8A19-D7155BC19BF9}"/>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8" name="Text Placeholder 4">
              <a:extLst>
                <a:ext uri="{FF2B5EF4-FFF2-40B4-BE49-F238E27FC236}">
                  <a16:creationId xmlns:a16="http://schemas.microsoft.com/office/drawing/2014/main" id="{652F2F12-FA4D-4364-B82B-BC2AE25D019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9" name="Text Placeholder 4">
              <a:extLst>
                <a:ext uri="{FF2B5EF4-FFF2-40B4-BE49-F238E27FC236}">
                  <a16:creationId xmlns:a16="http://schemas.microsoft.com/office/drawing/2014/main" id="{576AB1A2-0FAF-45B4-A108-4D720BCD851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0" name="Text Placeholder 4">
              <a:extLst>
                <a:ext uri="{FF2B5EF4-FFF2-40B4-BE49-F238E27FC236}">
                  <a16:creationId xmlns:a16="http://schemas.microsoft.com/office/drawing/2014/main" id="{909C2412-2E5C-4E6D-8496-BDD7DCF031C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1" name="Text Placeholder 4">
              <a:extLst>
                <a:ext uri="{FF2B5EF4-FFF2-40B4-BE49-F238E27FC236}">
                  <a16:creationId xmlns:a16="http://schemas.microsoft.com/office/drawing/2014/main" id="{BD795F4D-0B5E-4425-96C4-F6918D82609F}"/>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2" name="Text Placeholder 4">
              <a:extLst>
                <a:ext uri="{FF2B5EF4-FFF2-40B4-BE49-F238E27FC236}">
                  <a16:creationId xmlns:a16="http://schemas.microsoft.com/office/drawing/2014/main" id="{B1558102-490D-405B-A8A9-B04D674744E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4" name="Rectangle 33">
            <a:extLst>
              <a:ext uri="{FF2B5EF4-FFF2-40B4-BE49-F238E27FC236}">
                <a16:creationId xmlns:a16="http://schemas.microsoft.com/office/drawing/2014/main" id="{8AFF7885-FABB-4D71-A4DA-C7B64CEDD82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 Placeholder 13">
            <a:extLst>
              <a:ext uri="{FF2B5EF4-FFF2-40B4-BE49-F238E27FC236}">
                <a16:creationId xmlns:a16="http://schemas.microsoft.com/office/drawing/2014/main" id="{F8D3FBA0-D59C-46D2-9155-CB5E382D6E17}"/>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11613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8" name="Group 7" hidden="1">
            <a:extLst>
              <a:ext uri="{FF2B5EF4-FFF2-40B4-BE49-F238E27FC236}">
                <a16:creationId xmlns:a16="http://schemas.microsoft.com/office/drawing/2014/main" id="{AACDFC02-361C-4F3A-9058-2CCAE7C342BB}"/>
              </a:ext>
            </a:extLst>
          </p:cNvPr>
          <p:cNvGrpSpPr/>
          <p:nvPr userDrawn="1"/>
        </p:nvGrpSpPr>
        <p:grpSpPr>
          <a:xfrm>
            <a:off x="485712" y="1001633"/>
            <a:ext cx="11081490" cy="3409465"/>
            <a:chOff x="509997" y="1135184"/>
            <a:chExt cx="11635565" cy="3864060"/>
          </a:xfrm>
        </p:grpSpPr>
        <p:sp>
          <p:nvSpPr>
            <p:cNvPr id="9" name="Text Placeholder 4">
              <a:extLst>
                <a:ext uri="{FF2B5EF4-FFF2-40B4-BE49-F238E27FC236}">
                  <a16:creationId xmlns:a16="http://schemas.microsoft.com/office/drawing/2014/main" id="{9FF23FA9-EB45-425E-94B2-732C0560C41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E5F4A79F-8313-4018-A8A9-54E5310A9F6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F648F4BD-5730-46D0-8ADB-FAB3DB14F7F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30F7EB7C-A0EE-43D5-9465-0CC1E066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42D37FD1-BC71-4E5F-B0DB-184DF47A96E0}"/>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10272784-F325-4A9C-8897-94EBD8B7DFD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69D2DF50-FB0E-4CD6-AFF1-275661A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6AFC91E-2C39-4F96-B025-8A0F2B616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7EDAAEC-607E-4B8E-9910-6C67FA9DC85D}"/>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E8906483-F872-42AF-95B0-306B8AC6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BAFA3BB8-C690-4A53-9227-75EB09F35BE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C31E8E02-50D4-44E3-B5A5-ED3AADD3B6D9}"/>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C9F31669-2839-4F12-AB99-689828A8B1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321B3BDB-AFDB-4C80-BF2A-34872B8B5EF1}"/>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C17E771C-0D7D-4699-A458-C6C9457429C9}"/>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B3B63722-6C5B-44BC-BD21-BEAC9AA4274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6D91E103-0D88-488B-BB6C-E5C7D94435F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B01693A3-E931-437F-94FB-B80E2FC69886}"/>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2" name="Rectangle 31">
            <a:extLst>
              <a:ext uri="{FF2B5EF4-FFF2-40B4-BE49-F238E27FC236}">
                <a16:creationId xmlns:a16="http://schemas.microsoft.com/office/drawing/2014/main" id="{4C61FE23-0BE4-4B29-BB44-F4A46D7B4FA7}"/>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 Placeholder 13">
            <a:extLst>
              <a:ext uri="{FF2B5EF4-FFF2-40B4-BE49-F238E27FC236}">
                <a16:creationId xmlns:a16="http://schemas.microsoft.com/office/drawing/2014/main" id="{97FDCBC7-1D09-435F-B7F1-6BEED185CB89}"/>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507856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19" name="Picture 18" descr="Diagram, engineering drawing&#10;&#10;Description automatically generated">
            <a:extLst>
              <a:ext uri="{FF2B5EF4-FFF2-40B4-BE49-F238E27FC236}">
                <a16:creationId xmlns:a16="http://schemas.microsoft.com/office/drawing/2014/main" id="{98071556-8BEB-497C-8AD1-2E2FBF105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1" name="Picture 20">
            <a:extLst>
              <a:ext uri="{FF2B5EF4-FFF2-40B4-BE49-F238E27FC236}">
                <a16:creationId xmlns:a16="http://schemas.microsoft.com/office/drawing/2014/main" id="{1DA624CF-1C9B-4A62-993E-82AA31FC1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14" name="Group 13" hidden="1">
            <a:extLst>
              <a:ext uri="{FF2B5EF4-FFF2-40B4-BE49-F238E27FC236}">
                <a16:creationId xmlns:a16="http://schemas.microsoft.com/office/drawing/2014/main" id="{B048E234-5E50-4F1D-92A8-350F5F05A78F}"/>
              </a:ext>
            </a:extLst>
          </p:cNvPr>
          <p:cNvGrpSpPr/>
          <p:nvPr userDrawn="1"/>
        </p:nvGrpSpPr>
        <p:grpSpPr>
          <a:xfrm>
            <a:off x="485712" y="723081"/>
            <a:ext cx="11081490" cy="3688017"/>
            <a:chOff x="509997" y="819491"/>
            <a:chExt cx="11635565" cy="4179753"/>
          </a:xfrm>
        </p:grpSpPr>
        <p:sp>
          <p:nvSpPr>
            <p:cNvPr id="18" name="Text Placeholder 4">
              <a:extLst>
                <a:ext uri="{FF2B5EF4-FFF2-40B4-BE49-F238E27FC236}">
                  <a16:creationId xmlns:a16="http://schemas.microsoft.com/office/drawing/2014/main" id="{D64772F6-37BC-425D-BECF-7B256C72496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0AB3326A-2A50-4701-9562-F6D5133B3AF4}"/>
                </a:ext>
              </a:extLst>
            </p:cNvPr>
            <p:cNvSpPr txBox="1">
              <a:spLocks/>
            </p:cNvSpPr>
            <p:nvPr/>
          </p:nvSpPr>
          <p:spPr>
            <a:xfrm rot="16200000">
              <a:off x="8272232" y="3693221"/>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2" name="Text Placeholder 4">
              <a:extLst>
                <a:ext uri="{FF2B5EF4-FFF2-40B4-BE49-F238E27FC236}">
                  <a16:creationId xmlns:a16="http://schemas.microsoft.com/office/drawing/2014/main" id="{611EDB43-D218-4873-9D4F-F9C07DEA3B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4" name="Picture 4">
              <a:extLst>
                <a:ext uri="{FF2B5EF4-FFF2-40B4-BE49-F238E27FC236}">
                  <a16:creationId xmlns:a16="http://schemas.microsoft.com/office/drawing/2014/main" id="{F05CA8CD-83F1-41DC-9388-7912DC43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2BC2871B-E3DF-4B91-9452-C50201AA1FF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96AA21A5-4578-472C-BA12-6F559E83FB8F}"/>
                </a:ext>
              </a:extLst>
            </p:cNvPr>
            <p:cNvSpPr/>
            <p:nvPr/>
          </p:nvSpPr>
          <p:spPr>
            <a:xfrm>
              <a:off x="509997" y="351768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A7A640E5-6AB3-4346-851C-8C7F8003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99FAC0B-500E-4F08-841C-C9A16F587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A8C54004-D189-4E4C-ADDC-B86EAA0726B0}"/>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BECB353C-FC7A-4E50-B732-CFFD6954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8953E481-8E3F-4737-89CD-59F492D35C19}"/>
                </a:ext>
              </a:extLst>
            </p:cNvPr>
            <p:cNvSpPr txBox="1">
              <a:spLocks/>
            </p:cNvSpPr>
            <p:nvPr/>
          </p:nvSpPr>
          <p:spPr>
            <a:xfrm rot="16200000">
              <a:off x="2467923" y="1215105"/>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462C465B-D74D-451C-9682-5EEA70897EF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16275737-CBBF-41D9-BBC4-7EAD7A80FA2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2C276ECD-7464-4FD9-BCAE-0498E2ABEBBE}"/>
                </a:ext>
              </a:extLst>
            </p:cNvPr>
            <p:cNvSpPr txBox="1">
              <a:spLocks/>
            </p:cNvSpPr>
            <p:nvPr/>
          </p:nvSpPr>
          <p:spPr>
            <a:xfrm rot="16200000">
              <a:off x="9562472" y="368101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CE58DF09-D535-4FF8-BABA-91F3F7EFB85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068B1467-E48C-4C84-B675-989B3EA8E99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CAFCD81A-682C-49AB-BAE7-5B2BABEB28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75BE3EF1-DE34-478E-8396-38E72BFF1034}"/>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12" name="Picture 11">
            <a:extLst>
              <a:ext uri="{FF2B5EF4-FFF2-40B4-BE49-F238E27FC236}">
                <a16:creationId xmlns:a16="http://schemas.microsoft.com/office/drawing/2014/main" id="{DA4B949E-0D6E-4171-9309-BEA1835B71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9D599E9-6144-47B8-82CF-9F5E691DB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766C060C-5A83-48EC-A160-7A588D58F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
            <a:ext cx="12192000" cy="4789715"/>
          </a:xfrm>
          <a:prstGeom prst="rect">
            <a:avLst/>
          </a:prstGeom>
        </p:spPr>
      </p:pic>
      <p:sp>
        <p:nvSpPr>
          <p:cNvPr id="40" name="Rectangle 39">
            <a:extLst>
              <a:ext uri="{FF2B5EF4-FFF2-40B4-BE49-F238E27FC236}">
                <a16:creationId xmlns:a16="http://schemas.microsoft.com/office/drawing/2014/main" id="{11CC8582-CF25-4EA4-B8C0-93A2E18E3923}"/>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DD4ADC2E-C1C1-4153-972C-B62406D7CB14}"/>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828757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56CE5A75-DFFD-441B-BC43-566FE4E76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021B6193-1534-421B-A004-A379A95C7A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010" b="6964"/>
          <a:stretch/>
        </p:blipFill>
        <p:spPr>
          <a:xfrm>
            <a:off x="0" y="1102077"/>
            <a:ext cx="12192000" cy="3354014"/>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C01F320-00A1-453F-A4AE-E723CD2107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233" b="6965"/>
          <a:stretch/>
        </p:blipFill>
        <p:spPr>
          <a:xfrm>
            <a:off x="0" y="1112809"/>
            <a:ext cx="12192000" cy="3343283"/>
          </a:xfrm>
          <a:prstGeom prst="rect">
            <a:avLst/>
          </a:prstGeom>
        </p:spPr>
      </p:pic>
      <p:pic>
        <p:nvPicPr>
          <p:cNvPr id="12" name="Picture 11">
            <a:extLst>
              <a:ext uri="{FF2B5EF4-FFF2-40B4-BE49-F238E27FC236}">
                <a16:creationId xmlns:a16="http://schemas.microsoft.com/office/drawing/2014/main" id="{ED80E8CF-F38C-497D-9927-8564B539803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pic>
        <p:nvPicPr>
          <p:cNvPr id="14" name="Picture 13">
            <a:extLst>
              <a:ext uri="{FF2B5EF4-FFF2-40B4-BE49-F238E27FC236}">
                <a16:creationId xmlns:a16="http://schemas.microsoft.com/office/drawing/2014/main" id="{B2498C79-92CB-4AE4-9EE6-A20D4C15FC3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sp>
        <p:nvSpPr>
          <p:cNvPr id="24" name="Rectangle 23" hidden="1">
            <a:extLst>
              <a:ext uri="{FF2B5EF4-FFF2-40B4-BE49-F238E27FC236}">
                <a16:creationId xmlns:a16="http://schemas.microsoft.com/office/drawing/2014/main" id="{4B3EE90E-C813-41A6-90DB-463B2509AD0B}"/>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5" name="Picture 24">
            <a:extLst>
              <a:ext uri="{FF2B5EF4-FFF2-40B4-BE49-F238E27FC236}">
                <a16:creationId xmlns:a16="http://schemas.microsoft.com/office/drawing/2014/main" id="{E64B9686-8F0C-4C60-8C47-0507A71608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8" name="Group 17" hidden="1">
            <a:extLst>
              <a:ext uri="{FF2B5EF4-FFF2-40B4-BE49-F238E27FC236}">
                <a16:creationId xmlns:a16="http://schemas.microsoft.com/office/drawing/2014/main" id="{90EDE7FA-C0E9-4C29-8C01-FD9CEE4DF6B6}"/>
              </a:ext>
            </a:extLst>
          </p:cNvPr>
          <p:cNvGrpSpPr/>
          <p:nvPr userDrawn="1"/>
        </p:nvGrpSpPr>
        <p:grpSpPr>
          <a:xfrm>
            <a:off x="485712" y="1001633"/>
            <a:ext cx="11081490" cy="3409465"/>
            <a:chOff x="509997" y="1135184"/>
            <a:chExt cx="11635565" cy="3864060"/>
          </a:xfrm>
        </p:grpSpPr>
        <p:sp>
          <p:nvSpPr>
            <p:cNvPr id="19" name="Text Placeholder 4">
              <a:extLst>
                <a:ext uri="{FF2B5EF4-FFF2-40B4-BE49-F238E27FC236}">
                  <a16:creationId xmlns:a16="http://schemas.microsoft.com/office/drawing/2014/main" id="{12480890-CE29-431C-A5F3-31B1CEE26B2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A00AD18C-625E-4D68-B08B-CB1814092A9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1" name="Text Placeholder 4">
              <a:extLst>
                <a:ext uri="{FF2B5EF4-FFF2-40B4-BE49-F238E27FC236}">
                  <a16:creationId xmlns:a16="http://schemas.microsoft.com/office/drawing/2014/main" id="{4664467F-C626-407B-B722-391D0AF3FDE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2" name="Picture 4">
              <a:extLst>
                <a:ext uri="{FF2B5EF4-FFF2-40B4-BE49-F238E27FC236}">
                  <a16:creationId xmlns:a16="http://schemas.microsoft.com/office/drawing/2014/main" id="{8B027257-F528-4BFE-864A-2AFFAC1AD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4104CAB5-4C24-4287-9DC1-DE4314C1D494}"/>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AB8E547C-D94A-4633-B9A7-926564C4F9A4}"/>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0E467EFB-82E5-45EB-A069-108CA19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4517556-A778-41B7-BA54-AADFC4E3B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44F16604-2C14-4F21-A048-E8631FAE24E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3C438D4C-C36E-44F1-B33A-928D64EA6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9E9F7028-AD77-4D87-A969-C2E1430ED45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5A848A5A-384E-478D-9D14-37E1A2CF392E}"/>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5BAE1DF2-3477-4D4F-9A42-4E4AC2CD32D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E2C54B63-70A7-4003-9AD7-589A14B4C92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F83D2C95-B9FF-4904-A9B0-CE84AC52B74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9479E488-1DE6-4866-8424-A1A76FE0797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6E803BF0-1AC3-406B-9767-6EFC67374A6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C3D9EDE0-7CF2-4540-B0FC-B855E1126AB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40" name="Rectangle 39">
            <a:extLst>
              <a:ext uri="{FF2B5EF4-FFF2-40B4-BE49-F238E27FC236}">
                <a16:creationId xmlns:a16="http://schemas.microsoft.com/office/drawing/2014/main" id="{E054A214-64DA-4ACE-94FB-ED789D6FC47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71997004-0C2F-4FB0-B2F6-647B41AEA7C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6721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61B5D810-9710-41DE-B587-473544EA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8188D407-E331-48EE-B5F8-631E73DA204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4" name="Picture 23">
            <a:extLst>
              <a:ext uri="{FF2B5EF4-FFF2-40B4-BE49-F238E27FC236}">
                <a16:creationId xmlns:a16="http://schemas.microsoft.com/office/drawing/2014/main" id="{58740F1C-750E-46E0-9F3A-F7C7163E70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D91E1DA-8661-4288-9EEB-09BE92A04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BE8F3F4B-3F08-4AD1-980D-17E96A0423E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4" name="Group 13" hidden="1">
            <a:extLst>
              <a:ext uri="{FF2B5EF4-FFF2-40B4-BE49-F238E27FC236}">
                <a16:creationId xmlns:a16="http://schemas.microsoft.com/office/drawing/2014/main" id="{59AEFCCA-158E-4384-AEF8-41C495F0CE0F}"/>
              </a:ext>
            </a:extLst>
          </p:cNvPr>
          <p:cNvGrpSpPr/>
          <p:nvPr userDrawn="1"/>
        </p:nvGrpSpPr>
        <p:grpSpPr>
          <a:xfrm>
            <a:off x="485712" y="1001633"/>
            <a:ext cx="11081490" cy="3409465"/>
            <a:chOff x="509997" y="1135184"/>
            <a:chExt cx="11635565" cy="3864060"/>
          </a:xfrm>
        </p:grpSpPr>
        <p:sp>
          <p:nvSpPr>
            <p:cNvPr id="18" name="Text Placeholder 4">
              <a:extLst>
                <a:ext uri="{FF2B5EF4-FFF2-40B4-BE49-F238E27FC236}">
                  <a16:creationId xmlns:a16="http://schemas.microsoft.com/office/drawing/2014/main" id="{1684E84B-7C0F-40CF-8D58-78FF8297122F}"/>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9" name="Text Placeholder 4">
              <a:extLst>
                <a:ext uri="{FF2B5EF4-FFF2-40B4-BE49-F238E27FC236}">
                  <a16:creationId xmlns:a16="http://schemas.microsoft.com/office/drawing/2014/main" id="{B29D8149-D209-4F41-A1C4-E638C9102C0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0" name="Text Placeholder 4">
              <a:extLst>
                <a:ext uri="{FF2B5EF4-FFF2-40B4-BE49-F238E27FC236}">
                  <a16:creationId xmlns:a16="http://schemas.microsoft.com/office/drawing/2014/main" id="{4073D5E9-AB1B-4975-8EA1-5AC260D1F3A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1" name="Picture 4">
              <a:extLst>
                <a:ext uri="{FF2B5EF4-FFF2-40B4-BE49-F238E27FC236}">
                  <a16:creationId xmlns:a16="http://schemas.microsoft.com/office/drawing/2014/main" id="{E4CC1C27-B2EF-452E-AD67-6CF01FFE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84AAD225-F060-45F5-8F73-186DF645489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3" name="Rectangle 22">
              <a:extLst>
                <a:ext uri="{FF2B5EF4-FFF2-40B4-BE49-F238E27FC236}">
                  <a16:creationId xmlns:a16="http://schemas.microsoft.com/office/drawing/2014/main" id="{7DF18095-2A42-4A82-9657-8D93D734D19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5" name="Picture 6">
              <a:extLst>
                <a:ext uri="{FF2B5EF4-FFF2-40B4-BE49-F238E27FC236}">
                  <a16:creationId xmlns:a16="http://schemas.microsoft.com/office/drawing/2014/main" id="{D353C262-AED2-46CE-977D-BF157DE45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1156EC0-7466-4F39-A082-E912D29D1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8E8BE80D-3CCE-4280-ACC7-BEA593BCFA31}"/>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9" name="Picture 4">
              <a:extLst>
                <a:ext uri="{FF2B5EF4-FFF2-40B4-BE49-F238E27FC236}">
                  <a16:creationId xmlns:a16="http://schemas.microsoft.com/office/drawing/2014/main" id="{40D16D3F-43D3-41A4-92A5-AE1878E41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4">
              <a:extLst>
                <a:ext uri="{FF2B5EF4-FFF2-40B4-BE49-F238E27FC236}">
                  <a16:creationId xmlns:a16="http://schemas.microsoft.com/office/drawing/2014/main" id="{852A9FA0-0597-43BE-89C9-400B5894E01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1" name="Text Placeholder 4">
              <a:extLst>
                <a:ext uri="{FF2B5EF4-FFF2-40B4-BE49-F238E27FC236}">
                  <a16:creationId xmlns:a16="http://schemas.microsoft.com/office/drawing/2014/main" id="{887834E5-00F0-4F7D-A385-AED3D97A0853}"/>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2" name="Text Placeholder 4">
              <a:extLst>
                <a:ext uri="{FF2B5EF4-FFF2-40B4-BE49-F238E27FC236}">
                  <a16:creationId xmlns:a16="http://schemas.microsoft.com/office/drawing/2014/main" id="{F6686E69-238C-449E-A652-26089F3197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3" name="Text Placeholder 4">
              <a:extLst>
                <a:ext uri="{FF2B5EF4-FFF2-40B4-BE49-F238E27FC236}">
                  <a16:creationId xmlns:a16="http://schemas.microsoft.com/office/drawing/2014/main" id="{0EB81DD0-40FD-4A70-9AD4-67161CB8D51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4" name="Text Placeholder 4">
              <a:extLst>
                <a:ext uri="{FF2B5EF4-FFF2-40B4-BE49-F238E27FC236}">
                  <a16:creationId xmlns:a16="http://schemas.microsoft.com/office/drawing/2014/main" id="{243A365E-196D-49ED-8792-D5AC77E49A7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5" name="Text Placeholder 4">
              <a:extLst>
                <a:ext uri="{FF2B5EF4-FFF2-40B4-BE49-F238E27FC236}">
                  <a16:creationId xmlns:a16="http://schemas.microsoft.com/office/drawing/2014/main" id="{23B0BFEA-B05C-48BA-8340-D5C308EF6895}"/>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6" name="Text Placeholder 4">
              <a:extLst>
                <a:ext uri="{FF2B5EF4-FFF2-40B4-BE49-F238E27FC236}">
                  <a16:creationId xmlns:a16="http://schemas.microsoft.com/office/drawing/2014/main" id="{31E2ADB6-CAA9-4FD3-AACA-77A3A351754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7" name="Text Placeholder 4">
              <a:extLst>
                <a:ext uri="{FF2B5EF4-FFF2-40B4-BE49-F238E27FC236}">
                  <a16:creationId xmlns:a16="http://schemas.microsoft.com/office/drawing/2014/main" id="{F7474907-B66D-4844-822A-A14F7497DC8A}"/>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8" name="Group 37">
            <a:extLst>
              <a:ext uri="{FF2B5EF4-FFF2-40B4-BE49-F238E27FC236}">
                <a16:creationId xmlns:a16="http://schemas.microsoft.com/office/drawing/2014/main" id="{5838A712-D80B-4831-8530-2E219FEDB854}"/>
              </a:ext>
            </a:extLst>
          </p:cNvPr>
          <p:cNvGrpSpPr/>
          <p:nvPr userDrawn="1"/>
        </p:nvGrpSpPr>
        <p:grpSpPr>
          <a:xfrm>
            <a:off x="475341" y="992024"/>
            <a:ext cx="11081490" cy="3409465"/>
            <a:chOff x="509997" y="1135184"/>
            <a:chExt cx="11635565" cy="3864060"/>
          </a:xfrm>
        </p:grpSpPr>
        <p:sp>
          <p:nvSpPr>
            <p:cNvPr id="39" name="Text Placeholder 4">
              <a:extLst>
                <a:ext uri="{FF2B5EF4-FFF2-40B4-BE49-F238E27FC236}">
                  <a16:creationId xmlns:a16="http://schemas.microsoft.com/office/drawing/2014/main" id="{D981D8E7-5DF2-4ADA-A0B6-A7A34C3FD8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40" name="Text Placeholder 4">
              <a:extLst>
                <a:ext uri="{FF2B5EF4-FFF2-40B4-BE49-F238E27FC236}">
                  <a16:creationId xmlns:a16="http://schemas.microsoft.com/office/drawing/2014/main" id="{A9727799-C642-4318-84B7-8B7296DE3F3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41" name="Text Placeholder 4">
              <a:extLst>
                <a:ext uri="{FF2B5EF4-FFF2-40B4-BE49-F238E27FC236}">
                  <a16:creationId xmlns:a16="http://schemas.microsoft.com/office/drawing/2014/main" id="{8F99A388-D02B-4F93-8083-A79BBDE295C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42" name="Picture 4">
              <a:extLst>
                <a:ext uri="{FF2B5EF4-FFF2-40B4-BE49-F238E27FC236}">
                  <a16:creationId xmlns:a16="http://schemas.microsoft.com/office/drawing/2014/main" id="{B86A3A09-A9BD-4F73-B5B3-504E895DB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30C32C9E-B301-4043-A93C-7FF52945DD7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4" name="Rectangle 43">
              <a:extLst>
                <a:ext uri="{FF2B5EF4-FFF2-40B4-BE49-F238E27FC236}">
                  <a16:creationId xmlns:a16="http://schemas.microsoft.com/office/drawing/2014/main" id="{36508CF2-6F9E-428E-95D3-842B6A835BE9}"/>
                </a:ext>
              </a:extLst>
            </p:cNvPr>
            <p:cNvSpPr/>
            <p:nvPr/>
          </p:nvSpPr>
          <p:spPr>
            <a:xfrm>
              <a:off x="509997" y="19319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5" name="Picture 6">
              <a:extLst>
                <a:ext uri="{FF2B5EF4-FFF2-40B4-BE49-F238E27FC236}">
                  <a16:creationId xmlns:a16="http://schemas.microsoft.com/office/drawing/2014/main" id="{9AD1BBA1-35EC-432E-A5A1-85B8D5838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76F4C4E-AB7E-43BE-9BC4-D05F635A8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
              <a:extLst>
                <a:ext uri="{FF2B5EF4-FFF2-40B4-BE49-F238E27FC236}">
                  <a16:creationId xmlns:a16="http://schemas.microsoft.com/office/drawing/2014/main" id="{AF68D6F1-6619-48CB-A071-C7523240DB9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8" name="Picture 4">
              <a:extLst>
                <a:ext uri="{FF2B5EF4-FFF2-40B4-BE49-F238E27FC236}">
                  <a16:creationId xmlns:a16="http://schemas.microsoft.com/office/drawing/2014/main" id="{B164F730-C5E6-4606-BCE5-7A22C1666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4">
              <a:extLst>
                <a:ext uri="{FF2B5EF4-FFF2-40B4-BE49-F238E27FC236}">
                  <a16:creationId xmlns:a16="http://schemas.microsoft.com/office/drawing/2014/main" id="{4FB211A9-02F3-41B8-9A76-2F80DB1BB97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50" name="Text Placeholder 4">
              <a:extLst>
                <a:ext uri="{FF2B5EF4-FFF2-40B4-BE49-F238E27FC236}">
                  <a16:creationId xmlns:a16="http://schemas.microsoft.com/office/drawing/2014/main" id="{0434A656-4D4E-4A51-A292-7BA615402D6F}"/>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51" name="Text Placeholder 4">
              <a:extLst>
                <a:ext uri="{FF2B5EF4-FFF2-40B4-BE49-F238E27FC236}">
                  <a16:creationId xmlns:a16="http://schemas.microsoft.com/office/drawing/2014/main" id="{B8065BE7-6207-4882-93F0-2C712369D519}"/>
                </a:ext>
              </a:extLst>
            </p:cNvPr>
            <p:cNvSpPr txBox="1">
              <a:spLocks/>
            </p:cNvSpPr>
            <p:nvPr/>
          </p:nvSpPr>
          <p:spPr>
            <a:xfrm rot="16200000">
              <a:off x="4338217"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52" name="Text Placeholder 4">
              <a:extLst>
                <a:ext uri="{FF2B5EF4-FFF2-40B4-BE49-F238E27FC236}">
                  <a16:creationId xmlns:a16="http://schemas.microsoft.com/office/drawing/2014/main" id="{91276CCF-0470-492A-950E-8B03BB14002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53" name="Text Placeholder 4">
              <a:extLst>
                <a:ext uri="{FF2B5EF4-FFF2-40B4-BE49-F238E27FC236}">
                  <a16:creationId xmlns:a16="http://schemas.microsoft.com/office/drawing/2014/main" id="{07ACB8A3-FDDD-45E0-BFE4-0FF8E860253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4" name="Text Placeholder 4">
              <a:extLst>
                <a:ext uri="{FF2B5EF4-FFF2-40B4-BE49-F238E27FC236}">
                  <a16:creationId xmlns:a16="http://schemas.microsoft.com/office/drawing/2014/main" id="{1EB3F6B0-557D-4EA5-A877-33724F4EB807}"/>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5" name="Text Placeholder 4">
              <a:extLst>
                <a:ext uri="{FF2B5EF4-FFF2-40B4-BE49-F238E27FC236}">
                  <a16:creationId xmlns:a16="http://schemas.microsoft.com/office/drawing/2014/main" id="{E447E6CF-9241-4059-BD97-8E99090B849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6" name="Text Placeholder 4">
              <a:extLst>
                <a:ext uri="{FF2B5EF4-FFF2-40B4-BE49-F238E27FC236}">
                  <a16:creationId xmlns:a16="http://schemas.microsoft.com/office/drawing/2014/main" id="{A7730F7E-5F16-4CCB-B731-841BEE0B8A38}"/>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8" name="Rectangle 57">
            <a:extLst>
              <a:ext uri="{FF2B5EF4-FFF2-40B4-BE49-F238E27FC236}">
                <a16:creationId xmlns:a16="http://schemas.microsoft.com/office/drawing/2014/main" id="{B0E48A96-B33A-4385-82F5-81A476BDCE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7" name="Text Placeholder 13">
            <a:extLst>
              <a:ext uri="{FF2B5EF4-FFF2-40B4-BE49-F238E27FC236}">
                <a16:creationId xmlns:a16="http://schemas.microsoft.com/office/drawing/2014/main" id="{A80D933A-080C-4FD6-9532-CCBD8DA1202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1498082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23135FB6-C03D-4C24-A637-70778348C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descr="Schematic&#10;&#10;Description automatically generated">
            <a:extLst>
              <a:ext uri="{FF2B5EF4-FFF2-40B4-BE49-F238E27FC236}">
                <a16:creationId xmlns:a16="http://schemas.microsoft.com/office/drawing/2014/main" id="{92E71ACA-0872-498A-8E6B-321C7E3FE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1" name="Picture 10">
            <a:extLst>
              <a:ext uri="{FF2B5EF4-FFF2-40B4-BE49-F238E27FC236}">
                <a16:creationId xmlns:a16="http://schemas.microsoft.com/office/drawing/2014/main" id="{7A5D18E8-0C31-4224-8DCD-276B388E8E9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8A8A0ED5-4767-45C6-92FA-F9165ECD8149}"/>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F194D137-B0B8-4737-922C-9764E13095BA}"/>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1F4F880F-8C72-48E2-BCD5-A56F4ACB0188}"/>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2A5997C6-53B6-47C3-9196-C7784DA60FB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7CF919BC-0A49-4990-91DE-BBFD8D8E3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B8CC4095-59D1-43CE-B69B-8B83453CD10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89A964F8-B3A6-4135-BD07-F42903B9C88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0C76997B-1332-4319-B0FA-6A254C2C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13CE5B3-19AF-4638-8AC6-22B6ABA40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8CFA582F-6B36-4847-A8DB-76EC36E2DF1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B499A3F4-1231-498A-8306-4CAE106DC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8684A98-BC8F-4D3B-8832-6C676168B853}"/>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9DA14FA0-7EF3-4833-9070-C5A3EF28AE4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F05C464E-9C4D-42E7-9985-F6E9445F9A08}"/>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2E7E0B9F-E67D-4007-BE13-83C11687FE9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9C3DB2A0-F559-4351-BF46-3732E2E97DB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5F3787B8-2EEC-4B7D-8F91-777E1AAD2A1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8A7E9E42-F7AD-4385-90E7-8E2797C00BBD}"/>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BE5192B5-3464-4789-A7C5-47B6877851F9}"/>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C2293CE3-8291-4561-AF04-DEE71ABB4218}"/>
              </a:ext>
            </a:extLst>
          </p:cNvPr>
          <p:cNvGrpSpPr/>
          <p:nvPr userDrawn="1"/>
        </p:nvGrpSpPr>
        <p:grpSpPr>
          <a:xfrm>
            <a:off x="486213" y="1011235"/>
            <a:ext cx="11060250" cy="3409465"/>
            <a:chOff x="532299" y="1135184"/>
            <a:chExt cx="11613263" cy="3864060"/>
          </a:xfrm>
        </p:grpSpPr>
        <p:sp>
          <p:nvSpPr>
            <p:cNvPr id="35" name="Text Placeholder 4">
              <a:extLst>
                <a:ext uri="{FF2B5EF4-FFF2-40B4-BE49-F238E27FC236}">
                  <a16:creationId xmlns:a16="http://schemas.microsoft.com/office/drawing/2014/main" id="{B61B0322-EDA8-41AD-9C02-2499AF407FB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6A594AD3-3018-459A-A1CF-B0CC6AD70FD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097D8D50-15DA-4C7F-A6CB-88B85AA46B5B}"/>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967F162C-18F4-4F1B-9CC6-DE47D70A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793DCFC5-573A-4421-961D-458F81A151F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5F21B1C1-1747-4051-99D4-7D3EBFC8CDF9}"/>
                </a:ext>
              </a:extLst>
            </p:cNvPr>
            <p:cNvSpPr/>
            <p:nvPr/>
          </p:nvSpPr>
          <p:spPr>
            <a:xfrm>
              <a:off x="532299" y="189916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79C5082C-1904-4899-968A-C2B4FD03A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F6567FC-F637-4526-9543-33A3D988B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245C757-E3A6-4B8D-9D68-AB3C0B12CE38}"/>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7EEEBC62-4CBF-4CE5-8CDE-4E2FA031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80D5B8FC-D894-42E9-B618-5C57418044E9}"/>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AB052732-7352-49F2-8A74-6058422ABA1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77480185-B022-4760-8883-477F29B24651}"/>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66F6C0E2-B5F2-429C-B799-709DDBDA3CF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CC648972-5A5A-4A5A-AB8C-435CB3477E4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8DCE5BDF-C92D-4B5C-B764-3CAE5F6F2BB9}"/>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D35CBD8B-6C20-47D9-BAE8-CA73B3B93FD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125FABC8-D15D-47BE-8C42-1415661B0D4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4" name="Date Placeholder 3">
            <a:extLst>
              <a:ext uri="{FF2B5EF4-FFF2-40B4-BE49-F238E27FC236}">
                <a16:creationId xmlns:a16="http://schemas.microsoft.com/office/drawing/2014/main" id="{EB8FAF55-F7BD-4A14-9342-437C7626F49C}"/>
              </a:ext>
            </a:extLst>
          </p:cNvPr>
          <p:cNvSpPr txBox="1">
            <a:spLocks/>
          </p:cNvSpPr>
          <p:nvPr userDrawn="1"/>
        </p:nvSpPr>
        <p:spPr>
          <a:xfrm>
            <a:off x="834660" y="6362065"/>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55" name="Rectangle 54">
            <a:extLst>
              <a:ext uri="{FF2B5EF4-FFF2-40B4-BE49-F238E27FC236}">
                <a16:creationId xmlns:a16="http://schemas.microsoft.com/office/drawing/2014/main" id="{1F67267A-DCCB-433B-A5D4-534ABA968E10}"/>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3" name="Text Placeholder 13">
            <a:extLst>
              <a:ext uri="{FF2B5EF4-FFF2-40B4-BE49-F238E27FC236}">
                <a16:creationId xmlns:a16="http://schemas.microsoft.com/office/drawing/2014/main" id="{7C1F0434-B075-45FD-8295-BD873B07E7F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706177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descr="A picture containing tree, night, dark, outdoor object&#10;&#10;Description automatically generated">
            <a:extLst>
              <a:ext uri="{FF2B5EF4-FFF2-40B4-BE49-F238E27FC236}">
                <a16:creationId xmlns:a16="http://schemas.microsoft.com/office/drawing/2014/main" id="{4F0541B6-AE00-46B2-A00E-A898D7742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sp>
        <p:nvSpPr>
          <p:cNvPr id="10" name="Rectangle 9" hidden="1">
            <a:extLst>
              <a:ext uri="{FF2B5EF4-FFF2-40B4-BE49-F238E27FC236}">
                <a16:creationId xmlns:a16="http://schemas.microsoft.com/office/drawing/2014/main" id="{1374F233-7145-451F-B1DC-6A2492C6C3C0}"/>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BBAD5CE8-5B30-442E-BB9A-DD029399C9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2D2F0573-1765-438F-A28E-CF4EA0D9DC64}"/>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1F667857-77FF-4AC2-9476-2E71A4B2E716}"/>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2C2B140B-CCC7-4341-A404-0D80D264E633}"/>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6F32246E-4618-4008-BD26-29AF50B315D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55407817-0004-43B3-B450-8956607A5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EFE68126-EE6F-4C68-8D7C-3D5F3F4F0E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46FDC72C-D453-41C2-A724-93F4F2FB999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62B364EA-498B-471E-B655-8D7AB2EBA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4F031E-0048-43E4-8CFA-A4D86141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30E1C6C0-C583-4B34-8BCF-9A6B6D1A41C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4A7110AA-2963-4F50-A02E-176BB69C5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54E18735-66D2-4C59-91E4-959A82DFBB2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32658E3A-F66A-4958-A0D6-CB23F06BD4B6}"/>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B6B97CC1-EB87-4C51-8AAE-DF74EEB73502}"/>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BFE21476-1616-4679-99EE-AB008B0E4DF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4A86C9B5-74C6-4702-8D6D-070C0053760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87C38DE0-668E-4A63-8151-2258B9296BD0}"/>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3E36A312-5BC3-4A90-92B9-E36CB0DF039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0988B6F3-7D97-4363-BDC9-B96064A078DF}"/>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A086D381-AF5E-4AE6-BD9B-E1249A0F713D}"/>
              </a:ext>
            </a:extLst>
          </p:cNvPr>
          <p:cNvGrpSpPr/>
          <p:nvPr userDrawn="1"/>
        </p:nvGrpSpPr>
        <p:grpSpPr>
          <a:xfrm>
            <a:off x="475341" y="992024"/>
            <a:ext cx="11081490" cy="3409465"/>
            <a:chOff x="509997" y="1135184"/>
            <a:chExt cx="11635565" cy="3864060"/>
          </a:xfrm>
        </p:grpSpPr>
        <p:sp>
          <p:nvSpPr>
            <p:cNvPr id="35" name="Text Placeholder 4">
              <a:extLst>
                <a:ext uri="{FF2B5EF4-FFF2-40B4-BE49-F238E27FC236}">
                  <a16:creationId xmlns:a16="http://schemas.microsoft.com/office/drawing/2014/main" id="{9E9B0720-3823-4827-B230-424C218476B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C026CCF0-B816-4EE2-8711-826321260C5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EED04D33-9A11-4A40-95A6-C7D5FE6EBDF8}"/>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D85DCB0F-C18E-45EA-A7B6-D466C36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3CF75BA2-76AC-4AE8-AEBA-7AEF2E988DE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A878E68F-45D1-4086-8391-CC50C7965BB4}"/>
                </a:ext>
              </a:extLst>
            </p:cNvPr>
            <p:cNvSpPr/>
            <p:nvPr/>
          </p:nvSpPr>
          <p:spPr>
            <a:xfrm>
              <a:off x="509997" y="19065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D1E3DB7A-6708-43BE-937E-DC1B6FB9F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282CF0-09B7-4C4F-9DE7-7E811D1CA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91BCF59-1E02-4BF9-A165-138AF4E1348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AE46724F-56A0-460A-8D8E-0C9B29A02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4405ED3F-7BD9-45D3-92AD-0BE6C117C1C4}"/>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34E99E7E-5E04-4058-BA49-943FE748C27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8D08CED8-50B2-4CE0-9CB8-2681BF72664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1F322A82-B33C-407F-8777-F0F11B3F484D}"/>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4009D0DA-4706-452E-B72D-B9BA947B28F5}"/>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CD922957-3471-4DDA-9B6B-E5CCF5F5572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43657864-3ADA-4F97-8D09-E8B5773B29A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34C81A07-057F-45E0-A5BB-E1FE240C7AF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pic>
        <p:nvPicPr>
          <p:cNvPr id="55" name="Picture 54" hidden="1">
            <a:extLst>
              <a:ext uri="{FF2B5EF4-FFF2-40B4-BE49-F238E27FC236}">
                <a16:creationId xmlns:a16="http://schemas.microsoft.com/office/drawing/2014/main" id="{0F25097A-19FD-4011-A423-CBFE7FF8A1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0" y="3681964"/>
            <a:ext cx="1958252" cy="675192"/>
          </a:xfrm>
          <a:prstGeom prst="rect">
            <a:avLst/>
          </a:prstGeom>
        </p:spPr>
      </p:pic>
      <p:sp>
        <p:nvSpPr>
          <p:cNvPr id="53" name="Rectangle 52">
            <a:extLst>
              <a:ext uri="{FF2B5EF4-FFF2-40B4-BE49-F238E27FC236}">
                <a16:creationId xmlns:a16="http://schemas.microsoft.com/office/drawing/2014/main" id="{B2A5D902-AE5F-486C-8E4B-3CA2F0CD96AE}"/>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4" name="Text Placeholder 13">
            <a:extLst>
              <a:ext uri="{FF2B5EF4-FFF2-40B4-BE49-F238E27FC236}">
                <a16:creationId xmlns:a16="http://schemas.microsoft.com/office/drawing/2014/main" id="{34EE1E72-B1D9-45EC-AEA6-8EAE466B9FA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11209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a:extLst>
              <a:ext uri="{FF2B5EF4-FFF2-40B4-BE49-F238E27FC236}">
                <a16:creationId xmlns:a16="http://schemas.microsoft.com/office/drawing/2014/main" id="{0CD47FC9-3C1F-4F14-A1D4-B394C5DD17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6A5C03DB-7B33-4CDC-B840-63F9FDB12F78}"/>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67C98788-8F26-410D-9926-C382BF8E6A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0" name="Text Placeholder 4">
              <a:extLst>
                <a:ext uri="{FF2B5EF4-FFF2-40B4-BE49-F238E27FC236}">
                  <a16:creationId xmlns:a16="http://schemas.microsoft.com/office/drawing/2014/main" id="{3CE28410-31BF-4338-8238-A1AE57509B1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1" name="Text Placeholder 4">
              <a:extLst>
                <a:ext uri="{FF2B5EF4-FFF2-40B4-BE49-F238E27FC236}">
                  <a16:creationId xmlns:a16="http://schemas.microsoft.com/office/drawing/2014/main" id="{F70F783F-07A3-47C6-85BD-E3FA8E85275E}"/>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2" name="Picture 4">
              <a:extLst>
                <a:ext uri="{FF2B5EF4-FFF2-40B4-BE49-F238E27FC236}">
                  <a16:creationId xmlns:a16="http://schemas.microsoft.com/office/drawing/2014/main" id="{12379012-2824-45D3-B2E8-5BF6AF27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3895FF45-5009-4315-B984-F77D6692BC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4" name="Rectangle 13">
              <a:extLst>
                <a:ext uri="{FF2B5EF4-FFF2-40B4-BE49-F238E27FC236}">
                  <a16:creationId xmlns:a16="http://schemas.microsoft.com/office/drawing/2014/main" id="{B17C32D7-709A-4618-BB35-9D0B3EBE465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8" name="Picture 6">
              <a:extLst>
                <a:ext uri="{FF2B5EF4-FFF2-40B4-BE49-F238E27FC236}">
                  <a16:creationId xmlns:a16="http://schemas.microsoft.com/office/drawing/2014/main" id="{A79075FB-ABCD-4A5F-8B1A-C1904DC89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785989B-C3B8-49C8-80F4-7CA4316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40DDFDD2-D15D-4BF5-80CF-F47EFB307EE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1" name="Picture 4">
              <a:extLst>
                <a:ext uri="{FF2B5EF4-FFF2-40B4-BE49-F238E27FC236}">
                  <a16:creationId xmlns:a16="http://schemas.microsoft.com/office/drawing/2014/main" id="{E7E8BA24-96DF-4E8A-BCE4-BB40B99F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B630BB25-CF33-4CBC-8E68-4EDEB858696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3" name="Text Placeholder 4">
              <a:extLst>
                <a:ext uri="{FF2B5EF4-FFF2-40B4-BE49-F238E27FC236}">
                  <a16:creationId xmlns:a16="http://schemas.microsoft.com/office/drawing/2014/main" id="{29148807-DBA5-4DB7-A91E-C687FE26A7DA}"/>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4" name="Text Placeholder 4">
              <a:extLst>
                <a:ext uri="{FF2B5EF4-FFF2-40B4-BE49-F238E27FC236}">
                  <a16:creationId xmlns:a16="http://schemas.microsoft.com/office/drawing/2014/main" id="{A771D9AE-08EB-4B4A-BBF4-8F8D805A086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5" name="Text Placeholder 4">
              <a:extLst>
                <a:ext uri="{FF2B5EF4-FFF2-40B4-BE49-F238E27FC236}">
                  <a16:creationId xmlns:a16="http://schemas.microsoft.com/office/drawing/2014/main" id="{86612F87-54C5-4BEC-A772-D283C890A15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6" name="Text Placeholder 4">
              <a:extLst>
                <a:ext uri="{FF2B5EF4-FFF2-40B4-BE49-F238E27FC236}">
                  <a16:creationId xmlns:a16="http://schemas.microsoft.com/office/drawing/2014/main" id="{9A33E3CE-897E-483F-B31D-DA7E61DD08C8}"/>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7" name="Text Placeholder 4">
              <a:extLst>
                <a:ext uri="{FF2B5EF4-FFF2-40B4-BE49-F238E27FC236}">
                  <a16:creationId xmlns:a16="http://schemas.microsoft.com/office/drawing/2014/main" id="{241FF1F0-08F1-428D-B12F-CC3929AEF3D1}"/>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8" name="Text Placeholder 4">
              <a:extLst>
                <a:ext uri="{FF2B5EF4-FFF2-40B4-BE49-F238E27FC236}">
                  <a16:creationId xmlns:a16="http://schemas.microsoft.com/office/drawing/2014/main" id="{FA1F2BFD-1ABC-4C5E-BA6E-1BCD5717A5FC}"/>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9" name="Text Placeholder 4">
              <a:extLst>
                <a:ext uri="{FF2B5EF4-FFF2-40B4-BE49-F238E27FC236}">
                  <a16:creationId xmlns:a16="http://schemas.microsoft.com/office/drawing/2014/main" id="{C8787144-E9D7-4E6B-BBA4-852FA14253B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0" name="Text Placeholder 13">
            <a:extLst>
              <a:ext uri="{FF2B5EF4-FFF2-40B4-BE49-F238E27FC236}">
                <a16:creationId xmlns:a16="http://schemas.microsoft.com/office/drawing/2014/main" id="{CC6FC5A1-1104-4357-AC25-84BF09B1E38D}"/>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8798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039CAD32-10F7-455E-BB78-4FAF6A70C5DC}"/>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A09D4D90-E0D4-43AF-8F51-26009AFD00A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6A4184BE-BDEA-4B58-86D3-AAB506C218D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954B53DF-B6A7-4272-8EE5-6F3E7C00B2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8E155A95-BCFB-49CC-BD86-C7593A154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9B152FA5-8C4E-4EDA-BFFB-E8370C04851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C60EF8A0-C52C-4693-A6E4-88CCF46BD0C8}"/>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C6024648-40CC-48E0-B8E6-EC03C03F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06C5E8C-EC00-4098-B3F0-8A3B7D19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C5C65C9B-3310-4D37-8A11-9C0760C5A0D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5B41E19B-5AAA-4042-9E25-8637198C5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D81B9DE3-FACD-455B-85BF-5E348C2E055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EBD17F40-47DA-4E48-99F0-FD05D654CB2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9BA3660-C177-49C6-BA05-0B3C75F323E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D5DF092A-DAED-4AFF-86A0-140BFB0D901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A6AFB44F-378F-4ECF-942F-361EDE1EEA3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96180A6A-32CF-46D1-966D-008EED215B5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FDB5BD7F-CD75-4C91-AE56-1AC56A285DE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616EE547-3947-4476-A83E-C9909E32F29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29" name="Text Placeholder 13">
            <a:extLst>
              <a:ext uri="{FF2B5EF4-FFF2-40B4-BE49-F238E27FC236}">
                <a16:creationId xmlns:a16="http://schemas.microsoft.com/office/drawing/2014/main" id="{718E388E-BC80-422B-A3CA-EFADF09B5D5C}"/>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50574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8D13439A-0C21-417F-943A-D04BD7AA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12192000" cy="4789715"/>
          </a:xfrm>
          <a:prstGeom prst="rect">
            <a:avLst/>
          </a:prstGeom>
        </p:spPr>
      </p:pic>
      <p:pic>
        <p:nvPicPr>
          <p:cNvPr id="8" name="Picture 7">
            <a:extLst>
              <a:ext uri="{FF2B5EF4-FFF2-40B4-BE49-F238E27FC236}">
                <a16:creationId xmlns:a16="http://schemas.microsoft.com/office/drawing/2014/main" id="{63FA664C-9C62-4E7D-BB6A-E9226F27C9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F6AD2695-A227-47CF-918D-D6BB8B608C0E}"/>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B29B6776-2926-4E71-8947-84A38C1EB6BB}"/>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CD59137B-2DA2-4D57-A9AB-87B24E75CCE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3" name="Text Placeholder 4">
              <a:extLst>
                <a:ext uri="{FF2B5EF4-FFF2-40B4-BE49-F238E27FC236}">
                  <a16:creationId xmlns:a16="http://schemas.microsoft.com/office/drawing/2014/main" id="{3CC97947-9A88-4445-AE47-3A22B00C0E83}"/>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4" name="Picture 4">
              <a:extLst>
                <a:ext uri="{FF2B5EF4-FFF2-40B4-BE49-F238E27FC236}">
                  <a16:creationId xmlns:a16="http://schemas.microsoft.com/office/drawing/2014/main" id="{2807D66C-AFAF-4B09-A7FE-A7A7230F9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B547471B-33BA-454D-8EFA-21730A65C7C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9" name="Rectangle 18">
              <a:extLst>
                <a:ext uri="{FF2B5EF4-FFF2-40B4-BE49-F238E27FC236}">
                  <a16:creationId xmlns:a16="http://schemas.microsoft.com/office/drawing/2014/main" id="{A5CCCAD4-FEE4-49A5-A5E1-E735268C302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0" name="Picture 6">
              <a:extLst>
                <a:ext uri="{FF2B5EF4-FFF2-40B4-BE49-F238E27FC236}">
                  <a16:creationId xmlns:a16="http://schemas.microsoft.com/office/drawing/2014/main" id="{57546A6B-A146-45B0-990D-3108F2E3E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CDDAF-6B8D-41CC-9A92-5B205B26F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4F258514-8505-469B-A80F-4C8FAA44DBB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3" name="Picture 4">
              <a:extLst>
                <a:ext uri="{FF2B5EF4-FFF2-40B4-BE49-F238E27FC236}">
                  <a16:creationId xmlns:a16="http://schemas.microsoft.com/office/drawing/2014/main" id="{8B235410-8155-4B29-9878-7D408FBCD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E3B87C9-0D54-430B-96A8-5AD6E7BB555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5" name="Text Placeholder 4">
              <a:extLst>
                <a:ext uri="{FF2B5EF4-FFF2-40B4-BE49-F238E27FC236}">
                  <a16:creationId xmlns:a16="http://schemas.microsoft.com/office/drawing/2014/main" id="{7FC69294-CEA1-4744-9DF6-1165A50635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6" name="Text Placeholder 4">
              <a:extLst>
                <a:ext uri="{FF2B5EF4-FFF2-40B4-BE49-F238E27FC236}">
                  <a16:creationId xmlns:a16="http://schemas.microsoft.com/office/drawing/2014/main" id="{E946A218-1D8A-4CF8-945C-A1577DE55A7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7" name="Text Placeholder 4">
              <a:extLst>
                <a:ext uri="{FF2B5EF4-FFF2-40B4-BE49-F238E27FC236}">
                  <a16:creationId xmlns:a16="http://schemas.microsoft.com/office/drawing/2014/main" id="{6411CFCA-2D82-4820-B8B3-D0AC9B0B861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8" name="Text Placeholder 4">
              <a:extLst>
                <a:ext uri="{FF2B5EF4-FFF2-40B4-BE49-F238E27FC236}">
                  <a16:creationId xmlns:a16="http://schemas.microsoft.com/office/drawing/2014/main" id="{A7A75AB0-FF2D-410C-A528-D90EC72053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9" name="Text Placeholder 4">
              <a:extLst>
                <a:ext uri="{FF2B5EF4-FFF2-40B4-BE49-F238E27FC236}">
                  <a16:creationId xmlns:a16="http://schemas.microsoft.com/office/drawing/2014/main" id="{B29FD048-9EFF-488E-BFF6-70C572DC1A8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0" name="Text Placeholder 4">
              <a:extLst>
                <a:ext uri="{FF2B5EF4-FFF2-40B4-BE49-F238E27FC236}">
                  <a16:creationId xmlns:a16="http://schemas.microsoft.com/office/drawing/2014/main" id="{5BC0618D-F13B-41F2-A96D-790BEBD68529}"/>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1" name="Text Placeholder 4">
              <a:extLst>
                <a:ext uri="{FF2B5EF4-FFF2-40B4-BE49-F238E27FC236}">
                  <a16:creationId xmlns:a16="http://schemas.microsoft.com/office/drawing/2014/main" id="{5BEE2F0B-D9E0-436F-878F-E47D2F3300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51" name="Group 50">
            <a:extLst>
              <a:ext uri="{FF2B5EF4-FFF2-40B4-BE49-F238E27FC236}">
                <a16:creationId xmlns:a16="http://schemas.microsoft.com/office/drawing/2014/main" id="{BE35F53F-44AE-4BFA-A06A-7DD68F2E225D}"/>
              </a:ext>
            </a:extLst>
          </p:cNvPr>
          <p:cNvGrpSpPr/>
          <p:nvPr userDrawn="1"/>
        </p:nvGrpSpPr>
        <p:grpSpPr>
          <a:xfrm>
            <a:off x="485708" y="982420"/>
            <a:ext cx="11081490" cy="3409465"/>
            <a:chOff x="509997" y="1135184"/>
            <a:chExt cx="11635565" cy="3864060"/>
          </a:xfrm>
        </p:grpSpPr>
        <p:sp>
          <p:nvSpPr>
            <p:cNvPr id="52" name="Text Placeholder 4">
              <a:extLst>
                <a:ext uri="{FF2B5EF4-FFF2-40B4-BE49-F238E27FC236}">
                  <a16:creationId xmlns:a16="http://schemas.microsoft.com/office/drawing/2014/main" id="{BC9EA7C3-8D0A-4279-8BA3-B16297DC5AB3}"/>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53" name="Text Placeholder 4">
              <a:extLst>
                <a:ext uri="{FF2B5EF4-FFF2-40B4-BE49-F238E27FC236}">
                  <a16:creationId xmlns:a16="http://schemas.microsoft.com/office/drawing/2014/main" id="{F993FAEA-16ED-46E4-AAD0-946F5FE36B8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54" name="Text Placeholder 4">
              <a:extLst>
                <a:ext uri="{FF2B5EF4-FFF2-40B4-BE49-F238E27FC236}">
                  <a16:creationId xmlns:a16="http://schemas.microsoft.com/office/drawing/2014/main" id="{1CBD954C-089D-4532-9A6D-7067F6A63CE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55" name="Picture 4">
              <a:extLst>
                <a:ext uri="{FF2B5EF4-FFF2-40B4-BE49-F238E27FC236}">
                  <a16:creationId xmlns:a16="http://schemas.microsoft.com/office/drawing/2014/main" id="{19682A6E-D4B9-485D-9A35-3CEDB554F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4">
              <a:extLst>
                <a:ext uri="{FF2B5EF4-FFF2-40B4-BE49-F238E27FC236}">
                  <a16:creationId xmlns:a16="http://schemas.microsoft.com/office/drawing/2014/main" id="{D18BC040-2250-48FE-B318-0437A06A6459}"/>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57" name="Rectangle 56">
              <a:extLst>
                <a:ext uri="{FF2B5EF4-FFF2-40B4-BE49-F238E27FC236}">
                  <a16:creationId xmlns:a16="http://schemas.microsoft.com/office/drawing/2014/main" id="{8EB72641-F5F7-4D89-B3B5-818B26093CE6}"/>
                </a:ext>
              </a:extLst>
            </p:cNvPr>
            <p:cNvSpPr/>
            <p:nvPr/>
          </p:nvSpPr>
          <p:spPr>
            <a:xfrm>
              <a:off x="509997" y="18938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58" name="Picture 6">
              <a:extLst>
                <a:ext uri="{FF2B5EF4-FFF2-40B4-BE49-F238E27FC236}">
                  <a16:creationId xmlns:a16="http://schemas.microsoft.com/office/drawing/2014/main" id="{4808B41A-BF0D-4DBF-ABE9-C24986D8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7598B9-8DEB-4ACD-BA9E-35F70E94D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4">
              <a:extLst>
                <a:ext uri="{FF2B5EF4-FFF2-40B4-BE49-F238E27FC236}">
                  <a16:creationId xmlns:a16="http://schemas.microsoft.com/office/drawing/2014/main" id="{5C754F0E-D8B9-4287-A2CF-F7219BD43C1F}"/>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61" name="Picture 4">
              <a:extLst>
                <a:ext uri="{FF2B5EF4-FFF2-40B4-BE49-F238E27FC236}">
                  <a16:creationId xmlns:a16="http://schemas.microsoft.com/office/drawing/2014/main" id="{ADE3F1C1-B6FA-4502-9B14-BEE362CA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3909377D-6811-44DD-8A86-CFE575D7FED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63" name="Text Placeholder 4">
              <a:extLst>
                <a:ext uri="{FF2B5EF4-FFF2-40B4-BE49-F238E27FC236}">
                  <a16:creationId xmlns:a16="http://schemas.microsoft.com/office/drawing/2014/main" id="{C8BFB6C5-D927-4A84-BFFD-900D6C94FD3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64" name="Text Placeholder 4">
              <a:extLst>
                <a:ext uri="{FF2B5EF4-FFF2-40B4-BE49-F238E27FC236}">
                  <a16:creationId xmlns:a16="http://schemas.microsoft.com/office/drawing/2014/main" id="{B3F5463E-C698-468C-8DA5-619429357FF7}"/>
                </a:ext>
              </a:extLst>
            </p:cNvPr>
            <p:cNvSpPr txBox="1">
              <a:spLocks/>
            </p:cNvSpPr>
            <p:nvPr/>
          </p:nvSpPr>
          <p:spPr>
            <a:xfrm rot="16200000">
              <a:off x="4354591"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65" name="Text Placeholder 4">
              <a:extLst>
                <a:ext uri="{FF2B5EF4-FFF2-40B4-BE49-F238E27FC236}">
                  <a16:creationId xmlns:a16="http://schemas.microsoft.com/office/drawing/2014/main" id="{9DD11016-25F9-4999-8C37-7EEB910CCA8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66" name="Text Placeholder 4">
              <a:extLst>
                <a:ext uri="{FF2B5EF4-FFF2-40B4-BE49-F238E27FC236}">
                  <a16:creationId xmlns:a16="http://schemas.microsoft.com/office/drawing/2014/main" id="{14E4A2E3-B466-46E8-B7B5-D65513A6B0B0}"/>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67" name="Text Placeholder 4">
              <a:extLst>
                <a:ext uri="{FF2B5EF4-FFF2-40B4-BE49-F238E27FC236}">
                  <a16:creationId xmlns:a16="http://schemas.microsoft.com/office/drawing/2014/main" id="{E4E0A3B7-9384-4BD0-BD7C-81AA07EDFC5B}"/>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68" name="Text Placeholder 4">
              <a:extLst>
                <a:ext uri="{FF2B5EF4-FFF2-40B4-BE49-F238E27FC236}">
                  <a16:creationId xmlns:a16="http://schemas.microsoft.com/office/drawing/2014/main" id="{37340C88-846A-46F3-BD14-4A4544E16871}"/>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69" name="Text Placeholder 4">
              <a:extLst>
                <a:ext uri="{FF2B5EF4-FFF2-40B4-BE49-F238E27FC236}">
                  <a16:creationId xmlns:a16="http://schemas.microsoft.com/office/drawing/2014/main" id="{0BC5538D-BADC-4E77-A44F-97EC97429D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47" name="Rectangle 46">
            <a:extLst>
              <a:ext uri="{FF2B5EF4-FFF2-40B4-BE49-F238E27FC236}">
                <a16:creationId xmlns:a16="http://schemas.microsoft.com/office/drawing/2014/main" id="{79797459-0F7E-4967-ADAC-480146FE16E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6" name="Text Placeholder 13">
            <a:extLst>
              <a:ext uri="{FF2B5EF4-FFF2-40B4-BE49-F238E27FC236}">
                <a16:creationId xmlns:a16="http://schemas.microsoft.com/office/drawing/2014/main" id="{45ECED6A-6CE0-4EA8-93DD-3DBE71A7D4B1}"/>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3180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3" name="Picture 2">
            <a:extLst>
              <a:ext uri="{FF2B5EF4-FFF2-40B4-BE49-F238E27FC236}">
                <a16:creationId xmlns:a16="http://schemas.microsoft.com/office/drawing/2014/main" id="{5FAA2294-43E0-4CB9-90F4-C54E5E793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789715"/>
          </a:xfrm>
          <a:prstGeom prst="rect">
            <a:avLst/>
          </a:prstGeom>
        </p:spPr>
      </p:pic>
      <p:pic>
        <p:nvPicPr>
          <p:cNvPr id="8" name="Picture 7">
            <a:extLst>
              <a:ext uri="{FF2B5EF4-FFF2-40B4-BE49-F238E27FC236}">
                <a16:creationId xmlns:a16="http://schemas.microsoft.com/office/drawing/2014/main" id="{E6170480-2959-4B35-9B36-8B5331D873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A43BFFD0-6746-45D1-BE4B-515503B4CCD6}"/>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0B530A2C-BB56-4306-AFA6-7F7F6F0F99E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17F2F88D-1CD1-4961-8D84-443B6A887AB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A2A1DA62-CDBE-402F-B6DF-2E8DEEB3D83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CDC93AEC-9A0A-4873-A769-990B354D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3BD7CFF7-BAFB-4A3A-BEE8-A09AE3BEF51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49CC9153-86C9-413A-89A6-870EDC55B49E}"/>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44A5B915-282F-4493-80F6-21E8AAA73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F66E88-7B20-4DD6-B943-C7F94AFD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0C15453E-1831-4364-9326-4B0F460AC88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306E9BC1-42FC-4DEB-9561-0F04E336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A108FBF0-D50C-4E23-B54A-E2BA07A6520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EE9D3925-E4BB-4D98-89A4-AEB86BFC9A3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8BB69D87-41BC-4ACB-97C5-1C8193C0AEB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FACA6BFE-BB9E-4C4A-9E53-0DEB4F44706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4D704E7F-7091-4605-A36F-AB04D9C3EB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A2912B8D-51D3-4297-B39F-2A2D476C2756}"/>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D7DA4B7C-A6A2-4EEE-91A0-F8760D741B7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005F53FA-D817-4A44-8F55-27FC7E24F4D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31" name="Picture 30">
            <a:extLst>
              <a:ext uri="{FF2B5EF4-FFF2-40B4-BE49-F238E27FC236}">
                <a16:creationId xmlns:a16="http://schemas.microsoft.com/office/drawing/2014/main" id="{27995026-5AAD-4EB6-B15B-D1A3279D4A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32" name="Group 31">
            <a:extLst>
              <a:ext uri="{FF2B5EF4-FFF2-40B4-BE49-F238E27FC236}">
                <a16:creationId xmlns:a16="http://schemas.microsoft.com/office/drawing/2014/main" id="{8F837C85-C2C0-4C47-AB5E-E092FF217AAA}"/>
              </a:ext>
            </a:extLst>
          </p:cNvPr>
          <p:cNvGrpSpPr/>
          <p:nvPr userDrawn="1"/>
        </p:nvGrpSpPr>
        <p:grpSpPr>
          <a:xfrm>
            <a:off x="444239" y="1030452"/>
            <a:ext cx="11081490" cy="3409465"/>
            <a:chOff x="509997" y="1135184"/>
            <a:chExt cx="11635565" cy="3864060"/>
          </a:xfrm>
        </p:grpSpPr>
        <p:sp>
          <p:nvSpPr>
            <p:cNvPr id="33" name="Text Placeholder 4">
              <a:extLst>
                <a:ext uri="{FF2B5EF4-FFF2-40B4-BE49-F238E27FC236}">
                  <a16:creationId xmlns:a16="http://schemas.microsoft.com/office/drawing/2014/main" id="{11E1BE8B-5D94-4FF6-BB32-B4B13E106520}"/>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4" name="Text Placeholder 4">
              <a:extLst>
                <a:ext uri="{FF2B5EF4-FFF2-40B4-BE49-F238E27FC236}">
                  <a16:creationId xmlns:a16="http://schemas.microsoft.com/office/drawing/2014/main" id="{068C61A3-4DFF-4BAB-9E01-EBC339022D6D}"/>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5" name="Text Placeholder 4">
              <a:extLst>
                <a:ext uri="{FF2B5EF4-FFF2-40B4-BE49-F238E27FC236}">
                  <a16:creationId xmlns:a16="http://schemas.microsoft.com/office/drawing/2014/main" id="{DC43B489-559F-4B2D-8A93-8C8DBB69F82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6" name="Picture 4">
              <a:extLst>
                <a:ext uri="{FF2B5EF4-FFF2-40B4-BE49-F238E27FC236}">
                  <a16:creationId xmlns:a16="http://schemas.microsoft.com/office/drawing/2014/main" id="{7B26C9A8-A600-452A-9EF6-B4A459053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817"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9D7E60AC-017E-4A6D-8E5A-8BD3B9F45E4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8" name="Rectangle 37">
              <a:extLst>
                <a:ext uri="{FF2B5EF4-FFF2-40B4-BE49-F238E27FC236}">
                  <a16:creationId xmlns:a16="http://schemas.microsoft.com/office/drawing/2014/main" id="{2CDE853C-E0B8-49CC-8864-522BA0CD2B8D}"/>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9" name="Picture 6">
              <a:extLst>
                <a:ext uri="{FF2B5EF4-FFF2-40B4-BE49-F238E27FC236}">
                  <a16:creationId xmlns:a16="http://schemas.microsoft.com/office/drawing/2014/main" id="{FA73BDA2-6048-4645-A960-F49FEC66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4227F22-2A56-4E27-9AB3-1A3D871CE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D25747-5ED3-45D2-8365-9346A9B890FA}"/>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2" name="Picture 4">
              <a:extLst>
                <a:ext uri="{FF2B5EF4-FFF2-40B4-BE49-F238E27FC236}">
                  <a16:creationId xmlns:a16="http://schemas.microsoft.com/office/drawing/2014/main" id="{36104E17-151C-4634-8522-2B869B751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375B1B3-2CF8-4EBB-A579-9BB69CF7E87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4" name="Text Placeholder 4">
              <a:extLst>
                <a:ext uri="{FF2B5EF4-FFF2-40B4-BE49-F238E27FC236}">
                  <a16:creationId xmlns:a16="http://schemas.microsoft.com/office/drawing/2014/main" id="{E38EB95A-0AC9-4BB7-9BAF-A2DFB39D015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5" name="Text Placeholder 4">
              <a:extLst>
                <a:ext uri="{FF2B5EF4-FFF2-40B4-BE49-F238E27FC236}">
                  <a16:creationId xmlns:a16="http://schemas.microsoft.com/office/drawing/2014/main" id="{DE74BFF8-E865-4733-A696-EFBE40AD4F5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6" name="Text Placeholder 4">
              <a:extLst>
                <a:ext uri="{FF2B5EF4-FFF2-40B4-BE49-F238E27FC236}">
                  <a16:creationId xmlns:a16="http://schemas.microsoft.com/office/drawing/2014/main" id="{196A95B4-A63A-47C4-90A2-D54A8D72154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7" name="Text Placeholder 4">
              <a:extLst>
                <a:ext uri="{FF2B5EF4-FFF2-40B4-BE49-F238E27FC236}">
                  <a16:creationId xmlns:a16="http://schemas.microsoft.com/office/drawing/2014/main" id="{34E271A1-AEC2-4E73-9F24-753732CBC0C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8" name="Text Placeholder 4">
              <a:extLst>
                <a:ext uri="{FF2B5EF4-FFF2-40B4-BE49-F238E27FC236}">
                  <a16:creationId xmlns:a16="http://schemas.microsoft.com/office/drawing/2014/main" id="{8B8B9C50-739F-4486-A808-A7FB607728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9" name="Text Placeholder 4">
              <a:extLst>
                <a:ext uri="{FF2B5EF4-FFF2-40B4-BE49-F238E27FC236}">
                  <a16:creationId xmlns:a16="http://schemas.microsoft.com/office/drawing/2014/main" id="{C80C69DC-3057-4EEC-952E-49057387B3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0" name="Text Placeholder 4">
              <a:extLst>
                <a:ext uri="{FF2B5EF4-FFF2-40B4-BE49-F238E27FC236}">
                  <a16:creationId xmlns:a16="http://schemas.microsoft.com/office/drawing/2014/main" id="{D1C1C822-121C-4A4E-A1F7-862438AC7BAD}"/>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2" name="Rectangle 51">
            <a:extLst>
              <a:ext uri="{FF2B5EF4-FFF2-40B4-BE49-F238E27FC236}">
                <a16:creationId xmlns:a16="http://schemas.microsoft.com/office/drawing/2014/main" id="{CBCFF1E2-A56B-4EE9-83FC-4D606DDF425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1" name="Text Placeholder 13">
            <a:extLst>
              <a:ext uri="{FF2B5EF4-FFF2-40B4-BE49-F238E27FC236}">
                <a16:creationId xmlns:a16="http://schemas.microsoft.com/office/drawing/2014/main" id="{2FE9266A-2529-433E-A7F6-4BA82285058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20935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998419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201323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ro-Section Divider">
    <p:spTree>
      <p:nvGrpSpPr>
        <p:cNvPr id="1" name=""/>
        <p:cNvGrpSpPr/>
        <p:nvPr/>
      </p:nvGrpSpPr>
      <p:grpSpPr>
        <a:xfrm>
          <a:off x="0" y="0"/>
          <a:ext cx="0" cy="0"/>
          <a:chOff x="0" y="0"/>
          <a:chExt cx="0" cy="0"/>
        </a:xfrm>
      </p:grpSpPr>
      <p:pic>
        <p:nvPicPr>
          <p:cNvPr id="3" name="Picture 2" descr="A picture containing text, grass, tree, outdoor&#10;&#10;Description automatically generated">
            <a:extLst>
              <a:ext uri="{FF2B5EF4-FFF2-40B4-BE49-F238E27FC236}">
                <a16:creationId xmlns:a16="http://schemas.microsoft.com/office/drawing/2014/main" id="{31D3F7FF-E0C7-461A-B895-0B9FC768C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171071"/>
          </a:xfrm>
          <a:prstGeom prst="rect">
            <a:avLst/>
          </a:prstGeom>
        </p:spPr>
      </p:pic>
    </p:spTree>
    <p:extLst>
      <p:ext uri="{BB962C8B-B14F-4D97-AF65-F5344CB8AC3E}">
        <p14:creationId xmlns:p14="http://schemas.microsoft.com/office/powerpoint/2010/main" val="255694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21327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spTree>
    <p:extLst>
      <p:ext uri="{BB962C8B-B14F-4D97-AF65-F5344CB8AC3E}">
        <p14:creationId xmlns:p14="http://schemas.microsoft.com/office/powerpoint/2010/main" val="3212531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Tree>
    <p:extLst>
      <p:ext uri="{BB962C8B-B14F-4D97-AF65-F5344CB8AC3E}">
        <p14:creationId xmlns:p14="http://schemas.microsoft.com/office/powerpoint/2010/main" val="1497202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76C1-D52C-5FFD-0E29-F0DDEC7C8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7A62B-AAD2-2779-9455-5AEDBD21F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3C7F8-AEF2-65C3-8BBB-E5C2FBB32A8E}"/>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6CB6F904-4A81-A521-1B43-62CFA0B51F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518C6A-EBB0-502E-205F-5F5BD82FB546}"/>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6622D391-B714-1975-23CC-F002ADCDC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2844738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EB57-2E4A-D63A-0F4C-3E13BAFCA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1115729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8481" y="430853"/>
            <a:ext cx="6215038" cy="1215385"/>
          </a:xfrm>
          <a:prstGeom prst="rect">
            <a:avLst/>
          </a:prstGeom>
        </p:spPr>
      </p:pic>
    </p:spTree>
    <p:extLst>
      <p:ext uri="{BB962C8B-B14F-4D97-AF65-F5344CB8AC3E}">
        <p14:creationId xmlns:p14="http://schemas.microsoft.com/office/powerpoint/2010/main" val="1295094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C34-7905-20F6-2E17-C2D170D4F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8F42E-BF80-3751-4CA5-012878074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16F59-4978-D161-3445-DB1161712AE8}"/>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283C115B-CB50-E3BA-D35C-89DC81F456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F4B84-BC84-28D1-FAD8-AC5F78EB533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59912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4530-D293-AB5D-AF54-C85E67D76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B3F48-72E5-C963-6B69-0B71361B5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E4F37-B50C-F6F9-1F68-CBF7A64A6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BC616-D145-C386-F5CB-1DAD4799A8D3}"/>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6" name="Footer Placeholder 5">
            <a:extLst>
              <a:ext uri="{FF2B5EF4-FFF2-40B4-BE49-F238E27FC236}">
                <a16:creationId xmlns:a16="http://schemas.microsoft.com/office/drawing/2014/main" id="{0795D8D8-CADD-0F84-1A3D-C17866FA70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D40C71-4C50-969D-C3B1-136FDEFCA229}"/>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058358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1EA9-70E8-6023-AC1E-D9424113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65532-7AFF-9B9B-5ED5-04A0C8E9E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2C3A3-487F-28BD-D0D5-3926E63FD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03322-FF16-5CF0-2511-5067E4A3F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6BFDE-0716-38C9-3A73-B73EDB1A4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DA173-63F2-2D33-C727-5D8D37BB359E}"/>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8" name="Footer Placeholder 7">
            <a:extLst>
              <a:ext uri="{FF2B5EF4-FFF2-40B4-BE49-F238E27FC236}">
                <a16:creationId xmlns:a16="http://schemas.microsoft.com/office/drawing/2014/main" id="{58A655C6-7CD6-FA77-A5BE-15DB2BC2A1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5F2DE7-3316-31C9-4430-A47CB5EC041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5066868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FAE-FACF-DD21-99A7-B8272B8E1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D1E1F-9224-CA94-D668-84DED3772136}"/>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4" name="Footer Placeholder 3">
            <a:extLst>
              <a:ext uri="{FF2B5EF4-FFF2-40B4-BE49-F238E27FC236}">
                <a16:creationId xmlns:a16="http://schemas.microsoft.com/office/drawing/2014/main" id="{AAEBC2B3-DBEE-401D-1FAA-E35A3F2EB6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A31CE0-1571-26B1-73A3-CD9D346D3DA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174750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2A55-38D0-F2D7-9E77-9378B1D1EC55}"/>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3" name="Footer Placeholder 2">
            <a:extLst>
              <a:ext uri="{FF2B5EF4-FFF2-40B4-BE49-F238E27FC236}">
                <a16:creationId xmlns:a16="http://schemas.microsoft.com/office/drawing/2014/main" id="{4D6432F4-D00B-3FAB-B341-049CA760B8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D90C30-A9A5-79C4-CE0F-48AC85FE742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7992392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3ABF-446D-CB43-F04A-D8E6B7F0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0D899-267F-646E-712C-F300C8D30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CA0B8-D830-8A35-D72A-625788F1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1C2C-6407-5EEA-CB90-BFD63A8287DB}"/>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6" name="Footer Placeholder 5">
            <a:extLst>
              <a:ext uri="{FF2B5EF4-FFF2-40B4-BE49-F238E27FC236}">
                <a16:creationId xmlns:a16="http://schemas.microsoft.com/office/drawing/2014/main" id="{41C78AFD-61AF-DCCC-6529-83A41B7F0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5166F0-3A50-61AC-396A-7D9794F0190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822607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8D02-3905-6A00-CB7F-99F5A5067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EF5BFB-7EC5-1B41-F895-3C51C057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59323E5-9B8B-A1B2-C980-C47BF886A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7D149-8ED7-07FD-D23B-05765D566B09}"/>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6" name="Footer Placeholder 5">
            <a:extLst>
              <a:ext uri="{FF2B5EF4-FFF2-40B4-BE49-F238E27FC236}">
                <a16:creationId xmlns:a16="http://schemas.microsoft.com/office/drawing/2014/main" id="{24A8EED6-18C2-300E-4E34-CFF9B146FF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37E0DC-02CC-4018-0C61-FDC75A528FAF}"/>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1414765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2623-7959-7C37-164E-E2E12C14D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B95F9-3C08-573B-B0E1-0CBC70439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DEA25-6F0E-1BE4-B47B-69B9AD724573}"/>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D2243EEE-D226-8341-22E9-FE53A4EF01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9F30A0-3991-2C66-DABE-D7B70156CDF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253643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F2FEC-C1BD-AD71-7E03-D9B45C6AC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E4F06-3249-9587-273F-DFDA66CB8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790FC-0811-2118-7518-B2F37DAE736D}"/>
              </a:ext>
            </a:extLst>
          </p:cNvPr>
          <p:cNvSpPr>
            <a:spLocks noGrp="1"/>
          </p:cNvSpPr>
          <p:nvPr>
            <p:ph type="dt" sz="half" idx="10"/>
          </p:nvPr>
        </p:nvSpPr>
        <p:spPr/>
        <p:txBody>
          <a:body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4D19E24F-3DFE-4C22-ADB7-09C3A31254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4D0A9-3785-601B-CC23-6DF3B5D4848E}"/>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553086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8577742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076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6/14/2023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01078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172733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0128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C19EA2-6EDA-45B9-BD2B-B77353A3D0C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Top Corners Rounded 9">
            <a:extLst>
              <a:ext uri="{FF2B5EF4-FFF2-40B4-BE49-F238E27FC236}">
                <a16:creationId xmlns:a16="http://schemas.microsoft.com/office/drawing/2014/main" id="{3E46698C-83B6-4863-B485-4F0D706B5287}"/>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E9BB3126-B9B4-40F1-8986-F62809EF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Tree>
    <p:extLst>
      <p:ext uri="{BB962C8B-B14F-4D97-AF65-F5344CB8AC3E}">
        <p14:creationId xmlns:p14="http://schemas.microsoft.com/office/powerpoint/2010/main" val="1731618637"/>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C9E686-5621-4A51-BF8D-AC68BF56FE33}"/>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9E1DDA58-1856-4632-96BC-739BAC77C172}"/>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4967FC6-A611-407D-8025-58F077E4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2338577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4DD7F6-936A-4C32-8498-ABC5E1709012}"/>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7F4C1E98-F44C-4122-87F7-B850EF60D0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company name&#10;&#10;Description automatically generated">
            <a:extLst>
              <a:ext uri="{FF2B5EF4-FFF2-40B4-BE49-F238E27FC236}">
                <a16:creationId xmlns:a16="http://schemas.microsoft.com/office/drawing/2014/main" id="{583D854F-7865-4969-B820-51DCC3B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159189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F6EAA-B88D-4EF7-B896-D416F6BD322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DBBF2CB6-6198-4B07-B9B7-70FFCF8F29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5DEB063-1E99-4D3F-8ABF-432C73D54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812130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285259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defRPr>
            </a:lvl1pPr>
          </a:lstStyle>
          <a:p>
            <a:r>
              <a:rPr lang="en-US" dirty="0"/>
              <a:t>Color block or insert photo</a:t>
            </a:r>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5102225"/>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10" name="Freeform 9"/>
          <p:cNvSpPr>
            <a:spLocks noChangeAspect="1" noEditPoints="1"/>
          </p:cNvSpPr>
          <p:nvPr userDrawn="1"/>
        </p:nvSpPr>
        <p:spPr bwMode="auto">
          <a:xfrm>
            <a:off x="1853682" y="5943218"/>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pic>
        <p:nvPicPr>
          <p:cNvPr id="11" name="Picture 10" descr="A picture containing text, font, graphics, logo&#10;&#10;Description automatically generated">
            <a:extLst>
              <a:ext uri="{FF2B5EF4-FFF2-40B4-BE49-F238E27FC236}">
                <a16:creationId xmlns:a16="http://schemas.microsoft.com/office/drawing/2014/main" id="{DB7C6D7A-373F-DC4F-171D-E19E202B4F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675874"/>
            <a:ext cx="953650" cy="633104"/>
          </a:xfrm>
          <a:prstGeom prst="rect">
            <a:avLst/>
          </a:prstGeom>
        </p:spPr>
      </p:pic>
    </p:spTree>
    <p:extLst>
      <p:ext uri="{BB962C8B-B14F-4D97-AF65-F5344CB8AC3E}">
        <p14:creationId xmlns:p14="http://schemas.microsoft.com/office/powerpoint/2010/main" val="2124392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Rectangle 5"/>
          <p:cNvSpPr/>
          <p:nvPr userDrawn="1"/>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4657954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image" Target="../media/image2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2.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4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4.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44.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43.png"/><Relationship Id="rId5" Type="http://schemas.openxmlformats.org/officeDocument/2006/relationships/theme" Target="../theme/theme5.xml"/><Relationship Id="rId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7.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12">
                <a:solidFill>
                  <a:schemeClr val="tx1">
                    <a:tint val="75000"/>
                  </a:schemeClr>
                </a:solidFill>
              </a:defRPr>
            </a:lvl1pPr>
          </a:lstStyle>
          <a:p>
            <a:fld id="{C764DE79-268F-4C1A-8933-263129D2AF90}" type="datetimeFigureOut">
              <a:rPr lang="en-US" dirty="0"/>
              <a:t>6/14/2023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12">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ACDE8A7-A0E0-4749-BFDA-4661074B6E2B}"/>
              </a:ext>
            </a:extLst>
          </p:cNvPr>
          <p:cNvSpPr/>
          <p:nvPr userDrawn="1"/>
        </p:nvSpPr>
        <p:spPr>
          <a:xfrm>
            <a:off x="0" y="6156251"/>
            <a:ext cx="12192000" cy="701749"/>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8" name="Picture 7" descr="A picture containing text&#10;&#10;Description automatically generated">
            <a:extLst>
              <a:ext uri="{FF2B5EF4-FFF2-40B4-BE49-F238E27FC236}">
                <a16:creationId xmlns:a16="http://schemas.microsoft.com/office/drawing/2014/main" id="{9F2591DE-2171-4492-AD49-56F76FE5F7E8}"/>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63631" y="6293927"/>
            <a:ext cx="2860158" cy="412211"/>
          </a:xfrm>
          <a:prstGeom prst="rect">
            <a:avLst/>
          </a:prstGeom>
        </p:spPr>
      </p:pic>
      <p:sp>
        <p:nvSpPr>
          <p:cNvPr id="9" name="Rectangle 8">
            <a:extLst>
              <a:ext uri="{FF2B5EF4-FFF2-40B4-BE49-F238E27FC236}">
                <a16:creationId xmlns:a16="http://schemas.microsoft.com/office/drawing/2014/main" id="{F9983479-DA37-4B5A-A220-F16A666B32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cxnSp>
        <p:nvCxnSpPr>
          <p:cNvPr id="10" name="Straight Connector 9">
            <a:extLst>
              <a:ext uri="{FF2B5EF4-FFF2-40B4-BE49-F238E27FC236}">
                <a16:creationId xmlns:a16="http://schemas.microsoft.com/office/drawing/2014/main" id="{4F91CF10-9738-4381-9641-2845F228F5F6}"/>
              </a:ext>
            </a:extLst>
          </p:cNvPr>
          <p:cNvCxnSpPr/>
          <p:nvPr userDrawn="1"/>
        </p:nvCxnSpPr>
        <p:spPr>
          <a:xfrm>
            <a:off x="0" y="615625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77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6" r:id="rId38"/>
    <p:sldLayoutId id="2147483777" r:id="rId39"/>
    <p:sldLayoutId id="2147483778" r:id="rId40"/>
    <p:sldLayoutId id="2147483779" r:id="rId41"/>
    <p:sldLayoutId id="2147483780" r:id="rId42"/>
  </p:sldLayoutIdLst>
  <p:txStyles>
    <p:titleStyle>
      <a:lvl1pPr algn="l" defTabSz="847210" rtl="0" eaLnBrk="1" latinLnBrk="0" hangingPunct="1">
        <a:lnSpc>
          <a:spcPct val="90000"/>
        </a:lnSpc>
        <a:spcBef>
          <a:spcPct val="0"/>
        </a:spcBef>
        <a:buNone/>
        <a:defRPr sz="4077" kern="1200">
          <a:solidFill>
            <a:schemeClr val="tx1"/>
          </a:solidFill>
          <a:latin typeface="+mj-lt"/>
          <a:ea typeface="+mj-ea"/>
          <a:cs typeface="+mj-cs"/>
        </a:defRPr>
      </a:lvl1pPr>
    </p:titleStyle>
    <p:bodyStyle>
      <a:lvl1pPr marL="211802" indent="-211802" algn="l" defTabSz="847210" rtl="0" eaLnBrk="1" latinLnBrk="0" hangingPunct="1">
        <a:lnSpc>
          <a:spcPct val="90000"/>
        </a:lnSpc>
        <a:spcBef>
          <a:spcPts val="927"/>
        </a:spcBef>
        <a:buFont typeface="Arial" panose="020B0604020202020204" pitchFamily="34" charset="0"/>
        <a:buChar char="•"/>
        <a:defRPr sz="2594" kern="1200">
          <a:solidFill>
            <a:schemeClr val="tx2"/>
          </a:solidFill>
          <a:latin typeface="Segoe UI" panose="020B0502040204020203" pitchFamily="34" charset="0"/>
          <a:ea typeface="+mn-ea"/>
          <a:cs typeface="Segoe UI" panose="020B0502040204020203" pitchFamily="34" charset="0"/>
        </a:defRPr>
      </a:lvl1pPr>
      <a:lvl2pPr marL="635407" indent="-211802" algn="l" defTabSz="847210" rtl="0" eaLnBrk="1" latinLnBrk="0" hangingPunct="1">
        <a:lnSpc>
          <a:spcPct val="90000"/>
        </a:lnSpc>
        <a:spcBef>
          <a:spcPts val="463"/>
        </a:spcBef>
        <a:buFont typeface="Arial" panose="020B0604020202020204" pitchFamily="34" charset="0"/>
        <a:buChar char="•"/>
        <a:defRPr sz="2224" kern="1200">
          <a:solidFill>
            <a:schemeClr val="tx2"/>
          </a:solidFill>
          <a:latin typeface="Segoe UI" panose="020B0502040204020203" pitchFamily="34" charset="0"/>
          <a:ea typeface="+mn-ea"/>
          <a:cs typeface="Segoe UI" panose="020B0502040204020203" pitchFamily="34" charset="0"/>
        </a:defRPr>
      </a:lvl2pPr>
      <a:lvl3pPr marL="1059012" indent="-211802" algn="l" defTabSz="847210" rtl="0" eaLnBrk="1" latinLnBrk="0" hangingPunct="1">
        <a:lnSpc>
          <a:spcPct val="90000"/>
        </a:lnSpc>
        <a:spcBef>
          <a:spcPts val="463"/>
        </a:spcBef>
        <a:buFont typeface="Arial" panose="020B0604020202020204" pitchFamily="34" charset="0"/>
        <a:buChar char="•"/>
        <a:defRPr sz="1853" kern="1200">
          <a:solidFill>
            <a:schemeClr val="tx2"/>
          </a:solidFill>
          <a:latin typeface="Segoe UI" panose="020B0502040204020203" pitchFamily="34" charset="0"/>
          <a:ea typeface="+mn-ea"/>
          <a:cs typeface="Segoe UI" panose="020B0502040204020203" pitchFamily="34" charset="0"/>
        </a:defRPr>
      </a:lvl3pPr>
      <a:lvl4pPr marL="1482617"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4pPr>
      <a:lvl5pPr marL="1906222"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5pPr>
      <a:lvl6pPr marL="232982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6pPr>
      <a:lvl7pPr marL="275343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7pPr>
      <a:lvl8pPr marL="317703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8pPr>
      <a:lvl9pPr marL="360064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9pPr>
    </p:bodyStyle>
    <p:otherStyle>
      <a:defPPr>
        <a:defRPr lang="en-US"/>
      </a:defPPr>
      <a:lvl1pPr marL="0" algn="l" defTabSz="847210" rtl="0" eaLnBrk="1" latinLnBrk="0" hangingPunct="1">
        <a:defRPr sz="1668" kern="1200">
          <a:solidFill>
            <a:schemeClr val="tx1"/>
          </a:solidFill>
          <a:latin typeface="+mn-lt"/>
          <a:ea typeface="+mn-ea"/>
          <a:cs typeface="+mn-cs"/>
        </a:defRPr>
      </a:lvl1pPr>
      <a:lvl2pPr marL="423605" algn="l" defTabSz="847210" rtl="0" eaLnBrk="1" latinLnBrk="0" hangingPunct="1">
        <a:defRPr sz="1668" kern="1200">
          <a:solidFill>
            <a:schemeClr val="tx1"/>
          </a:solidFill>
          <a:latin typeface="+mn-lt"/>
          <a:ea typeface="+mn-ea"/>
          <a:cs typeface="+mn-cs"/>
        </a:defRPr>
      </a:lvl2pPr>
      <a:lvl3pPr marL="847210" algn="l" defTabSz="847210" rtl="0" eaLnBrk="1" latinLnBrk="0" hangingPunct="1">
        <a:defRPr sz="1668" kern="1200">
          <a:solidFill>
            <a:schemeClr val="tx1"/>
          </a:solidFill>
          <a:latin typeface="+mn-lt"/>
          <a:ea typeface="+mn-ea"/>
          <a:cs typeface="+mn-cs"/>
        </a:defRPr>
      </a:lvl3pPr>
      <a:lvl4pPr marL="1270815" algn="l" defTabSz="847210" rtl="0" eaLnBrk="1" latinLnBrk="0" hangingPunct="1">
        <a:defRPr sz="1668" kern="1200">
          <a:solidFill>
            <a:schemeClr val="tx1"/>
          </a:solidFill>
          <a:latin typeface="+mn-lt"/>
          <a:ea typeface="+mn-ea"/>
          <a:cs typeface="+mn-cs"/>
        </a:defRPr>
      </a:lvl4pPr>
      <a:lvl5pPr marL="1694420" algn="l" defTabSz="847210" rtl="0" eaLnBrk="1" latinLnBrk="0" hangingPunct="1">
        <a:defRPr sz="1668" kern="1200">
          <a:solidFill>
            <a:schemeClr val="tx1"/>
          </a:solidFill>
          <a:latin typeface="+mn-lt"/>
          <a:ea typeface="+mn-ea"/>
          <a:cs typeface="+mn-cs"/>
        </a:defRPr>
      </a:lvl5pPr>
      <a:lvl6pPr marL="2118025" algn="l" defTabSz="847210" rtl="0" eaLnBrk="1" latinLnBrk="0" hangingPunct="1">
        <a:defRPr sz="1668" kern="1200">
          <a:solidFill>
            <a:schemeClr val="tx1"/>
          </a:solidFill>
          <a:latin typeface="+mn-lt"/>
          <a:ea typeface="+mn-ea"/>
          <a:cs typeface="+mn-cs"/>
        </a:defRPr>
      </a:lvl6pPr>
      <a:lvl7pPr marL="2541630" algn="l" defTabSz="847210" rtl="0" eaLnBrk="1" latinLnBrk="0" hangingPunct="1">
        <a:defRPr sz="1668" kern="1200">
          <a:solidFill>
            <a:schemeClr val="tx1"/>
          </a:solidFill>
          <a:latin typeface="+mn-lt"/>
          <a:ea typeface="+mn-ea"/>
          <a:cs typeface="+mn-cs"/>
        </a:defRPr>
      </a:lvl7pPr>
      <a:lvl8pPr marL="2965235" algn="l" defTabSz="847210" rtl="0" eaLnBrk="1" latinLnBrk="0" hangingPunct="1">
        <a:defRPr sz="1668" kern="1200">
          <a:solidFill>
            <a:schemeClr val="tx1"/>
          </a:solidFill>
          <a:latin typeface="+mn-lt"/>
          <a:ea typeface="+mn-ea"/>
          <a:cs typeface="+mn-cs"/>
        </a:defRPr>
      </a:lvl8pPr>
      <a:lvl9pPr marL="3388840" algn="l" defTabSz="847210" rtl="0" eaLnBrk="1" latinLnBrk="0" hangingPunct="1">
        <a:defRPr sz="16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227B1-6AD3-EA7B-6B6D-B937E37DC65F}"/>
              </a:ext>
            </a:extLst>
          </p:cNvPr>
          <p:cNvSpPr>
            <a:spLocks noGrp="1"/>
          </p:cNvSpPr>
          <p:nvPr>
            <p:ph type="title"/>
          </p:nvPr>
        </p:nvSpPr>
        <p:spPr>
          <a:xfrm>
            <a:off x="5025911" y="374970"/>
            <a:ext cx="6327888" cy="13157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1ADFC0-BC00-9161-A0FA-B12055F28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C45DB-982F-8042-DC18-04CEA9D5B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DD9A3-453C-4780-BD5E-E55AC14C06FA}" type="datetimeFigureOut">
              <a:rPr lang="en-US" smtClean="0"/>
              <a:t>6/14/2023</a:t>
            </a:fld>
            <a:endParaRPr lang="en-US" dirty="0"/>
          </a:p>
        </p:txBody>
      </p:sp>
      <p:sp>
        <p:nvSpPr>
          <p:cNvPr id="5" name="Footer Placeholder 4">
            <a:extLst>
              <a:ext uri="{FF2B5EF4-FFF2-40B4-BE49-F238E27FC236}">
                <a16:creationId xmlns:a16="http://schemas.microsoft.com/office/drawing/2014/main" id="{C3224483-1786-F2E3-A15B-E0A1A516E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5999A6-06BD-714D-92A8-DFDB1F458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3494-1521-4FE7-B65F-FAF73E195FC9}" type="slidenum">
              <a:rPr lang="en-US" smtClean="0"/>
              <a:t>‹#›</a:t>
            </a:fld>
            <a:endParaRPr lang="en-US" dirty="0"/>
          </a:p>
        </p:txBody>
      </p:sp>
    </p:spTree>
    <p:extLst>
      <p:ext uri="{BB962C8B-B14F-4D97-AF65-F5344CB8AC3E}">
        <p14:creationId xmlns:p14="http://schemas.microsoft.com/office/powerpoint/2010/main" val="397137411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85086556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txStyles>
    <p:titleStyle>
      <a:lvl1pPr>
        <a:defRPr>
          <a:latin typeface="+mj-lt"/>
          <a:ea typeface="+mj-ea"/>
          <a:cs typeface="+mj-cs"/>
        </a:defRPr>
      </a:lvl1pPr>
    </p:titleStyle>
    <p:bodyStyle>
      <a:lvl1pPr marL="0">
        <a:defRPr>
          <a:latin typeface="+mn-lt"/>
          <a:ea typeface="+mn-ea"/>
          <a:cs typeface="+mn-cs"/>
        </a:defRPr>
      </a:lvl1pPr>
      <a:lvl2pPr marL="537871">
        <a:defRPr>
          <a:latin typeface="+mn-lt"/>
          <a:ea typeface="+mn-ea"/>
          <a:cs typeface="+mn-cs"/>
        </a:defRPr>
      </a:lvl2pPr>
      <a:lvl3pPr marL="1075742">
        <a:defRPr>
          <a:latin typeface="+mn-lt"/>
          <a:ea typeface="+mn-ea"/>
          <a:cs typeface="+mn-cs"/>
        </a:defRPr>
      </a:lvl3pPr>
      <a:lvl4pPr marL="1613613">
        <a:defRPr>
          <a:latin typeface="+mn-lt"/>
          <a:ea typeface="+mn-ea"/>
          <a:cs typeface="+mn-cs"/>
        </a:defRPr>
      </a:lvl4pPr>
      <a:lvl5pPr marL="2151484">
        <a:defRPr>
          <a:latin typeface="+mn-lt"/>
          <a:ea typeface="+mn-ea"/>
          <a:cs typeface="+mn-cs"/>
        </a:defRPr>
      </a:lvl5pPr>
      <a:lvl6pPr marL="2689355">
        <a:defRPr>
          <a:latin typeface="+mn-lt"/>
          <a:ea typeface="+mn-ea"/>
          <a:cs typeface="+mn-cs"/>
        </a:defRPr>
      </a:lvl6pPr>
      <a:lvl7pPr marL="3227227">
        <a:defRPr>
          <a:latin typeface="+mn-lt"/>
          <a:ea typeface="+mn-ea"/>
          <a:cs typeface="+mn-cs"/>
        </a:defRPr>
      </a:lvl7pPr>
      <a:lvl8pPr marL="3765097">
        <a:defRPr>
          <a:latin typeface="+mn-lt"/>
          <a:ea typeface="+mn-ea"/>
          <a:cs typeface="+mn-cs"/>
        </a:defRPr>
      </a:lvl8pPr>
      <a:lvl9pPr marL="4302969">
        <a:defRPr>
          <a:latin typeface="+mn-lt"/>
          <a:ea typeface="+mn-ea"/>
          <a:cs typeface="+mn-cs"/>
        </a:defRPr>
      </a:lvl9pPr>
    </p:bodyStyle>
    <p:otherStyle>
      <a:lvl1pPr marL="0">
        <a:defRPr>
          <a:latin typeface="+mn-lt"/>
          <a:ea typeface="+mn-ea"/>
          <a:cs typeface="+mn-cs"/>
        </a:defRPr>
      </a:lvl1pPr>
      <a:lvl2pPr marL="537871">
        <a:defRPr>
          <a:latin typeface="+mn-lt"/>
          <a:ea typeface="+mn-ea"/>
          <a:cs typeface="+mn-cs"/>
        </a:defRPr>
      </a:lvl2pPr>
      <a:lvl3pPr marL="1075742">
        <a:defRPr>
          <a:latin typeface="+mn-lt"/>
          <a:ea typeface="+mn-ea"/>
          <a:cs typeface="+mn-cs"/>
        </a:defRPr>
      </a:lvl3pPr>
      <a:lvl4pPr marL="1613613">
        <a:defRPr>
          <a:latin typeface="+mn-lt"/>
          <a:ea typeface="+mn-ea"/>
          <a:cs typeface="+mn-cs"/>
        </a:defRPr>
      </a:lvl4pPr>
      <a:lvl5pPr marL="2151484">
        <a:defRPr>
          <a:latin typeface="+mn-lt"/>
          <a:ea typeface="+mn-ea"/>
          <a:cs typeface="+mn-cs"/>
        </a:defRPr>
      </a:lvl5pPr>
      <a:lvl6pPr marL="2689355">
        <a:defRPr>
          <a:latin typeface="+mn-lt"/>
          <a:ea typeface="+mn-ea"/>
          <a:cs typeface="+mn-cs"/>
        </a:defRPr>
      </a:lvl6pPr>
      <a:lvl7pPr marL="3227227">
        <a:defRPr>
          <a:latin typeface="+mn-lt"/>
          <a:ea typeface="+mn-ea"/>
          <a:cs typeface="+mn-cs"/>
        </a:defRPr>
      </a:lvl7pPr>
      <a:lvl8pPr marL="3765097">
        <a:defRPr>
          <a:latin typeface="+mn-lt"/>
          <a:ea typeface="+mn-ea"/>
          <a:cs typeface="+mn-cs"/>
        </a:defRPr>
      </a:lvl8pPr>
      <a:lvl9pPr marL="430296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47859-76CC-4F68-BABF-1E282FD8E3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B4C08B6-565E-4A1F-8EB3-EFEAA6DEF21A}"/>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2D52F1A-2685-43CD-BA71-4490F0B8AD6F}"/>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Tree>
    <p:extLst>
      <p:ext uri="{BB962C8B-B14F-4D97-AF65-F5344CB8AC3E}">
        <p14:creationId xmlns:p14="http://schemas.microsoft.com/office/powerpoint/2010/main" val="396971506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06460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Font typeface="Arial" panose="020B0604020202020204" pitchFamily="34" charset="0"/>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6/14/2023</a:t>
            </a:fld>
            <a:endParaRPr lang="en-US" dirty="0"/>
          </a:p>
        </p:txBody>
      </p:sp>
      <p:sp>
        <p:nvSpPr>
          <p:cNvPr id="6" name="Holder 6"/>
          <p:cNvSpPr>
            <a:spLocks noGrp="1"/>
          </p:cNvSpPr>
          <p:nvPr>
            <p:ph type="sldNum" sz="quarter" idx="7"/>
          </p:nvPr>
        </p:nvSpPr>
        <p:spPr>
          <a:xfrm>
            <a:off x="9821730" y="6331463"/>
            <a:ext cx="957230" cy="94513"/>
          </a:xfrm>
          <a:prstGeom prst="rect">
            <a:avLst/>
          </a:prstGeom>
        </p:spPr>
        <p:txBody>
          <a:bodyPr wrap="square" lIns="0" tIns="0" rIns="0" bIns="0">
            <a:spAutoFit/>
          </a:bodyPr>
          <a:lstStyle>
            <a:lvl1pPr>
              <a:defRPr sz="614" b="0" i="0">
                <a:solidFill>
                  <a:schemeClr val="tx1"/>
                </a:solidFill>
                <a:latin typeface="Arial"/>
                <a:cs typeface="Arial"/>
              </a:defRPr>
            </a:lvl1pPr>
          </a:lstStyle>
          <a:p>
            <a:pPr marL="8659">
              <a:spcBef>
                <a:spcPts val="10"/>
              </a:spcBef>
            </a:pPr>
            <a:r>
              <a:rPr lang="en-US" dirty="0"/>
              <a:t>Page</a:t>
            </a:r>
            <a:r>
              <a:rPr lang="en-US" spc="-17" dirty="0"/>
              <a:t> </a:t>
            </a:r>
            <a:fld id="{81D60167-4931-47E6-BA6A-407CBD079E47}" type="slidenum">
              <a:rPr b="1" smtClean="0"/>
              <a:pPr marL="8659">
                <a:spcBef>
                  <a:spcPts val="10"/>
                </a:spcBef>
              </a:pPr>
              <a:t>‹#›</a:t>
            </a:fld>
            <a:r>
              <a:rPr b="1" spc="-7" dirty="0"/>
              <a:t> </a:t>
            </a:r>
            <a:r>
              <a:rPr dirty="0"/>
              <a:t>of</a:t>
            </a:r>
            <a:r>
              <a:rPr spc="-3" dirty="0"/>
              <a:t> </a:t>
            </a:r>
            <a:r>
              <a:rPr b="1" spc="-34" dirty="0"/>
              <a:t>4</a:t>
            </a:r>
          </a:p>
        </p:txBody>
      </p:sp>
    </p:spTree>
    <p:extLst>
      <p:ext uri="{BB962C8B-B14F-4D97-AF65-F5344CB8AC3E}">
        <p14:creationId xmlns:p14="http://schemas.microsoft.com/office/powerpoint/2010/main" val="346832845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9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99.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9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93.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www.fdot.gov/" TargetMode="External"/><Relationship Id="rId1" Type="http://schemas.openxmlformats.org/officeDocument/2006/relationships/slideLayout" Target="../slideLayouts/slideLayout107.xml"/><Relationship Id="rId5" Type="http://schemas.openxmlformats.org/officeDocument/2006/relationships/hyperlink" Target="mailto:melissa.mckinney@dot.state.fl.us" TargetMode="External"/><Relationship Id="rId4" Type="http://schemas.openxmlformats.org/officeDocument/2006/relationships/hyperlink" Target="http://www.cflroads.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hyperlink" Target="mailto:siaosi.fine@dot.state.fl.us" TargetMode="External"/><Relationship Id="rId2" Type="http://schemas.openxmlformats.org/officeDocument/2006/relationships/image" Target="../media/image62.jpg"/><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hyperlink" Target="http://www.floridasturnpike.com/" TargetMode="External"/><Relationship Id="rId2" Type="http://schemas.openxmlformats.org/officeDocument/2006/relationships/hyperlink" Target="http://www.fdot.gov/" TargetMode="External"/><Relationship Id="rId1" Type="http://schemas.openxmlformats.org/officeDocument/2006/relationships/slideLayout" Target="../slideLayouts/slideLayout92.xml"/><Relationship Id="rId4" Type="http://schemas.openxmlformats.org/officeDocument/2006/relationships/hyperlink" Target="mailto:Yasir.Mercado@dot.state.fl.u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floridasturnpike.com/traveler-resources/construction-updates/" TargetMode="External"/><Relationship Id="rId2" Type="http://schemas.openxmlformats.org/officeDocument/2006/relationships/hyperlink" Target="mailto:Louis.Grisoglio@dot.state.fl.us" TargetMode="External"/><Relationship Id="rId1" Type="http://schemas.openxmlformats.org/officeDocument/2006/relationships/slideLayout" Target="../slideLayouts/slideLayout92.xml"/><Relationship Id="rId5" Type="http://schemas.openxmlformats.org/officeDocument/2006/relationships/hyperlink" Target="http://www.floridasturnpike.com/" TargetMode="External"/><Relationship Id="rId4" Type="http://schemas.openxmlformats.org/officeDocument/2006/relationships/hyperlink" Target="http://www.fdot.g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ridelakexpress.com/" TargetMode="External"/><Relationship Id="rId1" Type="http://schemas.openxmlformats.org/officeDocument/2006/relationships/slideLayout" Target="../slideLayouts/slideLayout92.xml"/><Relationship Id="rId5" Type="http://schemas.openxmlformats.org/officeDocument/2006/relationships/image" Target="../media/image65.jpg"/><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lakesumtermpo.com/media/z2af1el2/2023_lsmpo_lopp_draft_05-31-2023.pdf"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342104" y="2731407"/>
            <a:ext cx="8540638" cy="2476499"/>
          </a:xfrm>
        </p:spPr>
        <p:txBody>
          <a:bodyPr>
            <a:normAutofit/>
          </a:bodyPr>
          <a:lstStyle/>
          <a:p>
            <a:pPr algn="ctr"/>
            <a:r>
              <a:rPr lang="en-US" dirty="0"/>
              <a:t>Lake~Sumter MPO </a:t>
            </a:r>
            <a:br>
              <a:rPr lang="en-US" dirty="0"/>
            </a:br>
            <a:r>
              <a:rPr lang="en-US" dirty="0"/>
              <a:t>June 14, 2023 </a:t>
            </a:r>
            <a:br>
              <a:rPr lang="en-US" dirty="0"/>
            </a:br>
            <a:r>
              <a:rPr lang="en-US" dirty="0"/>
              <a:t>Advisory Committee Meeting</a:t>
            </a:r>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dirty="0"/>
              <a:t> Michael Woods, Executive Director</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323850" y="1152573"/>
            <a:ext cx="11725720" cy="5183883"/>
          </a:xfrm>
        </p:spPr>
        <p:txBody>
          <a:bodyPr/>
          <a:lstStyle/>
          <a:p>
            <a:pPr marL="0" indent="0">
              <a:spcBef>
                <a:spcPts val="0"/>
              </a:spcBef>
              <a:spcAft>
                <a:spcPts val="1200"/>
              </a:spcAft>
              <a:buNone/>
            </a:pPr>
            <a:r>
              <a:rPr lang="en-US" sz="2800" i="1" dirty="0"/>
              <a:t>Based on FDOT 2023/24 – 2027/28 Tentative Work Program:</a:t>
            </a:r>
          </a:p>
          <a:p>
            <a:pPr marL="0" indent="0">
              <a:buNone/>
            </a:pPr>
            <a:r>
              <a:rPr lang="en-US" sz="2800" b="1" u="sng" dirty="0"/>
              <a:t>Lake County</a:t>
            </a:r>
          </a:p>
          <a:p>
            <a:r>
              <a:rPr lang="en-US" sz="2200" b="1" dirty="0"/>
              <a:t>#1: SR 50 Realignment (Groveland) </a:t>
            </a:r>
            <a:r>
              <a:rPr lang="en-US" sz="2200" dirty="0"/>
              <a:t>- $14.7M for ROW in FY24 / $9.85M in FY25</a:t>
            </a:r>
            <a:endParaRPr lang="en-US" sz="2200" b="1" dirty="0"/>
          </a:p>
          <a:p>
            <a:pPr>
              <a:spcAft>
                <a:spcPts val="1800"/>
              </a:spcAft>
            </a:pPr>
            <a:r>
              <a:rPr lang="en-US" sz="2200" b="1" dirty="0"/>
              <a:t>#17: Micro Racetrack Road </a:t>
            </a:r>
            <a:r>
              <a:rPr lang="en-US" sz="2200" dirty="0"/>
              <a:t>- $450K for Design advanced to FY24 from FY26</a:t>
            </a:r>
          </a:p>
          <a:p>
            <a:pPr marL="0" indent="0">
              <a:buNone/>
            </a:pPr>
            <a:r>
              <a:rPr lang="en-US" sz="2800" b="1" u="sng" dirty="0"/>
              <a:t>Sumter County</a:t>
            </a:r>
          </a:p>
          <a:p>
            <a:r>
              <a:rPr lang="en-US" sz="2200" b="1" dirty="0">
                <a:solidFill>
                  <a:srgbClr val="00B050"/>
                </a:solidFill>
              </a:rPr>
              <a:t>#2: US 301 Widening </a:t>
            </a:r>
            <a:r>
              <a:rPr lang="en-US" sz="2200" dirty="0">
                <a:solidFill>
                  <a:srgbClr val="00B050"/>
                </a:solidFill>
              </a:rPr>
              <a:t>- $51M for ROW in FY24 / $71.1M for CST in FY 24 and $45.8M for CST in FY26</a:t>
            </a:r>
          </a:p>
          <a:p>
            <a:r>
              <a:rPr lang="en-US" sz="2200" b="1" dirty="0">
                <a:solidFill>
                  <a:srgbClr val="00B050"/>
                </a:solidFill>
              </a:rPr>
              <a:t>#6: US 301 Complete Streets (Wildwood)</a:t>
            </a:r>
            <a:r>
              <a:rPr lang="en-US" sz="2200" dirty="0">
                <a:solidFill>
                  <a:srgbClr val="00B050"/>
                </a:solidFill>
              </a:rPr>
              <a:t> - $2M for Design in FY24</a:t>
            </a:r>
          </a:p>
          <a:p>
            <a:r>
              <a:rPr lang="en-US" sz="2200" b="1" dirty="0"/>
              <a:t>#8: CR 48 Safety Project </a:t>
            </a:r>
            <a:r>
              <a:rPr lang="en-US" sz="2200" dirty="0"/>
              <a:t>- $1.6M for Design in FY24</a:t>
            </a:r>
          </a:p>
          <a:p>
            <a:r>
              <a:rPr lang="en-US" sz="2200" b="1" dirty="0"/>
              <a:t>Bridges #1: Rehabilitation for Multiple Bridges </a:t>
            </a:r>
            <a:r>
              <a:rPr lang="en-US" sz="2200" dirty="0"/>
              <a:t>- $717,289 for CST in FY24</a:t>
            </a:r>
          </a:p>
          <a:p>
            <a:endParaRPr lang="en-US" sz="2200" dirty="0"/>
          </a:p>
          <a:p>
            <a:pPr marL="0" indent="0">
              <a:buNone/>
            </a:pPr>
            <a:r>
              <a:rPr lang="en-US" sz="2200" b="1" dirty="0">
                <a:solidFill>
                  <a:srgbClr val="00B050"/>
                </a:solidFill>
              </a:rPr>
              <a:t>Items in Green: Added to </a:t>
            </a:r>
            <a:r>
              <a:rPr lang="en-US" sz="2200" b="1" i="1" dirty="0">
                <a:solidFill>
                  <a:srgbClr val="00B050"/>
                </a:solidFill>
              </a:rPr>
              <a:t>Funded Top 20 Projects List</a:t>
            </a:r>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a:t>
            </a:r>
            <a:r>
              <a:rPr lang="en-US" dirty="0">
                <a:solidFill>
                  <a:srgbClr val="FFCB05"/>
                </a:solidFill>
              </a:rPr>
              <a:t>22</a:t>
            </a:r>
            <a:r>
              <a:rPr lang="en-US" dirty="0"/>
              <a:t> Top 20 – Projects in TWP</a:t>
            </a:r>
          </a:p>
        </p:txBody>
      </p:sp>
    </p:spTree>
    <p:extLst>
      <p:ext uri="{BB962C8B-B14F-4D97-AF65-F5344CB8AC3E}">
        <p14:creationId xmlns:p14="http://schemas.microsoft.com/office/powerpoint/2010/main" val="42136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466280" y="1674114"/>
            <a:ext cx="11725720" cy="5183883"/>
          </a:xfrm>
        </p:spPr>
        <p:txBody>
          <a:bodyPr/>
          <a:lstStyle/>
          <a:p>
            <a:r>
              <a:rPr lang="en-US" sz="3600" b="1" dirty="0"/>
              <a:t>#2: US 301 Widening</a:t>
            </a:r>
            <a:endParaRPr lang="en-US" sz="3600" dirty="0"/>
          </a:p>
          <a:p>
            <a:r>
              <a:rPr lang="en-US" sz="3600" b="1" dirty="0"/>
              <a:t>#4: Marsh Bend Trail (CR 501)</a:t>
            </a:r>
          </a:p>
          <a:p>
            <a:r>
              <a:rPr lang="en-US" sz="3600" b="1" dirty="0"/>
              <a:t>#6: US 301 Complete Streets (Wildwood)</a:t>
            </a:r>
            <a:endParaRPr lang="en-US" sz="3600" dirty="0"/>
          </a:p>
          <a:p>
            <a:r>
              <a:rPr lang="en-US" sz="3600" b="1" dirty="0"/>
              <a:t>#13 Wekiva Trail (Segs 1 &amp; 5)</a:t>
            </a:r>
          </a:p>
          <a:p>
            <a:r>
              <a:rPr lang="en-US" sz="3600" b="1" dirty="0"/>
              <a:t>#15 Citrus Grove Phase II &amp; V</a:t>
            </a:r>
          </a:p>
          <a:p>
            <a:pPr marL="0" indent="0">
              <a:buNone/>
            </a:pPr>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Projects Leaving 20</a:t>
            </a:r>
            <a:r>
              <a:rPr lang="en-US" dirty="0">
                <a:solidFill>
                  <a:srgbClr val="FFCB05"/>
                </a:solidFill>
              </a:rPr>
              <a:t>22</a:t>
            </a:r>
            <a:r>
              <a:rPr lang="en-US" dirty="0"/>
              <a:t> Top 20</a:t>
            </a:r>
          </a:p>
        </p:txBody>
      </p:sp>
    </p:spTree>
    <p:extLst>
      <p:ext uri="{BB962C8B-B14F-4D97-AF65-F5344CB8AC3E}">
        <p14:creationId xmlns:p14="http://schemas.microsoft.com/office/powerpoint/2010/main" val="20427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CFFD2EC1-8655-4F65-9121-64CA71E5A4D1}"/>
              </a:ext>
            </a:extLst>
          </p:cNvPr>
          <p:cNvSpPr>
            <a:spLocks noGrp="1"/>
          </p:cNvSpPr>
          <p:nvPr>
            <p:ph idx="1"/>
          </p:nvPr>
        </p:nvSpPr>
        <p:spPr>
          <a:xfrm>
            <a:off x="323850" y="1562100"/>
            <a:ext cx="11535358" cy="4757146"/>
          </a:xfrm>
        </p:spPr>
        <p:txBody>
          <a:bodyPr/>
          <a:lstStyle/>
          <a:p>
            <a:r>
              <a:rPr lang="en-US" sz="3600" b="1" dirty="0"/>
              <a:t>#6 - Wellness Way </a:t>
            </a:r>
            <a:r>
              <a:rPr lang="en-US" sz="3600" dirty="0"/>
              <a:t>(2 to 4 Lanes)</a:t>
            </a:r>
          </a:p>
          <a:p>
            <a:r>
              <a:rPr lang="en-US" sz="3600" b="1" dirty="0"/>
              <a:t>#8 - Sumter County Safe Streets for All – Phase I</a:t>
            </a:r>
          </a:p>
          <a:p>
            <a:r>
              <a:rPr lang="en-US" sz="3600" b="1" dirty="0"/>
              <a:t>#16 - SR 19 Planning Study </a:t>
            </a:r>
            <a:r>
              <a:rPr lang="en-US" sz="3600" dirty="0"/>
              <a:t>–</a:t>
            </a:r>
            <a:r>
              <a:rPr lang="en-US" sz="3600" b="1" dirty="0"/>
              <a:t> </a:t>
            </a:r>
            <a:r>
              <a:rPr lang="en-US" sz="3600" dirty="0"/>
              <a:t>SR 50 to CR 455 </a:t>
            </a:r>
          </a:p>
          <a:p>
            <a:r>
              <a:rPr lang="en-US" sz="3600" b="1" dirty="0"/>
              <a:t>#17 - 2050 Long Range Transportation Plan </a:t>
            </a:r>
            <a:r>
              <a:rPr lang="en-US" sz="3600" dirty="0"/>
              <a:t>– Preliminary Planning Activities and Studies</a:t>
            </a:r>
          </a:p>
          <a:p>
            <a:r>
              <a:rPr lang="en-US" sz="3600" b="1" dirty="0"/>
              <a:t>#19 - CR 44 Corridor Feasibility Study </a:t>
            </a:r>
            <a:r>
              <a:rPr lang="en-US" sz="3600" dirty="0"/>
              <a:t>– US 441 to Eustis Bypass/Deland Road</a:t>
            </a:r>
          </a:p>
        </p:txBody>
      </p:sp>
      <p:sp>
        <p:nvSpPr>
          <p:cNvPr id="5" name="Title 5">
            <a:extLst>
              <a:ext uri="{FF2B5EF4-FFF2-40B4-BE49-F238E27FC236}">
                <a16:creationId xmlns:a16="http://schemas.microsoft.com/office/drawing/2014/main" id="{6373C4CF-961A-3F70-3408-F21E6389E4FA}"/>
              </a:ext>
            </a:extLst>
          </p:cNvPr>
          <p:cNvSpPr>
            <a:spLocks noGrp="1"/>
          </p:cNvSpPr>
          <p:nvPr>
            <p:ph type="title"/>
          </p:nvPr>
        </p:nvSpPr>
        <p:spPr>
          <a:xfrm>
            <a:off x="2108200" y="285161"/>
            <a:ext cx="9941370" cy="699534"/>
          </a:xfrm>
        </p:spPr>
        <p:txBody>
          <a:bodyPr/>
          <a:lstStyle/>
          <a:p>
            <a:r>
              <a:rPr lang="en-US" dirty="0"/>
              <a:t>Projects Added to 2023 Top 20</a:t>
            </a:r>
          </a:p>
        </p:txBody>
      </p:sp>
    </p:spTree>
    <p:extLst>
      <p:ext uri="{BB962C8B-B14F-4D97-AF65-F5344CB8AC3E}">
        <p14:creationId xmlns:p14="http://schemas.microsoft.com/office/powerpoint/2010/main" val="20572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Top 20 Projects</a:t>
            </a:r>
          </a:p>
        </p:txBody>
      </p:sp>
      <p:graphicFrame>
        <p:nvGraphicFramePr>
          <p:cNvPr id="4" name="Table 3">
            <a:extLst>
              <a:ext uri="{FF2B5EF4-FFF2-40B4-BE49-F238E27FC236}">
                <a16:creationId xmlns:a16="http://schemas.microsoft.com/office/drawing/2014/main" id="{2DF97998-01AB-308D-5146-7496CC39C7CE}"/>
              </a:ext>
            </a:extLst>
          </p:cNvPr>
          <p:cNvGraphicFramePr>
            <a:graphicFrameLocks noGrp="1"/>
          </p:cNvGraphicFramePr>
          <p:nvPr/>
        </p:nvGraphicFramePr>
        <p:xfrm>
          <a:off x="228378" y="1314374"/>
          <a:ext cx="11735243" cy="5381154"/>
        </p:xfrm>
        <a:graphic>
          <a:graphicData uri="http://schemas.openxmlformats.org/drawingml/2006/table">
            <a:tbl>
              <a:tblPr/>
              <a:tblGrid>
                <a:gridCol w="517405">
                  <a:extLst>
                    <a:ext uri="{9D8B030D-6E8A-4147-A177-3AD203B41FA5}">
                      <a16:colId xmlns:a16="http://schemas.microsoft.com/office/drawing/2014/main" val="1202165755"/>
                    </a:ext>
                  </a:extLst>
                </a:gridCol>
                <a:gridCol w="389597">
                  <a:extLst>
                    <a:ext uri="{9D8B030D-6E8A-4147-A177-3AD203B41FA5}">
                      <a16:colId xmlns:a16="http://schemas.microsoft.com/office/drawing/2014/main" val="2142264705"/>
                    </a:ext>
                  </a:extLst>
                </a:gridCol>
                <a:gridCol w="601980">
                  <a:extLst>
                    <a:ext uri="{9D8B030D-6E8A-4147-A177-3AD203B41FA5}">
                      <a16:colId xmlns:a16="http://schemas.microsoft.com/office/drawing/2014/main" val="1101563678"/>
                    </a:ext>
                  </a:extLst>
                </a:gridCol>
                <a:gridCol w="1868066">
                  <a:extLst>
                    <a:ext uri="{9D8B030D-6E8A-4147-A177-3AD203B41FA5}">
                      <a16:colId xmlns:a16="http://schemas.microsoft.com/office/drawing/2014/main" val="1582523164"/>
                    </a:ext>
                  </a:extLst>
                </a:gridCol>
                <a:gridCol w="844654">
                  <a:extLst>
                    <a:ext uri="{9D8B030D-6E8A-4147-A177-3AD203B41FA5}">
                      <a16:colId xmlns:a16="http://schemas.microsoft.com/office/drawing/2014/main" val="3192873714"/>
                    </a:ext>
                  </a:extLst>
                </a:gridCol>
                <a:gridCol w="846199">
                  <a:extLst>
                    <a:ext uri="{9D8B030D-6E8A-4147-A177-3AD203B41FA5}">
                      <a16:colId xmlns:a16="http://schemas.microsoft.com/office/drawing/2014/main" val="437120609"/>
                    </a:ext>
                  </a:extLst>
                </a:gridCol>
                <a:gridCol w="753112">
                  <a:extLst>
                    <a:ext uri="{9D8B030D-6E8A-4147-A177-3AD203B41FA5}">
                      <a16:colId xmlns:a16="http://schemas.microsoft.com/office/drawing/2014/main" val="2180346220"/>
                    </a:ext>
                  </a:extLst>
                </a:gridCol>
                <a:gridCol w="616574">
                  <a:extLst>
                    <a:ext uri="{9D8B030D-6E8A-4147-A177-3AD203B41FA5}">
                      <a16:colId xmlns:a16="http://schemas.microsoft.com/office/drawing/2014/main" val="1761839938"/>
                    </a:ext>
                  </a:extLst>
                </a:gridCol>
                <a:gridCol w="689874">
                  <a:extLst>
                    <a:ext uri="{9D8B030D-6E8A-4147-A177-3AD203B41FA5}">
                      <a16:colId xmlns:a16="http://schemas.microsoft.com/office/drawing/2014/main" val="3101709802"/>
                    </a:ext>
                  </a:extLst>
                </a:gridCol>
                <a:gridCol w="764610">
                  <a:extLst>
                    <a:ext uri="{9D8B030D-6E8A-4147-A177-3AD203B41FA5}">
                      <a16:colId xmlns:a16="http://schemas.microsoft.com/office/drawing/2014/main" val="2568657030"/>
                    </a:ext>
                  </a:extLst>
                </a:gridCol>
                <a:gridCol w="1017564">
                  <a:extLst>
                    <a:ext uri="{9D8B030D-6E8A-4147-A177-3AD203B41FA5}">
                      <a16:colId xmlns:a16="http://schemas.microsoft.com/office/drawing/2014/main" val="1090937176"/>
                    </a:ext>
                  </a:extLst>
                </a:gridCol>
                <a:gridCol w="858030">
                  <a:extLst>
                    <a:ext uri="{9D8B030D-6E8A-4147-A177-3AD203B41FA5}">
                      <a16:colId xmlns:a16="http://schemas.microsoft.com/office/drawing/2014/main" val="139340678"/>
                    </a:ext>
                  </a:extLst>
                </a:gridCol>
                <a:gridCol w="954326">
                  <a:extLst>
                    <a:ext uri="{9D8B030D-6E8A-4147-A177-3AD203B41FA5}">
                      <a16:colId xmlns:a16="http://schemas.microsoft.com/office/drawing/2014/main" val="936353210"/>
                    </a:ext>
                  </a:extLst>
                </a:gridCol>
                <a:gridCol w="1013252">
                  <a:extLst>
                    <a:ext uri="{9D8B030D-6E8A-4147-A177-3AD203B41FA5}">
                      <a16:colId xmlns:a16="http://schemas.microsoft.com/office/drawing/2014/main" val="2965276809"/>
                    </a:ext>
                  </a:extLst>
                </a:gridCol>
              </a:tblGrid>
              <a:tr h="787157">
                <a:tc>
                  <a:txBody>
                    <a:bodyPr/>
                    <a:lstStyle/>
                    <a:p>
                      <a:pPr algn="ctr" fontAlgn="ctr"/>
                      <a:r>
                        <a:rPr lang="en-US" sz="700" b="1" i="0" u="none" strike="noStrike" dirty="0">
                          <a:solidFill>
                            <a:srgbClr val="FFFFFF"/>
                          </a:solidFill>
                          <a:effectLst/>
                          <a:latin typeface="Muli" panose="00000500000000000000" pitchFamily="2" charset="0"/>
                        </a:rPr>
                        <a:t>2023 PROPOSED </a:t>
                      </a:r>
                      <a:br>
                        <a:rPr lang="en-US" sz="700" b="1" i="0" u="none" strike="noStrike" dirty="0">
                          <a:solidFill>
                            <a:srgbClr val="FFFFFF"/>
                          </a:solidFill>
                          <a:effectLst/>
                          <a:latin typeface="Muli" panose="00000500000000000000" pitchFamily="2" charset="0"/>
                        </a:rPr>
                      </a:br>
                      <a:r>
                        <a:rPr lang="en-US" sz="700" b="1" i="0" u="none" strike="noStrike" dirty="0">
                          <a:solidFill>
                            <a:srgbClr val="FFFFFF"/>
                          </a:solidFill>
                          <a:effectLst/>
                          <a:latin typeface="Muli" panose="00000500000000000000" pitchFamily="2" charset="0"/>
                        </a:rPr>
                        <a:t>Top 20 Rank </a:t>
                      </a:r>
                    </a:p>
                  </a:txBody>
                  <a:tcPr marL="4889" marR="4889" marT="4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1" i="0" u="none" strike="noStrike" dirty="0">
                          <a:solidFill>
                            <a:srgbClr val="FFFFFF"/>
                          </a:solidFill>
                          <a:effectLst/>
                          <a:latin typeface="Muli" panose="00000500000000000000" pitchFamily="2" charset="0"/>
                        </a:rPr>
                        <a:t>2022 </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Top 20 Rank </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Sponsor/ Location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Project Name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From</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To</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Description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FY</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Cost</a:t>
                      </a:r>
                    </a:p>
                  </a:txBody>
                  <a:tcPr marL="44415" marR="44415" marT="44415" marB="44415"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CMP Congested Corridors</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2022 Analysis </a:t>
                      </a:r>
                      <a:br>
                        <a:rPr lang="en-US" sz="800" b="1" i="0" u="none" strike="noStrike" dirty="0">
                          <a:solidFill>
                            <a:srgbClr val="FFFFFF"/>
                          </a:solidFill>
                          <a:effectLst/>
                          <a:latin typeface="Muli" panose="00000500000000000000" pitchFamily="2" charset="0"/>
                        </a:rPr>
                      </a:br>
                      <a:r>
                        <a:rPr lang="en-US" sz="800" b="0" i="0" u="none" strike="noStrike" dirty="0">
                          <a:solidFill>
                            <a:srgbClr val="FFFFFF"/>
                          </a:solidFill>
                          <a:effectLst/>
                          <a:latin typeface="Muli" panose="00000500000000000000" pitchFamily="2" charset="0"/>
                        </a:rPr>
                        <a:t>(for informational purposes)</a:t>
                      </a:r>
                      <a:endParaRPr lang="en-US" sz="800" b="1" i="0" u="none" strike="noStrike" dirty="0">
                        <a:solidFill>
                          <a:srgbClr val="FFFFFF"/>
                        </a:solidFill>
                        <a:effectLst/>
                        <a:latin typeface="Muli" panose="00000500000000000000" pitchFamily="2" charset="0"/>
                      </a:endParaRPr>
                    </a:p>
                  </a:txBody>
                  <a:tcPr marL="44415" marR="44415" marT="44415" marB="4441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800" b="1" i="0" u="none" strike="noStrike" dirty="0">
                          <a:solidFill>
                            <a:srgbClr val="FFFFFF"/>
                          </a:solidFill>
                          <a:effectLst/>
                          <a:latin typeface="Muli" panose="00000500000000000000" pitchFamily="2" charset="0"/>
                        </a:rPr>
                        <a:t>Prior Year Top 20 Rank</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800" b="1" i="0" u="none" strike="noStrike" dirty="0">
                          <a:solidFill>
                            <a:srgbClr val="FFFFFF"/>
                          </a:solidFill>
                          <a:effectLst/>
                          <a:latin typeface="Muli" panose="00000500000000000000" pitchFamily="2" charset="0"/>
                        </a:rPr>
                        <a:t>Project Phase Requested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800" b="1" i="0" u="none" strike="noStrike" dirty="0">
                          <a:solidFill>
                            <a:srgbClr val="FFFFFF"/>
                          </a:solidFill>
                          <a:effectLst/>
                          <a:latin typeface="Muli" panose="00000500000000000000" pitchFamily="2" charset="0"/>
                        </a:rPr>
                        <a:t>Crash Density</a:t>
                      </a:r>
                      <a:br>
                        <a:rPr lang="en-US" sz="800" b="1" i="0" u="none" strike="noStrike" dirty="0">
                          <a:solidFill>
                            <a:srgbClr val="FFFFFF"/>
                          </a:solidFill>
                          <a:effectLst/>
                          <a:latin typeface="Muli" panose="00000500000000000000" pitchFamily="2" charset="0"/>
                        </a:rPr>
                      </a:br>
                      <a:r>
                        <a:rPr lang="en-US" sz="800" b="0" i="0" u="none" strike="noStrike" dirty="0">
                          <a:solidFill>
                            <a:srgbClr val="FFFFFF"/>
                          </a:solidFill>
                          <a:effectLst/>
                          <a:latin typeface="Muli" panose="00000500000000000000" pitchFamily="2" charset="0"/>
                        </a:rPr>
                        <a:t>(for informational purposes)</a:t>
                      </a:r>
                      <a:endParaRPr lang="en-US" sz="800" b="1" i="0" u="none" strike="noStrike" dirty="0">
                        <a:solidFill>
                          <a:srgbClr val="FFFFFF"/>
                        </a:solidFill>
                        <a:effectLst/>
                        <a:latin typeface="Muli" panose="00000500000000000000" pitchFamily="2" charset="0"/>
                      </a:endParaRP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extLst>
                  <a:ext uri="{0D108BD9-81ED-4DB2-BD59-A6C34878D82A}">
                    <a16:rowId xmlns:a16="http://schemas.microsoft.com/office/drawing/2014/main" val="491616702"/>
                  </a:ext>
                </a:extLst>
              </a:tr>
              <a:tr h="385408">
                <a:tc>
                  <a:txBody>
                    <a:bodyPr/>
                    <a:lstStyle/>
                    <a:p>
                      <a:pPr algn="ctr" fontAlgn="ctr"/>
                      <a:r>
                        <a:rPr lang="en-US" sz="1000" b="1" i="0" u="none" strike="noStrike" dirty="0">
                          <a:solidFill>
                            <a:srgbClr val="000000"/>
                          </a:solidFill>
                          <a:effectLst/>
                          <a:latin typeface="Muli" panose="00000500000000000000" pitchFamily="2" charset="0"/>
                        </a:rPr>
                        <a:t>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dirty="0">
                          <a:solidFill>
                            <a:srgbClr val="000000"/>
                          </a:solidFill>
                          <a:effectLst/>
                          <a:latin typeface="Muli" panose="00000500000000000000" pitchFamily="2" charset="0"/>
                        </a:rPr>
                        <a:t>FDOT/ </a:t>
                      </a:r>
                      <a:br>
                        <a:rPr lang="en-US" sz="700" b="0" i="0" u="none" strike="noStrike" dirty="0">
                          <a:solidFill>
                            <a:srgbClr val="000000"/>
                          </a:solidFill>
                          <a:effectLst/>
                          <a:latin typeface="Muli" panose="00000500000000000000" pitchFamily="2" charset="0"/>
                        </a:rPr>
                      </a:br>
                      <a:r>
                        <a:rPr lang="en-US" sz="700" b="0" i="0" u="none" strike="noStrike" dirty="0">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565 (Villa City)</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CR 565A (Montevista)</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Realignment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$45,445,800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000000"/>
                          </a:solidFill>
                          <a:effectLst/>
                          <a:latin typeface="Muli" panose="00000500000000000000" pitchFamily="2" charset="0"/>
                        </a:rPr>
                        <a:t>Operating at Acceptable </a:t>
                      </a:r>
                      <a:br>
                        <a:rPr lang="en-US" sz="700" b="1" i="0" u="none" strike="noStrike" dirty="0">
                          <a:solidFill>
                            <a:srgbClr val="000000"/>
                          </a:solidFill>
                          <a:effectLst/>
                          <a:latin typeface="Muli" panose="00000500000000000000" pitchFamily="2" charset="0"/>
                        </a:rPr>
                      </a:br>
                      <a:r>
                        <a:rPr lang="en-US" sz="700" b="1" i="0" u="none" strike="noStrike" dirty="0">
                          <a:solidFill>
                            <a:srgbClr val="000000"/>
                          </a:solidFill>
                          <a:effectLst/>
                          <a:latin typeface="Muli" panose="00000500000000000000" pitchFamily="2" charset="0"/>
                        </a:rPr>
                        <a:t>Level of Service</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a:solidFill>
                            <a:srgbClr val="FFFFFF"/>
                          </a:solidFill>
                          <a:effectLst/>
                          <a:latin typeface="Muli" panose="00000500000000000000" pitchFamily="2" charset="0"/>
                        </a:rPr>
                        <a:t>1-5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Medium (51-100)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440995991"/>
                  </a:ext>
                </a:extLst>
              </a:tr>
              <a:tr h="396218">
                <a:tc>
                  <a:txBody>
                    <a:bodyPr/>
                    <a:lstStyle/>
                    <a:p>
                      <a:pPr algn="ctr" fontAlgn="ctr"/>
                      <a:r>
                        <a:rPr lang="en-US" sz="1000" b="1" i="0" u="none" strike="noStrike">
                          <a:solidFill>
                            <a:srgbClr val="000000"/>
                          </a:solidFill>
                          <a:effectLst/>
                          <a:latin typeface="Muli" panose="00000500000000000000" pitchFamily="2" charset="0"/>
                        </a:rPr>
                        <a:t>2</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3</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44 (CR44B)</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$26,500,000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FFFFFF"/>
                          </a:solidFill>
                          <a:effectLst/>
                          <a:latin typeface="Muli" panose="00000500000000000000" pitchFamily="2" charset="0"/>
                        </a:rPr>
                        <a:t>Extremely Congested (2022)</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FFFFFF"/>
                          </a:solidFill>
                          <a:effectLst/>
                          <a:latin typeface="Muli" panose="00000500000000000000" pitchFamily="2" charset="0"/>
                        </a:rPr>
                        <a:t>1-5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Medium (51-100)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194235972"/>
                  </a:ext>
                </a:extLst>
              </a:tr>
              <a:tr h="408999">
                <a:tc>
                  <a:txBody>
                    <a:bodyPr/>
                    <a:lstStyle/>
                    <a:p>
                      <a:pPr algn="ctr" fontAlgn="ctr"/>
                      <a:r>
                        <a:rPr lang="en-US" sz="1000" b="1" i="0" u="none" strike="noStrike">
                          <a:solidFill>
                            <a:srgbClr val="000000"/>
                          </a:solidFill>
                          <a:effectLst/>
                          <a:latin typeface="Muli" panose="00000500000000000000" pitchFamily="2" charset="0"/>
                        </a:rPr>
                        <a:t>3</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Sumter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C 48</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 469</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Lake/Sumter County Line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Safety Project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$6,475,426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000000"/>
                          </a:solidFill>
                          <a:effectLst/>
                          <a:latin typeface="Muli" panose="00000500000000000000" pitchFamily="2" charset="0"/>
                        </a:rPr>
                        <a:t>Operating at Acceptable </a:t>
                      </a:r>
                      <a:br>
                        <a:rPr lang="en-US" sz="700" b="1" i="0" u="none" strike="noStrike" dirty="0">
                          <a:solidFill>
                            <a:srgbClr val="000000"/>
                          </a:solidFill>
                          <a:effectLst/>
                          <a:latin typeface="Muli" panose="00000500000000000000" pitchFamily="2" charset="0"/>
                        </a:rPr>
                      </a:br>
                      <a:r>
                        <a:rPr lang="en-US" sz="700" b="1" i="0" u="none" strike="noStrike" dirty="0">
                          <a:solidFill>
                            <a:srgbClr val="000000"/>
                          </a:solidFill>
                          <a:effectLst/>
                          <a:latin typeface="Muli" panose="00000500000000000000" pitchFamily="2" charset="0"/>
                        </a:rPr>
                        <a:t>Level of Service</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dirty="0">
                          <a:solidFill>
                            <a:srgbClr val="FFFFFF"/>
                          </a:solidFill>
                          <a:effectLst/>
                          <a:latin typeface="Muli" panose="00000500000000000000" pitchFamily="2" charset="0"/>
                        </a:rPr>
                        <a:t>6-10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000000"/>
                          </a:solidFill>
                          <a:effectLst/>
                          <a:latin typeface="Muli" panose="00000500000000000000" pitchFamily="2" charset="0"/>
                        </a:rPr>
                        <a:t>Medium-Low (1-50)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85587418"/>
                  </a:ext>
                </a:extLst>
              </a:tr>
              <a:tr h="413069">
                <a:tc>
                  <a:txBody>
                    <a:bodyPr/>
                    <a:lstStyle/>
                    <a:p>
                      <a:pPr algn="ctr" fontAlgn="ctr"/>
                      <a:r>
                        <a:rPr lang="en-US" sz="1000" b="1" i="0" u="none" strike="noStrike">
                          <a:solidFill>
                            <a:srgbClr val="000000"/>
                          </a:solidFill>
                          <a:effectLst/>
                          <a:latin typeface="Muli" panose="00000500000000000000" pitchFamily="2" charset="0"/>
                        </a:rPr>
                        <a:t>4</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500 (US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Perkins Street</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$13,794,537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Approaching Congestion</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FFFFFF"/>
                          </a:solidFill>
                          <a:effectLst/>
                          <a:latin typeface="Muli" panose="00000500000000000000" pitchFamily="2" charset="0"/>
                        </a:rPr>
                        <a:t>1-5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High (101-200)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891668794"/>
                  </a:ext>
                </a:extLst>
              </a:tr>
              <a:tr h="509262">
                <a:tc>
                  <a:txBody>
                    <a:bodyPr/>
                    <a:lstStyle/>
                    <a:p>
                      <a:pPr algn="ctr" fontAlgn="ctr"/>
                      <a:r>
                        <a:rPr lang="en-US" sz="1000" b="1" i="0" u="none" strike="noStrike">
                          <a:solidFill>
                            <a:srgbClr val="000000"/>
                          </a:solidFill>
                          <a:effectLst/>
                          <a:latin typeface="Muli" panose="00000500000000000000" pitchFamily="2" charset="0"/>
                        </a:rPr>
                        <a:t>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Round Lake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Wolf Branch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 Extension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2027/28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$30,000,000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Operating at Acceptable </a:t>
                      </a:r>
                      <a:br>
                        <a:rPr lang="en-US" sz="700" b="1" i="0" u="none" strike="noStrike">
                          <a:solidFill>
                            <a:srgbClr val="000000"/>
                          </a:solidFill>
                          <a:effectLst/>
                          <a:latin typeface="Muli" panose="00000500000000000000" pitchFamily="2" charset="0"/>
                        </a:rPr>
                      </a:br>
                      <a:r>
                        <a:rPr lang="en-US" sz="700" b="1" i="0" u="none" strike="noStrike">
                          <a:solidFill>
                            <a:srgbClr val="000000"/>
                          </a:solidFill>
                          <a:effectLst/>
                          <a:latin typeface="Muli" panose="00000500000000000000" pitchFamily="2" charset="0"/>
                        </a:rPr>
                        <a:t>Level of Service</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dirty="0">
                          <a:solidFill>
                            <a:srgbClr val="FFFFFF"/>
                          </a:solidFill>
                          <a:effectLst/>
                          <a:latin typeface="Muli" panose="00000500000000000000" pitchFamily="2" charset="0"/>
                        </a:rPr>
                        <a:t>11-15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dirty="0">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000000"/>
                          </a:solidFill>
                          <a:effectLst/>
                          <a:latin typeface="Muli" panose="00000500000000000000" pitchFamily="2" charset="0"/>
                        </a:rPr>
                        <a:t>Medium-Low (1-50)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5651204"/>
                  </a:ext>
                </a:extLst>
              </a:tr>
              <a:tr h="370655">
                <a:tc>
                  <a:txBody>
                    <a:bodyPr/>
                    <a:lstStyle/>
                    <a:p>
                      <a:pPr algn="ctr" fontAlgn="ctr"/>
                      <a:r>
                        <a:rPr lang="en-US" sz="1000" b="1" i="0" u="none" strike="noStrike">
                          <a:solidFill>
                            <a:srgbClr val="000000"/>
                          </a:solidFill>
                          <a:effectLst/>
                          <a:latin typeface="Muli" panose="00000500000000000000" pitchFamily="2" charset="0"/>
                        </a:rPr>
                        <a:t>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Wellness Way (2 to 4 Lanes)</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Hancock Road Extension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Orange County Line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$8,633,484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New Roadway, Not on CMP Network</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dirty="0">
                          <a:solidFill>
                            <a:srgbClr val="000000"/>
                          </a:solidFill>
                          <a:effectLst/>
                          <a:latin typeface="Muli" panose="00000500000000000000" pitchFamily="2" charset="0"/>
                        </a:rPr>
                        <a:t>Not Ranked in Top 20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000000"/>
                          </a:solidFill>
                          <a:effectLst/>
                          <a:latin typeface="Muli" panose="00000500000000000000" pitchFamily="2" charset="0"/>
                        </a:rPr>
                        <a:t>New Roadway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50554988"/>
                  </a:ext>
                </a:extLst>
              </a:tr>
              <a:tr h="524724">
                <a:tc>
                  <a:txBody>
                    <a:bodyPr/>
                    <a:lstStyle/>
                    <a:p>
                      <a:pPr algn="ctr" fontAlgn="ctr"/>
                      <a:r>
                        <a:rPr lang="en-US" sz="1000" b="1" i="0" u="none" strike="noStrike">
                          <a:solidFill>
                            <a:srgbClr val="000000"/>
                          </a:solidFill>
                          <a:effectLst/>
                          <a:latin typeface="Muli" panose="00000500000000000000" pitchFamily="2" charset="0"/>
                        </a:rPr>
                        <a:t>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500 (US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N of SR 46</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$25,800,000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Operating at Acceptable </a:t>
                      </a:r>
                      <a:br>
                        <a:rPr lang="en-US" sz="700" b="1" i="0" u="none" strike="noStrike">
                          <a:solidFill>
                            <a:srgbClr val="000000"/>
                          </a:solidFill>
                          <a:effectLst/>
                          <a:latin typeface="Muli" panose="00000500000000000000" pitchFamily="2" charset="0"/>
                        </a:rPr>
                      </a:br>
                      <a:r>
                        <a:rPr lang="en-US" sz="700" b="1" i="0" u="none" strike="noStrike">
                          <a:solidFill>
                            <a:srgbClr val="000000"/>
                          </a:solidFill>
                          <a:effectLst/>
                          <a:latin typeface="Muli" panose="00000500000000000000" pitchFamily="2" charset="0"/>
                        </a:rPr>
                        <a:t>Level of Service</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dirty="0">
                          <a:solidFill>
                            <a:srgbClr val="FFFFFF"/>
                          </a:solidFill>
                          <a:effectLst/>
                          <a:latin typeface="Muli" panose="00000500000000000000" pitchFamily="2" charset="0"/>
                        </a:rPr>
                        <a:t>6-10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dirty="0">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Medium (51-100)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495613600"/>
                  </a:ext>
                </a:extLst>
              </a:tr>
              <a:tr h="533400">
                <a:tc>
                  <a:txBody>
                    <a:bodyPr/>
                    <a:lstStyle/>
                    <a:p>
                      <a:pPr algn="ctr" fontAlgn="ctr"/>
                      <a:r>
                        <a:rPr lang="en-US" sz="1000" b="1" i="0" u="none" strike="noStrike">
                          <a:solidFill>
                            <a:srgbClr val="000000"/>
                          </a:solidFill>
                          <a:effectLst/>
                          <a:latin typeface="Muli" panose="00000500000000000000" pitchFamily="2" charset="0"/>
                        </a:rPr>
                        <a:t>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Sumter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Safe Streets For All Phase I</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700" b="0" i="0" u="none" strike="noStrike" dirty="0">
                          <a:solidFill>
                            <a:srgbClr val="000000"/>
                          </a:solidFill>
                          <a:effectLst/>
                          <a:latin typeface="Muli" panose="00000500000000000000" pitchFamily="2" charset="0"/>
                        </a:rPr>
                        <a:t>Sidewalk repairs and ADA compliance along St Charles Place, Bailey Trail, Canal Street, Odell Circle, and Bonita Boulevard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700" b="0" i="0" u="none" strike="noStrike" dirty="0">
                          <a:solidFill>
                            <a:srgbClr val="000000"/>
                          </a:solidFill>
                          <a:effectLst/>
                          <a:latin typeface="Muli" panose="00000500000000000000" pitchFamily="2" charset="0"/>
                        </a:rPr>
                        <a:t> </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Sidewalk Repairs/ ADA Compliance</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$393,455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Sidewalk Project</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dirty="0">
                          <a:solidFill>
                            <a:srgbClr val="000000"/>
                          </a:solidFill>
                          <a:effectLst/>
                          <a:latin typeface="Muli" panose="00000500000000000000" pitchFamily="2" charset="0"/>
                        </a:rPr>
                        <a:t>Not Ranked in Top 20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FFFFFF"/>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a:solidFill>
                            <a:srgbClr val="000000"/>
                          </a:solidFill>
                          <a:effectLst/>
                          <a:latin typeface="Muli" panose="00000500000000000000" pitchFamily="2" charset="0"/>
                        </a:rPr>
                        <a:t>Sidewalk Project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71714155"/>
                  </a:ext>
                </a:extLst>
              </a:tr>
              <a:tr h="542925">
                <a:tc>
                  <a:txBody>
                    <a:bodyPr/>
                    <a:lstStyle/>
                    <a:p>
                      <a:pPr algn="ctr" fontAlgn="ctr"/>
                      <a:r>
                        <a:rPr lang="en-US" sz="1000" b="1" i="0" u="none" strike="noStrike">
                          <a:solidFill>
                            <a:srgbClr val="000000"/>
                          </a:solidFill>
                          <a:effectLst/>
                          <a:latin typeface="Muli" panose="00000500000000000000" pitchFamily="2" charset="0"/>
                        </a:rPr>
                        <a:t>9</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9</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 </a:t>
                      </a:r>
                      <a:br>
                        <a:rPr lang="en-US" sz="700" b="0" i="0" u="none" strike="noStrike">
                          <a:solidFill>
                            <a:srgbClr val="000000"/>
                          </a:solidFill>
                          <a:effectLst/>
                          <a:latin typeface="Muli" panose="00000500000000000000" pitchFamily="2" charset="0"/>
                        </a:rPr>
                      </a:br>
                      <a:r>
                        <a:rPr lang="en-US" sz="700" b="0" i="0" u="none" strike="noStrike">
                          <a:solidFill>
                            <a:srgbClr val="000000"/>
                          </a:solidFill>
                          <a:effectLst/>
                          <a:latin typeface="Muli" panose="00000500000000000000" pitchFamily="2" charset="0"/>
                        </a:rPr>
                        <a:t>Lady Lake</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Rolling Acres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West Lady Lake Avenue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Griffin Avenue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2026/27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$1,500,000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FFFFFF"/>
                          </a:solidFill>
                          <a:effectLst/>
                          <a:latin typeface="Muli" panose="00000500000000000000" pitchFamily="2" charset="0"/>
                        </a:rPr>
                        <a:t>Congested (2022)</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a:solidFill>
                            <a:srgbClr val="FFFFFF"/>
                          </a:solidFill>
                          <a:effectLst/>
                          <a:latin typeface="Muli" panose="00000500000000000000" pitchFamily="2" charset="0"/>
                        </a:rPr>
                        <a:t>6-10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dirty="0">
                          <a:solidFill>
                            <a:srgbClr val="FFFFFF"/>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dirty="0">
                          <a:solidFill>
                            <a:srgbClr val="000000"/>
                          </a:solidFill>
                          <a:effectLst/>
                          <a:latin typeface="Muli" panose="00000500000000000000" pitchFamily="2" charset="0"/>
                        </a:rPr>
                        <a:t>Medium-Low (1-50)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422243019"/>
                  </a:ext>
                </a:extLst>
              </a:tr>
              <a:tr h="509337">
                <a:tc>
                  <a:txBody>
                    <a:bodyPr/>
                    <a:lstStyle/>
                    <a:p>
                      <a:pPr algn="ctr" fontAlgn="ctr"/>
                      <a:r>
                        <a:rPr lang="en-US" sz="1000" b="1" i="0" u="none" strike="noStrike">
                          <a:solidFill>
                            <a:srgbClr val="000000"/>
                          </a:solidFill>
                          <a:effectLst/>
                          <a:latin typeface="Muli" panose="00000500000000000000" pitchFamily="2" charset="0"/>
                        </a:rPr>
                        <a:t>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Hammock Ridge Roundabout</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Hammock Ridge Rd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Lakeshore Dr</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Roundabout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2027/28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FFFFFF"/>
                          </a:solidFill>
                          <a:effectLst/>
                          <a:latin typeface="Muli" panose="00000500000000000000" pitchFamily="2" charset="0"/>
                        </a:rPr>
                        <a:t>Extremely Congested (2022)</a:t>
                      </a:r>
                    </a:p>
                  </a:txBody>
                  <a:tcPr marL="3929" marR="3929" marT="392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FFFFFF"/>
                          </a:solidFill>
                          <a:effectLst/>
                          <a:latin typeface="Muli" panose="00000500000000000000" pitchFamily="2" charset="0"/>
                        </a:rPr>
                        <a:t>6-10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dirty="0">
                          <a:solidFill>
                            <a:srgbClr val="FFFFFF"/>
                          </a:solidFill>
                          <a:effectLst/>
                          <a:latin typeface="Muli" panose="00000500000000000000" pitchFamily="2" charset="0"/>
                        </a:rPr>
                        <a:t>Construction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000000"/>
                          </a:solidFill>
                          <a:effectLst/>
                          <a:latin typeface="Muli" panose="00000500000000000000" pitchFamily="2" charset="0"/>
                        </a:rPr>
                        <a:t>Medium-Low (1-50)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744084093"/>
                  </a:ext>
                </a:extLst>
              </a:tr>
            </a:tbl>
          </a:graphicData>
        </a:graphic>
      </p:graphicFrame>
    </p:spTree>
    <p:extLst>
      <p:ext uri="{BB962C8B-B14F-4D97-AF65-F5344CB8AC3E}">
        <p14:creationId xmlns:p14="http://schemas.microsoft.com/office/powerpoint/2010/main" val="17755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Top 20 Projects</a:t>
            </a:r>
          </a:p>
        </p:txBody>
      </p:sp>
      <p:graphicFrame>
        <p:nvGraphicFramePr>
          <p:cNvPr id="7" name="Table 6">
            <a:extLst>
              <a:ext uri="{FF2B5EF4-FFF2-40B4-BE49-F238E27FC236}">
                <a16:creationId xmlns:a16="http://schemas.microsoft.com/office/drawing/2014/main" id="{164CA586-B70A-C431-ACFB-4592ADAEF3FD}"/>
              </a:ext>
            </a:extLst>
          </p:cNvPr>
          <p:cNvGraphicFramePr>
            <a:graphicFrameLocks noGrp="1"/>
          </p:cNvGraphicFramePr>
          <p:nvPr/>
        </p:nvGraphicFramePr>
        <p:xfrm>
          <a:off x="189671" y="1287323"/>
          <a:ext cx="11859898" cy="5236240"/>
        </p:xfrm>
        <a:graphic>
          <a:graphicData uri="http://schemas.openxmlformats.org/drawingml/2006/table">
            <a:tbl>
              <a:tblPr/>
              <a:tblGrid>
                <a:gridCol w="547169">
                  <a:extLst>
                    <a:ext uri="{9D8B030D-6E8A-4147-A177-3AD203B41FA5}">
                      <a16:colId xmlns:a16="http://schemas.microsoft.com/office/drawing/2014/main" val="3624009468"/>
                    </a:ext>
                  </a:extLst>
                </a:gridCol>
                <a:gridCol w="370859">
                  <a:extLst>
                    <a:ext uri="{9D8B030D-6E8A-4147-A177-3AD203B41FA5}">
                      <a16:colId xmlns:a16="http://schemas.microsoft.com/office/drawing/2014/main" val="97694816"/>
                    </a:ext>
                  </a:extLst>
                </a:gridCol>
                <a:gridCol w="592514">
                  <a:extLst>
                    <a:ext uri="{9D8B030D-6E8A-4147-A177-3AD203B41FA5}">
                      <a16:colId xmlns:a16="http://schemas.microsoft.com/office/drawing/2014/main" val="1288996483"/>
                    </a:ext>
                  </a:extLst>
                </a:gridCol>
                <a:gridCol w="1500187">
                  <a:extLst>
                    <a:ext uri="{9D8B030D-6E8A-4147-A177-3AD203B41FA5}">
                      <a16:colId xmlns:a16="http://schemas.microsoft.com/office/drawing/2014/main" val="3499826368"/>
                    </a:ext>
                  </a:extLst>
                </a:gridCol>
                <a:gridCol w="874643">
                  <a:extLst>
                    <a:ext uri="{9D8B030D-6E8A-4147-A177-3AD203B41FA5}">
                      <a16:colId xmlns:a16="http://schemas.microsoft.com/office/drawing/2014/main" val="3678453283"/>
                    </a:ext>
                  </a:extLst>
                </a:gridCol>
                <a:gridCol w="923640">
                  <a:extLst>
                    <a:ext uri="{9D8B030D-6E8A-4147-A177-3AD203B41FA5}">
                      <a16:colId xmlns:a16="http://schemas.microsoft.com/office/drawing/2014/main" val="1051933197"/>
                    </a:ext>
                  </a:extLst>
                </a:gridCol>
                <a:gridCol w="796436">
                  <a:extLst>
                    <a:ext uri="{9D8B030D-6E8A-4147-A177-3AD203B41FA5}">
                      <a16:colId xmlns:a16="http://schemas.microsoft.com/office/drawing/2014/main" val="4085546194"/>
                    </a:ext>
                  </a:extLst>
                </a:gridCol>
                <a:gridCol w="652044">
                  <a:extLst>
                    <a:ext uri="{9D8B030D-6E8A-4147-A177-3AD203B41FA5}">
                      <a16:colId xmlns:a16="http://schemas.microsoft.com/office/drawing/2014/main" val="1352967154"/>
                    </a:ext>
                  </a:extLst>
                </a:gridCol>
                <a:gridCol w="729559">
                  <a:extLst>
                    <a:ext uri="{9D8B030D-6E8A-4147-A177-3AD203B41FA5}">
                      <a16:colId xmlns:a16="http://schemas.microsoft.com/office/drawing/2014/main" val="3363521633"/>
                    </a:ext>
                  </a:extLst>
                </a:gridCol>
                <a:gridCol w="933608">
                  <a:extLst>
                    <a:ext uri="{9D8B030D-6E8A-4147-A177-3AD203B41FA5}">
                      <a16:colId xmlns:a16="http://schemas.microsoft.com/office/drawing/2014/main" val="1148634233"/>
                    </a:ext>
                  </a:extLst>
                </a:gridCol>
                <a:gridCol w="1282148">
                  <a:extLst>
                    <a:ext uri="{9D8B030D-6E8A-4147-A177-3AD203B41FA5}">
                      <a16:colId xmlns:a16="http://schemas.microsoft.com/office/drawing/2014/main" val="3141957336"/>
                    </a:ext>
                  </a:extLst>
                </a:gridCol>
                <a:gridCol w="824948">
                  <a:extLst>
                    <a:ext uri="{9D8B030D-6E8A-4147-A177-3AD203B41FA5}">
                      <a16:colId xmlns:a16="http://schemas.microsoft.com/office/drawing/2014/main" val="825376234"/>
                    </a:ext>
                  </a:extLst>
                </a:gridCol>
                <a:gridCol w="854765">
                  <a:extLst>
                    <a:ext uri="{9D8B030D-6E8A-4147-A177-3AD203B41FA5}">
                      <a16:colId xmlns:a16="http://schemas.microsoft.com/office/drawing/2014/main" val="420185485"/>
                    </a:ext>
                  </a:extLst>
                </a:gridCol>
                <a:gridCol w="977378">
                  <a:extLst>
                    <a:ext uri="{9D8B030D-6E8A-4147-A177-3AD203B41FA5}">
                      <a16:colId xmlns:a16="http://schemas.microsoft.com/office/drawing/2014/main" val="80957802"/>
                    </a:ext>
                  </a:extLst>
                </a:gridCol>
              </a:tblGrid>
              <a:tr h="708542">
                <a:tc>
                  <a:txBody>
                    <a:bodyPr/>
                    <a:lstStyle/>
                    <a:p>
                      <a:pPr algn="ctr" fontAlgn="ctr"/>
                      <a:r>
                        <a:rPr lang="en-US" sz="700" b="1" i="0" u="none" strike="noStrike" dirty="0">
                          <a:solidFill>
                            <a:srgbClr val="FFFFFF"/>
                          </a:solidFill>
                          <a:effectLst/>
                          <a:latin typeface="Muli" panose="00000500000000000000" pitchFamily="2" charset="0"/>
                        </a:rPr>
                        <a:t>2023 PROPOSED </a:t>
                      </a:r>
                      <a:br>
                        <a:rPr lang="en-US" sz="700" b="1" i="0" u="none" strike="noStrike" dirty="0">
                          <a:solidFill>
                            <a:srgbClr val="FFFFFF"/>
                          </a:solidFill>
                          <a:effectLst/>
                          <a:latin typeface="Muli" panose="00000500000000000000" pitchFamily="2" charset="0"/>
                        </a:rPr>
                      </a:br>
                      <a:r>
                        <a:rPr lang="en-US" sz="700" b="1" i="0" u="none" strike="noStrike" dirty="0">
                          <a:solidFill>
                            <a:srgbClr val="FFFFFF"/>
                          </a:solidFill>
                          <a:effectLst/>
                          <a:latin typeface="Muli" panose="00000500000000000000" pitchFamily="2" charset="0"/>
                        </a:rPr>
                        <a:t>Top 20 Rank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1" i="0" u="none" strike="noStrike" dirty="0">
                          <a:solidFill>
                            <a:srgbClr val="FFFFFF"/>
                          </a:solidFill>
                          <a:effectLst/>
                          <a:latin typeface="Muli" panose="00000500000000000000" pitchFamily="2" charset="0"/>
                        </a:rPr>
                        <a:t>2022 </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Top 20 Rank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Sponsor/ Location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Project Name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a:solidFill>
                            <a:srgbClr val="FFFFFF"/>
                          </a:solidFill>
                          <a:effectLst/>
                          <a:latin typeface="Muli" panose="00000500000000000000" pitchFamily="2" charset="0"/>
                        </a:rPr>
                        <a:t>From</a:t>
                      </a:r>
                      <a:endParaRPr lang="en-US" sz="800" b="1" i="0" u="none" strike="noStrike" dirty="0">
                        <a:solidFill>
                          <a:srgbClr val="FFFFFF"/>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a:solidFill>
                            <a:srgbClr val="FFFFFF"/>
                          </a:solidFill>
                          <a:effectLst/>
                          <a:latin typeface="Muli" panose="00000500000000000000" pitchFamily="2" charset="0"/>
                        </a:rPr>
                        <a:t>To</a:t>
                      </a:r>
                      <a:endParaRPr lang="en-US" sz="800" b="1" i="0" u="none" strike="noStrike" dirty="0">
                        <a:solidFill>
                          <a:srgbClr val="FFFFFF"/>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Description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a:t>
                      </a:r>
                    </a:p>
                  </a:txBody>
                  <a:tcPr marL="45720" marR="4572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FY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Cost</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800" b="1" i="0" u="none" strike="noStrike" dirty="0">
                          <a:solidFill>
                            <a:srgbClr val="FFFFFF"/>
                          </a:solidFill>
                          <a:effectLst/>
                          <a:latin typeface="Muli" panose="00000500000000000000" pitchFamily="2" charset="0"/>
                        </a:rPr>
                        <a:t>CMP Congested Corridors</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2022 Analysis </a:t>
                      </a:r>
                      <a:br>
                        <a:rPr lang="en-US" sz="800" b="1" i="0" u="none" strike="noStrike" dirty="0">
                          <a:solidFill>
                            <a:srgbClr val="FFFFFF"/>
                          </a:solidFill>
                          <a:effectLst/>
                          <a:latin typeface="Muli" panose="00000500000000000000" pitchFamily="2" charset="0"/>
                        </a:rPr>
                      </a:br>
                      <a:r>
                        <a:rPr lang="en-US" sz="800" b="0" i="0" u="none" strike="noStrike" dirty="0">
                          <a:solidFill>
                            <a:srgbClr val="FFFFFF"/>
                          </a:solidFill>
                          <a:effectLst/>
                          <a:latin typeface="Muli" panose="00000500000000000000" pitchFamily="2" charset="0"/>
                        </a:rPr>
                        <a:t>(for informational purposes)</a:t>
                      </a:r>
                      <a:endParaRPr lang="en-US" sz="800" b="1" i="0" u="none" strike="noStrike" dirty="0">
                        <a:solidFill>
                          <a:srgbClr val="FFFFFF"/>
                        </a:solidFill>
                        <a:effectLst/>
                        <a:latin typeface="Muli" panose="00000500000000000000" pitchFamily="2" charset="0"/>
                      </a:endParaRP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10000"/>
                      </a:schemeClr>
                    </a:solidFill>
                  </a:tcPr>
                </a:tc>
                <a:tc>
                  <a:txBody>
                    <a:bodyPr/>
                    <a:lstStyle/>
                    <a:p>
                      <a:pPr algn="ctr" fontAlgn="ctr"/>
                      <a:r>
                        <a:rPr lang="en-US" sz="800" b="1" i="0" u="none" strike="noStrike" dirty="0">
                          <a:solidFill>
                            <a:srgbClr val="FFFFFF"/>
                          </a:solidFill>
                          <a:effectLst/>
                          <a:latin typeface="Muli" panose="00000500000000000000" pitchFamily="2" charset="0"/>
                        </a:rPr>
                        <a:t>Prior Year Top 20 Rank</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10000"/>
                      </a:schemeClr>
                    </a:solidFill>
                  </a:tcPr>
                </a:tc>
                <a:tc>
                  <a:txBody>
                    <a:bodyPr/>
                    <a:lstStyle/>
                    <a:p>
                      <a:pPr algn="ctr" fontAlgn="ctr"/>
                      <a:r>
                        <a:rPr lang="en-US" sz="800" b="1" i="0" u="none" strike="noStrike" dirty="0">
                          <a:solidFill>
                            <a:srgbClr val="FFFFFF"/>
                          </a:solidFill>
                          <a:effectLst/>
                          <a:latin typeface="Muli" panose="00000500000000000000" pitchFamily="2" charset="0"/>
                        </a:rPr>
                        <a:t>Project Phase Requested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10000"/>
                      </a:schemeClr>
                    </a:solidFill>
                  </a:tcPr>
                </a:tc>
                <a:tc>
                  <a:txBody>
                    <a:bodyPr/>
                    <a:lstStyle/>
                    <a:p>
                      <a:pPr algn="ctr" fontAlgn="ctr"/>
                      <a:r>
                        <a:rPr lang="en-US" sz="800" b="1" i="0" u="none" strike="noStrike" dirty="0">
                          <a:solidFill>
                            <a:srgbClr val="FFFFFF"/>
                          </a:solidFill>
                          <a:effectLst/>
                          <a:latin typeface="Muli" panose="00000500000000000000" pitchFamily="2" charset="0"/>
                        </a:rPr>
                        <a:t>Crash Density</a:t>
                      </a:r>
                      <a:br>
                        <a:rPr lang="en-US" sz="800" b="1" i="0" u="none" strike="noStrike" dirty="0">
                          <a:solidFill>
                            <a:srgbClr val="FFFFFF"/>
                          </a:solidFill>
                          <a:effectLst/>
                          <a:latin typeface="Muli" panose="00000500000000000000" pitchFamily="2" charset="0"/>
                        </a:rPr>
                      </a:br>
                      <a:r>
                        <a:rPr lang="en-US" sz="800" b="0" i="0" u="none" strike="noStrike" dirty="0">
                          <a:solidFill>
                            <a:srgbClr val="FFFFFF"/>
                          </a:solidFill>
                          <a:effectLst/>
                          <a:latin typeface="Muli" panose="00000500000000000000" pitchFamily="2" charset="0"/>
                        </a:rPr>
                        <a:t>(for informational purposes)</a:t>
                      </a:r>
                      <a:endParaRPr lang="en-US" sz="800" b="1" i="0" u="none" strike="noStrike" dirty="0">
                        <a:solidFill>
                          <a:srgbClr val="FFFFFF"/>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10000"/>
                      </a:schemeClr>
                    </a:solidFill>
                  </a:tcPr>
                </a:tc>
                <a:extLst>
                  <a:ext uri="{0D108BD9-81ED-4DB2-BD59-A6C34878D82A}">
                    <a16:rowId xmlns:a16="http://schemas.microsoft.com/office/drawing/2014/main" val="100215852"/>
                  </a:ext>
                </a:extLst>
              </a:tr>
              <a:tr h="490249">
                <a:tc>
                  <a:txBody>
                    <a:bodyPr/>
                    <a:lstStyle/>
                    <a:p>
                      <a:pPr algn="ctr" fontAlgn="ctr"/>
                      <a:r>
                        <a:rPr lang="en-US" sz="1000" b="1" i="0" u="none" strike="noStrike" dirty="0">
                          <a:solidFill>
                            <a:srgbClr val="000000"/>
                          </a:solidFill>
                          <a:effectLst/>
                          <a:latin typeface="Muli" panose="00000500000000000000" pitchFamily="2" charset="0"/>
                        </a:rPr>
                        <a:t>11</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12</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455 (Ray Goodgame Parkway)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Lost Lake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Hartwood Marsh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Roadway Extension/</a:t>
                      </a:r>
                      <a:br>
                        <a:rPr lang="en-US" sz="700" b="0" i="0" u="none" strike="noStrike" dirty="0">
                          <a:solidFill>
                            <a:srgbClr val="000000"/>
                          </a:solidFill>
                          <a:effectLst/>
                          <a:latin typeface="Muli" panose="00000500000000000000" pitchFamily="2" charset="0"/>
                        </a:rPr>
                      </a:br>
                      <a:r>
                        <a:rPr lang="en-US" sz="700" b="0" i="0" u="none" strike="noStrike" dirty="0">
                          <a:solidFill>
                            <a:srgbClr val="000000"/>
                          </a:solidFill>
                          <a:effectLst/>
                          <a:latin typeface="Muli" panose="00000500000000000000" pitchFamily="2" charset="0"/>
                        </a:rPr>
                        <a:t>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$19,800,000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000000"/>
                          </a:solidFill>
                          <a:effectLst/>
                          <a:latin typeface="Muli" panose="00000500000000000000" pitchFamily="2" charset="0"/>
                        </a:rPr>
                        <a:t>New Roadway, Not on CMP Network</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FFFFFF"/>
                          </a:solidFill>
                          <a:effectLst/>
                          <a:latin typeface="Muli" panose="00000500000000000000" pitchFamily="2" charset="0"/>
                        </a:rPr>
                        <a:t>11-15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dirty="0">
                          <a:solidFill>
                            <a:srgbClr val="FFFFFF"/>
                          </a:solidFill>
                          <a:effectLst/>
                          <a:latin typeface="Muli" panose="00000500000000000000" pitchFamily="2" charset="0"/>
                        </a:rPr>
                        <a:t>Construction</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000000"/>
                          </a:solidFill>
                          <a:effectLst/>
                          <a:latin typeface="Muli" panose="00000500000000000000" pitchFamily="2" charset="0"/>
                        </a:rPr>
                        <a:t>New Roadway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16931103"/>
                  </a:ext>
                </a:extLst>
              </a:tr>
              <a:tr h="396234">
                <a:tc>
                  <a:txBody>
                    <a:bodyPr/>
                    <a:lstStyle/>
                    <a:p>
                      <a:pPr algn="ctr" fontAlgn="ctr"/>
                      <a:r>
                        <a:rPr lang="en-US" sz="1000" b="1" i="0" u="none" strike="noStrike" dirty="0">
                          <a:solidFill>
                            <a:srgbClr val="000000"/>
                          </a:solidFill>
                          <a:effectLst/>
                          <a:latin typeface="Muli" panose="00000500000000000000" pitchFamily="2" charset="0"/>
                        </a:rPr>
                        <a:t>12</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14</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455 Extension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Wellness Way</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Schofield Road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Roadway Extension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2026/27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$1,500,000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000000"/>
                          </a:solidFill>
                          <a:effectLst/>
                          <a:latin typeface="Muli" panose="00000500000000000000" pitchFamily="2" charset="0"/>
                        </a:rPr>
                        <a:t>New Roadway, Not on CMP Network</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FFFFFF"/>
                          </a:solidFill>
                          <a:effectLst/>
                          <a:latin typeface="Muli" panose="00000500000000000000" pitchFamily="2" charset="0"/>
                        </a:rPr>
                        <a:t>11-15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a:solidFill>
                            <a:srgbClr val="FFFFFF"/>
                          </a:solidFill>
                          <a:effectLst/>
                          <a:latin typeface="Muli" panose="00000500000000000000" pitchFamily="2" charset="0"/>
                        </a:rPr>
                        <a:t>Design</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dirty="0">
                          <a:solidFill>
                            <a:srgbClr val="000000"/>
                          </a:solidFill>
                          <a:effectLst/>
                          <a:latin typeface="Muli" panose="00000500000000000000" pitchFamily="2" charset="0"/>
                        </a:rPr>
                        <a:t>New Roadway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382143"/>
                  </a:ext>
                </a:extLst>
              </a:tr>
              <a:tr h="401013">
                <a:tc>
                  <a:txBody>
                    <a:bodyPr/>
                    <a:lstStyle/>
                    <a:p>
                      <a:pPr algn="ctr" fontAlgn="ctr"/>
                      <a:r>
                        <a:rPr lang="en-US" sz="1000" b="1" i="0" u="none" strike="noStrike">
                          <a:solidFill>
                            <a:srgbClr val="000000"/>
                          </a:solidFill>
                          <a:effectLst/>
                          <a:latin typeface="Muli" panose="00000500000000000000" pitchFamily="2" charset="0"/>
                        </a:rPr>
                        <a:t>13</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437 Realignment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Oak Tree Dr</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New Corridor/</a:t>
                      </a:r>
                      <a:br>
                        <a:rPr lang="en-US" sz="700" b="0" i="0" u="none" strike="noStrike">
                          <a:solidFill>
                            <a:srgbClr val="000000"/>
                          </a:solidFill>
                          <a:effectLst/>
                          <a:latin typeface="Muli" panose="00000500000000000000" pitchFamily="2" charset="0"/>
                        </a:rPr>
                      </a:br>
                      <a:r>
                        <a:rPr lang="en-US" sz="700" b="0" i="0" u="none" strike="noStrike">
                          <a:solidFill>
                            <a:srgbClr val="000000"/>
                          </a:solidFill>
                          <a:effectLst/>
                          <a:latin typeface="Muli" panose="00000500000000000000" pitchFamily="2" charset="0"/>
                        </a:rPr>
                        <a:t>Road 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$4,000,000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New Roadway, Not on CMP Network</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dirty="0">
                          <a:solidFill>
                            <a:srgbClr val="000000"/>
                          </a:solidFill>
                          <a:effectLst/>
                          <a:latin typeface="Muli" panose="00000500000000000000" pitchFamily="2" charset="0"/>
                        </a:rPr>
                        <a:t>16-20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000000"/>
                          </a:solidFill>
                          <a:effectLst/>
                          <a:latin typeface="Muli" panose="00000500000000000000" pitchFamily="2" charset="0"/>
                        </a:rPr>
                        <a:t>New Roadway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83368208"/>
                  </a:ext>
                </a:extLst>
              </a:tr>
              <a:tr h="458620">
                <a:tc>
                  <a:txBody>
                    <a:bodyPr/>
                    <a:lstStyle/>
                    <a:p>
                      <a:pPr algn="ctr" fontAlgn="ctr"/>
                      <a:r>
                        <a:rPr lang="en-US" sz="1000" b="1" i="0" u="none" strike="noStrike" dirty="0">
                          <a:solidFill>
                            <a:srgbClr val="000000"/>
                          </a:solidFill>
                          <a:effectLst/>
                          <a:latin typeface="Muli" panose="00000500000000000000" pitchFamily="2" charset="0"/>
                        </a:rPr>
                        <a:t>14</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18</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Hartwood Marsh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Regency Hills Drive</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CR 455/Ray Goodgame Parkway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Road 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Operating at Acceptable </a:t>
                      </a:r>
                      <a:br>
                        <a:rPr lang="en-US" sz="700" b="1" i="0" u="none" strike="noStrike">
                          <a:solidFill>
                            <a:srgbClr val="000000"/>
                          </a:solidFill>
                          <a:effectLst/>
                          <a:latin typeface="Muli" panose="00000500000000000000" pitchFamily="2" charset="0"/>
                        </a:rPr>
                      </a:br>
                      <a:r>
                        <a:rPr lang="en-US" sz="700" b="1" i="0" u="none" strike="noStrike">
                          <a:solidFill>
                            <a:srgbClr val="000000"/>
                          </a:solidFill>
                          <a:effectLst/>
                          <a:latin typeface="Muli" panose="00000500000000000000" pitchFamily="2" charset="0"/>
                        </a:rPr>
                        <a:t>Level of Service</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dirty="0">
                          <a:solidFill>
                            <a:srgbClr val="000000"/>
                          </a:solidFill>
                          <a:effectLst/>
                          <a:latin typeface="Muli" panose="00000500000000000000" pitchFamily="2" charset="0"/>
                        </a:rPr>
                        <a:t>16-20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700" b="1" i="0" u="none" strike="noStrike">
                          <a:solidFill>
                            <a:srgbClr val="FFFFFF"/>
                          </a:solidFill>
                          <a:effectLst/>
                          <a:latin typeface="Muli" panose="00000500000000000000" pitchFamily="2" charset="0"/>
                        </a:rPr>
                        <a:t>ROW</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a:solidFill>
                            <a:srgbClr val="000000"/>
                          </a:solidFill>
                          <a:effectLst/>
                          <a:latin typeface="Muli" panose="00000500000000000000" pitchFamily="2" charset="0"/>
                        </a:rPr>
                        <a:t>Medium-Low (1-50)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336387471"/>
                  </a:ext>
                </a:extLst>
              </a:tr>
              <a:tr h="458620">
                <a:tc>
                  <a:txBody>
                    <a:bodyPr/>
                    <a:lstStyle/>
                    <a:p>
                      <a:pPr algn="ctr" fontAlgn="ctr"/>
                      <a:r>
                        <a:rPr lang="en-US" sz="1000" b="1" i="0" u="none" strike="noStrike" dirty="0">
                          <a:solidFill>
                            <a:srgbClr val="000000"/>
                          </a:solidFill>
                          <a:effectLst/>
                          <a:latin typeface="Muli" panose="00000500000000000000" pitchFamily="2" charset="0"/>
                        </a:rPr>
                        <a:t>15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19</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Lake Minneola Shores &amp; Jalarmy Rd Roundabout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Lake Minneola Shores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Jalarmy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Roundabout</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Operating at Acceptable </a:t>
                      </a:r>
                      <a:br>
                        <a:rPr lang="en-US" sz="700" b="1" i="0" u="none" strike="noStrike">
                          <a:solidFill>
                            <a:srgbClr val="000000"/>
                          </a:solidFill>
                          <a:effectLst/>
                          <a:latin typeface="Muli" panose="00000500000000000000" pitchFamily="2" charset="0"/>
                        </a:rPr>
                      </a:br>
                      <a:r>
                        <a:rPr lang="en-US" sz="700" b="1" i="0" u="none" strike="noStrike">
                          <a:solidFill>
                            <a:srgbClr val="000000"/>
                          </a:solidFill>
                          <a:effectLst/>
                          <a:latin typeface="Muli" panose="00000500000000000000" pitchFamily="2" charset="0"/>
                        </a:rPr>
                        <a:t>Level of Service</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700" b="1" i="0" u="none" strike="noStrike" dirty="0">
                          <a:solidFill>
                            <a:srgbClr val="000000"/>
                          </a:solidFill>
                          <a:effectLst/>
                          <a:latin typeface="Muli" panose="00000500000000000000" pitchFamily="2" charset="0"/>
                        </a:rPr>
                        <a:t>16-20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700" b="1" i="0" u="none" strike="noStrike">
                          <a:solidFill>
                            <a:srgbClr val="FFFFFF"/>
                          </a:solidFill>
                          <a:effectLst/>
                          <a:latin typeface="Muli" panose="00000500000000000000" pitchFamily="2" charset="0"/>
                        </a:rPr>
                        <a:t>Construction</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FFFFFF"/>
                          </a:solidFill>
                          <a:effectLst/>
                          <a:latin typeface="Muli" panose="00000500000000000000" pitchFamily="2" charset="0"/>
                        </a:rPr>
                        <a:t>Medium (51-100)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03016639"/>
                  </a:ext>
                </a:extLst>
              </a:tr>
              <a:tr h="448947">
                <a:tc>
                  <a:txBody>
                    <a:bodyPr/>
                    <a:lstStyle/>
                    <a:p>
                      <a:pPr algn="ctr" fontAlgn="ctr"/>
                      <a:r>
                        <a:rPr lang="en-US" sz="1000" b="1" i="0" u="none" strike="noStrike" dirty="0">
                          <a:solidFill>
                            <a:srgbClr val="000000"/>
                          </a:solidFill>
                          <a:effectLst/>
                          <a:latin typeface="Muli" panose="00000500000000000000" pitchFamily="2" charset="0"/>
                        </a:rPr>
                        <a:t>16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FDOT/ 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SR 19 Corridor Coalition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SR 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455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Corridor Study</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$600,000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FFFFFF"/>
                          </a:solidFill>
                          <a:effectLst/>
                          <a:latin typeface="Muli" panose="00000500000000000000" pitchFamily="2" charset="0"/>
                        </a:rPr>
                        <a:t>Ranges from Congested (2022) to Extremely Congested (2022/2027) </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dirty="0">
                          <a:solidFill>
                            <a:srgbClr val="000000"/>
                          </a:solidFill>
                          <a:effectLst/>
                          <a:latin typeface="Muli" panose="00000500000000000000" pitchFamily="2" charset="0"/>
                        </a:rPr>
                        <a:t>Not Ranked in Top 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a:solidFill>
                            <a:srgbClr val="000000"/>
                          </a:solidFill>
                          <a:effectLst/>
                          <a:latin typeface="Muli" panose="00000500000000000000" pitchFamily="2" charset="0"/>
                        </a:rPr>
                        <a:t>Planning</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000000"/>
                          </a:solidFill>
                          <a:effectLst/>
                          <a:latin typeface="Muli" panose="00000500000000000000" pitchFamily="2" charset="0"/>
                        </a:rPr>
                        <a:t>Medium-Low (1-50)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401506743"/>
                  </a:ext>
                </a:extLst>
              </a:tr>
              <a:tr h="458620">
                <a:tc>
                  <a:txBody>
                    <a:bodyPr/>
                    <a:lstStyle/>
                    <a:p>
                      <a:pPr algn="ctr" fontAlgn="ctr"/>
                      <a:r>
                        <a:rPr lang="en-US" sz="1000" b="1" i="0" u="none" strike="noStrike" dirty="0">
                          <a:solidFill>
                            <a:srgbClr val="000000"/>
                          </a:solidFill>
                          <a:effectLst/>
                          <a:latin typeface="Muli" panose="00000500000000000000" pitchFamily="2" charset="0"/>
                        </a:rPr>
                        <a:t>17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err="1">
                          <a:solidFill>
                            <a:srgbClr val="000000"/>
                          </a:solidFill>
                          <a:effectLst/>
                          <a:latin typeface="Muli" panose="00000500000000000000" pitchFamily="2" charset="0"/>
                        </a:rPr>
                        <a:t>Lake~Sumter</a:t>
                      </a:r>
                      <a:r>
                        <a:rPr lang="en-US" sz="700" b="0" i="0" u="none" strike="noStrike" dirty="0">
                          <a:solidFill>
                            <a:srgbClr val="000000"/>
                          </a:solidFill>
                          <a:effectLst/>
                          <a:latin typeface="Muli" panose="00000500000000000000" pitchFamily="2" charset="0"/>
                        </a:rPr>
                        <a:t> MPO</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900" b="1" i="0" u="none" strike="noStrike">
                          <a:solidFill>
                            <a:srgbClr val="000000"/>
                          </a:solidFill>
                          <a:effectLst/>
                          <a:latin typeface="Muli" panose="00000500000000000000" pitchFamily="2" charset="0"/>
                        </a:rPr>
                        <a:t>2050 Long Range Transportation Plan - Preliminary Planning Activities and Studies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bg1">
                          <a:lumMod val="10000"/>
                        </a:schemeClr>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fontAlgn="ctr"/>
                      <a:endParaRPr lang="en-US" sz="900" b="1" i="0" u="none" strike="noStrike">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Long Range Planning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000000"/>
                          </a:solidFill>
                          <a:effectLst/>
                          <a:latin typeface="Muli" panose="00000500000000000000" pitchFamily="2" charset="0"/>
                        </a:rPr>
                        <a:t>N/A</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Muli" panose="00000500000000000000" pitchFamily="2" charset="0"/>
                        </a:rPr>
                        <a:t>Not Ranked in Top 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000000"/>
                          </a:solidFill>
                          <a:effectLst/>
                          <a:latin typeface="Muli" panose="00000500000000000000" pitchFamily="2" charset="0"/>
                        </a:rPr>
                        <a:t>Planning</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000000"/>
                          </a:solidFill>
                          <a:effectLst/>
                          <a:latin typeface="Muli" panose="00000500000000000000" pitchFamily="2" charset="0"/>
                        </a:rPr>
                        <a:t>N/A</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557661"/>
                  </a:ext>
                </a:extLst>
              </a:tr>
              <a:tr h="458620">
                <a:tc>
                  <a:txBody>
                    <a:bodyPr/>
                    <a:lstStyle/>
                    <a:p>
                      <a:pPr algn="ctr" fontAlgn="ctr"/>
                      <a:r>
                        <a:rPr lang="en-US" sz="1000" b="1" i="0" u="none" strike="noStrike" dirty="0">
                          <a:solidFill>
                            <a:srgbClr val="000000"/>
                          </a:solidFill>
                          <a:effectLst/>
                          <a:latin typeface="Muli" panose="00000500000000000000" pitchFamily="2" charset="0"/>
                        </a:rPr>
                        <a:t>18</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Micro Racetrack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466A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Lake Ella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Paved Shoulders</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ROW</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$5,000,000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a:solidFill>
                            <a:srgbClr val="FFFFFF"/>
                          </a:solidFill>
                          <a:effectLst/>
                          <a:latin typeface="Muli" panose="00000500000000000000" pitchFamily="2" charset="0"/>
                        </a:rPr>
                        <a:t>Congested (2022)</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700" b="1" i="0" u="none" strike="noStrike">
                          <a:solidFill>
                            <a:srgbClr val="000000"/>
                          </a:solidFill>
                          <a:effectLst/>
                          <a:latin typeface="Muli" panose="00000500000000000000" pitchFamily="2" charset="0"/>
                        </a:rPr>
                        <a:t>16-20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700" b="1" i="0" u="none" strike="noStrike">
                          <a:solidFill>
                            <a:srgbClr val="FFFFFF"/>
                          </a:solidFill>
                          <a:effectLst/>
                          <a:latin typeface="Muli" panose="00000500000000000000" pitchFamily="2" charset="0"/>
                        </a:rPr>
                        <a:t>ROW</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700" b="1" i="0" u="none" strike="noStrike" dirty="0">
                          <a:solidFill>
                            <a:srgbClr val="000000"/>
                          </a:solidFill>
                          <a:effectLst/>
                          <a:latin typeface="Muli" panose="00000500000000000000" pitchFamily="2" charset="0"/>
                        </a:rPr>
                        <a:t>Medium-Low (1-50)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594052556"/>
                  </a:ext>
                </a:extLst>
              </a:tr>
              <a:tr h="458620">
                <a:tc>
                  <a:txBody>
                    <a:bodyPr/>
                    <a:lstStyle/>
                    <a:p>
                      <a:pPr algn="ctr" fontAlgn="ctr"/>
                      <a:r>
                        <a:rPr lang="en-US" sz="1000" b="1" i="0" u="none" strike="noStrike" dirty="0">
                          <a:solidFill>
                            <a:srgbClr val="000000"/>
                          </a:solidFill>
                          <a:effectLst/>
                          <a:latin typeface="Muli" panose="00000500000000000000" pitchFamily="2" charset="0"/>
                        </a:rPr>
                        <a:t>19</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44 Corridor Feasibility Study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US 441</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Eustis Bypass/ Deland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Corridor Study</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$750,000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700" b="1" i="0" u="none" strike="noStrike">
                          <a:solidFill>
                            <a:srgbClr val="FFFFFF"/>
                          </a:solidFill>
                          <a:effectLst/>
                          <a:latin typeface="Muli" panose="00000500000000000000" pitchFamily="2" charset="0"/>
                        </a:rPr>
                        <a:t>Extremely Congested (2022)</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700" b="1" i="0" u="none" strike="noStrike">
                          <a:solidFill>
                            <a:srgbClr val="000000"/>
                          </a:solidFill>
                          <a:effectLst/>
                          <a:latin typeface="Muli" panose="00000500000000000000" pitchFamily="2" charset="0"/>
                        </a:rPr>
                        <a:t>Not Ranked in Top 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000000"/>
                          </a:solidFill>
                          <a:effectLst/>
                          <a:latin typeface="Muli" panose="00000500000000000000" pitchFamily="2" charset="0"/>
                        </a:rPr>
                        <a:t>Planning</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en-US" sz="700" b="0" i="0" u="none" strike="noStrike" dirty="0">
                          <a:solidFill>
                            <a:srgbClr val="000000"/>
                          </a:solidFill>
                          <a:effectLst/>
                          <a:latin typeface="Muli" panose="00000500000000000000" pitchFamily="2" charset="0"/>
                        </a:rPr>
                        <a:t> </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978892"/>
                  </a:ext>
                </a:extLst>
              </a:tr>
              <a:tr h="498155">
                <a:tc>
                  <a:txBody>
                    <a:bodyPr/>
                    <a:lstStyle/>
                    <a:p>
                      <a:pPr algn="ctr" fontAlgn="ctr"/>
                      <a:r>
                        <a:rPr lang="en-US" sz="1000" b="1" i="0" u="none" strike="noStrike" dirty="0">
                          <a:solidFill>
                            <a:srgbClr val="000000"/>
                          </a:solidFill>
                          <a:effectLst/>
                          <a:latin typeface="Muli" panose="00000500000000000000" pitchFamily="2" charset="0"/>
                        </a:rPr>
                        <a:t>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 Mount Dora</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1" i="0" u="none" strike="noStrike" dirty="0">
                          <a:solidFill>
                            <a:srgbClr val="000000"/>
                          </a:solidFill>
                          <a:effectLst/>
                          <a:latin typeface="Muli" panose="00000500000000000000" pitchFamily="2" charset="0"/>
                        </a:rPr>
                        <a:t>Vista Ridge Drive/Wolf Branch Innovation Blvd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solidFill>
                            <a:srgbClr val="000000"/>
                          </a:solidFill>
                          <a:effectLst/>
                          <a:latin typeface="Muli" panose="00000500000000000000" pitchFamily="2" charset="0"/>
                        </a:rPr>
                        <a:t>Niles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solidFill>
                            <a:srgbClr val="000000"/>
                          </a:solidFill>
                          <a:effectLst/>
                          <a:latin typeface="Muli" panose="00000500000000000000" pitchFamily="2" charset="0"/>
                        </a:rPr>
                        <a:t>CR 437</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dirty="0">
                          <a:solidFill>
                            <a:srgbClr val="000000"/>
                          </a:solidFill>
                          <a:effectLst/>
                          <a:latin typeface="Muli" panose="00000500000000000000" pitchFamily="2" charset="0"/>
                        </a:rPr>
                        <a:t>Corridor Study/ Preliminary Design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$1,500,000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700" b="1" i="0" u="none" strike="noStrike" dirty="0">
                          <a:solidFill>
                            <a:srgbClr val="000000"/>
                          </a:solidFill>
                          <a:effectLst/>
                          <a:latin typeface="Muli" panose="00000500000000000000" pitchFamily="2" charset="0"/>
                        </a:rPr>
                        <a:t>New Roadway, Not on CMP Network</a:t>
                      </a:r>
                    </a:p>
                  </a:txBody>
                  <a:tcPr marL="4044" marR="4044" marT="404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700" b="1" i="0" u="none" strike="noStrike" dirty="0">
                          <a:solidFill>
                            <a:srgbClr val="000000"/>
                          </a:solidFill>
                          <a:effectLst/>
                          <a:latin typeface="Muli" panose="00000500000000000000" pitchFamily="2" charset="0"/>
                        </a:rPr>
                        <a:t>16-20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700" b="1" i="0" u="none" strike="noStrike" dirty="0">
                          <a:solidFill>
                            <a:srgbClr val="000000"/>
                          </a:solidFill>
                          <a:effectLst/>
                          <a:latin typeface="Muli" panose="00000500000000000000" pitchFamily="2" charset="0"/>
                        </a:rPr>
                        <a:t>Planning</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700" b="1" i="0" u="none" strike="noStrike" dirty="0">
                          <a:solidFill>
                            <a:srgbClr val="000000"/>
                          </a:solidFill>
                          <a:effectLst/>
                          <a:latin typeface="Muli" panose="00000500000000000000" pitchFamily="2" charset="0"/>
                        </a:rPr>
                        <a:t>New Roadway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59321661"/>
                  </a:ext>
                </a:extLst>
              </a:tr>
            </a:tbl>
          </a:graphicData>
        </a:graphic>
      </p:graphicFrame>
    </p:spTree>
    <p:extLst>
      <p:ext uri="{BB962C8B-B14F-4D97-AF65-F5344CB8AC3E}">
        <p14:creationId xmlns:p14="http://schemas.microsoft.com/office/powerpoint/2010/main" val="398644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Top 20 Projects</a:t>
            </a:r>
          </a:p>
        </p:txBody>
      </p:sp>
      <p:graphicFrame>
        <p:nvGraphicFramePr>
          <p:cNvPr id="4" name="Table 3">
            <a:extLst>
              <a:ext uri="{FF2B5EF4-FFF2-40B4-BE49-F238E27FC236}">
                <a16:creationId xmlns:a16="http://schemas.microsoft.com/office/drawing/2014/main" id="{2DF97998-01AB-308D-5146-7496CC39C7CE}"/>
              </a:ext>
            </a:extLst>
          </p:cNvPr>
          <p:cNvGraphicFramePr>
            <a:graphicFrameLocks noGrp="1"/>
          </p:cNvGraphicFramePr>
          <p:nvPr/>
        </p:nvGraphicFramePr>
        <p:xfrm>
          <a:off x="185403" y="1314375"/>
          <a:ext cx="11821193" cy="5258464"/>
        </p:xfrm>
        <a:graphic>
          <a:graphicData uri="http://schemas.openxmlformats.org/drawingml/2006/table">
            <a:tbl>
              <a:tblPr/>
              <a:tblGrid>
                <a:gridCol w="774999">
                  <a:extLst>
                    <a:ext uri="{9D8B030D-6E8A-4147-A177-3AD203B41FA5}">
                      <a16:colId xmlns:a16="http://schemas.microsoft.com/office/drawing/2014/main" val="1202165755"/>
                    </a:ext>
                  </a:extLst>
                </a:gridCol>
                <a:gridCol w="583561">
                  <a:extLst>
                    <a:ext uri="{9D8B030D-6E8A-4147-A177-3AD203B41FA5}">
                      <a16:colId xmlns:a16="http://schemas.microsoft.com/office/drawing/2014/main" val="2142264705"/>
                    </a:ext>
                  </a:extLst>
                </a:gridCol>
                <a:gridCol w="901680">
                  <a:extLst>
                    <a:ext uri="{9D8B030D-6E8A-4147-A177-3AD203B41FA5}">
                      <a16:colId xmlns:a16="http://schemas.microsoft.com/office/drawing/2014/main" val="1101563678"/>
                    </a:ext>
                  </a:extLst>
                </a:gridCol>
                <a:gridCol w="2798095">
                  <a:extLst>
                    <a:ext uri="{9D8B030D-6E8A-4147-A177-3AD203B41FA5}">
                      <a16:colId xmlns:a16="http://schemas.microsoft.com/office/drawing/2014/main" val="1582523164"/>
                    </a:ext>
                  </a:extLst>
                </a:gridCol>
                <a:gridCol w="1265171">
                  <a:extLst>
                    <a:ext uri="{9D8B030D-6E8A-4147-A177-3AD203B41FA5}">
                      <a16:colId xmlns:a16="http://schemas.microsoft.com/office/drawing/2014/main" val="3192873714"/>
                    </a:ext>
                  </a:extLst>
                </a:gridCol>
                <a:gridCol w="1267485">
                  <a:extLst>
                    <a:ext uri="{9D8B030D-6E8A-4147-A177-3AD203B41FA5}">
                      <a16:colId xmlns:a16="http://schemas.microsoft.com/office/drawing/2014/main" val="437120609"/>
                    </a:ext>
                  </a:extLst>
                </a:gridCol>
                <a:gridCol w="1128054">
                  <a:extLst>
                    <a:ext uri="{9D8B030D-6E8A-4147-A177-3AD203B41FA5}">
                      <a16:colId xmlns:a16="http://schemas.microsoft.com/office/drawing/2014/main" val="2180346220"/>
                    </a:ext>
                  </a:extLst>
                </a:gridCol>
                <a:gridCol w="923540">
                  <a:extLst>
                    <a:ext uri="{9D8B030D-6E8A-4147-A177-3AD203B41FA5}">
                      <a16:colId xmlns:a16="http://schemas.microsoft.com/office/drawing/2014/main" val="1761839938"/>
                    </a:ext>
                  </a:extLst>
                </a:gridCol>
                <a:gridCol w="1033332">
                  <a:extLst>
                    <a:ext uri="{9D8B030D-6E8A-4147-A177-3AD203B41FA5}">
                      <a16:colId xmlns:a16="http://schemas.microsoft.com/office/drawing/2014/main" val="3101709802"/>
                    </a:ext>
                  </a:extLst>
                </a:gridCol>
                <a:gridCol w="1145276">
                  <a:extLst>
                    <a:ext uri="{9D8B030D-6E8A-4147-A177-3AD203B41FA5}">
                      <a16:colId xmlns:a16="http://schemas.microsoft.com/office/drawing/2014/main" val="2568657030"/>
                    </a:ext>
                  </a:extLst>
                </a:gridCol>
              </a:tblGrid>
              <a:tr h="769210">
                <a:tc>
                  <a:txBody>
                    <a:bodyPr/>
                    <a:lstStyle/>
                    <a:p>
                      <a:pPr algn="ctr" fontAlgn="ctr"/>
                      <a:r>
                        <a:rPr lang="en-US" sz="700" b="1" i="0" u="none" strike="noStrike" dirty="0">
                          <a:solidFill>
                            <a:srgbClr val="FFFFFF"/>
                          </a:solidFill>
                          <a:effectLst/>
                          <a:latin typeface="Muli" panose="00000500000000000000" pitchFamily="2" charset="0"/>
                        </a:rPr>
                        <a:t>2023 PROPOSED </a:t>
                      </a:r>
                      <a:br>
                        <a:rPr lang="en-US" sz="700" b="1" i="0" u="none" strike="noStrike" dirty="0">
                          <a:solidFill>
                            <a:srgbClr val="FFFFFF"/>
                          </a:solidFill>
                          <a:effectLst/>
                          <a:latin typeface="Muli" panose="00000500000000000000" pitchFamily="2" charset="0"/>
                        </a:rPr>
                      </a:br>
                      <a:r>
                        <a:rPr lang="en-US" sz="700" b="1" i="0" u="none" strike="noStrike" dirty="0">
                          <a:solidFill>
                            <a:srgbClr val="FFFFFF"/>
                          </a:solidFill>
                          <a:effectLst/>
                          <a:latin typeface="Muli" panose="00000500000000000000" pitchFamily="2" charset="0"/>
                        </a:rPr>
                        <a:t>Top 20 Rank </a:t>
                      </a:r>
                    </a:p>
                  </a:txBody>
                  <a:tcPr marL="4889" marR="4889" marT="4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1" i="0" u="none" strike="noStrike" dirty="0">
                          <a:solidFill>
                            <a:srgbClr val="FFFFFF"/>
                          </a:solidFill>
                          <a:effectLst/>
                          <a:latin typeface="Muli" panose="00000500000000000000" pitchFamily="2" charset="0"/>
                        </a:rPr>
                        <a:t>2022 </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Top 20 Rank </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Sponsor/ Location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Project Name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From</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To</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Description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FY</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Cost</a:t>
                      </a:r>
                    </a:p>
                  </a:txBody>
                  <a:tcPr marL="44415" marR="44415" marT="44415" marB="44415"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491616702"/>
                  </a:ext>
                </a:extLst>
              </a:tr>
              <a:tr h="376621">
                <a:tc>
                  <a:txBody>
                    <a:bodyPr/>
                    <a:lstStyle/>
                    <a:p>
                      <a:pPr algn="ctr" fontAlgn="ctr"/>
                      <a:r>
                        <a:rPr lang="en-US" sz="1000" b="1" i="0" u="none" strike="noStrike" dirty="0">
                          <a:solidFill>
                            <a:srgbClr val="000000"/>
                          </a:solidFill>
                          <a:effectLst/>
                          <a:latin typeface="Muli" panose="00000500000000000000" pitchFamily="2" charset="0"/>
                        </a:rPr>
                        <a:t>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dirty="0">
                          <a:solidFill>
                            <a:srgbClr val="000000"/>
                          </a:solidFill>
                          <a:effectLst/>
                          <a:latin typeface="Muli" panose="00000500000000000000" pitchFamily="2" charset="0"/>
                        </a:rPr>
                        <a:t>FDOT/ </a:t>
                      </a:r>
                      <a:br>
                        <a:rPr lang="en-US" sz="700" b="0" i="0" u="none" strike="noStrike" dirty="0">
                          <a:solidFill>
                            <a:srgbClr val="000000"/>
                          </a:solidFill>
                          <a:effectLst/>
                          <a:latin typeface="Muli" panose="00000500000000000000" pitchFamily="2" charset="0"/>
                        </a:rPr>
                      </a:br>
                      <a:r>
                        <a:rPr lang="en-US" sz="700" b="0" i="0" u="none" strike="noStrike" dirty="0">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565 (Villa City)</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CR 565A (Montevista)</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Realignment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$45,445,800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40995991"/>
                  </a:ext>
                </a:extLst>
              </a:tr>
              <a:tr h="387184">
                <a:tc>
                  <a:txBody>
                    <a:bodyPr/>
                    <a:lstStyle/>
                    <a:p>
                      <a:pPr algn="ctr" fontAlgn="ctr"/>
                      <a:r>
                        <a:rPr lang="en-US" sz="1000" b="1" i="0" u="none" strike="noStrike">
                          <a:solidFill>
                            <a:srgbClr val="000000"/>
                          </a:solidFill>
                          <a:effectLst/>
                          <a:latin typeface="Muli" panose="00000500000000000000" pitchFamily="2" charset="0"/>
                        </a:rPr>
                        <a:t>2</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3</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44 (CR44B)</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$26,500,000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94235972"/>
                  </a:ext>
                </a:extLst>
              </a:tr>
              <a:tr h="399674">
                <a:tc>
                  <a:txBody>
                    <a:bodyPr/>
                    <a:lstStyle/>
                    <a:p>
                      <a:pPr algn="ctr" fontAlgn="ctr"/>
                      <a:r>
                        <a:rPr lang="en-US" sz="1000" b="1" i="0" u="none" strike="noStrike">
                          <a:solidFill>
                            <a:srgbClr val="000000"/>
                          </a:solidFill>
                          <a:effectLst/>
                          <a:latin typeface="Muli" panose="00000500000000000000" pitchFamily="2" charset="0"/>
                        </a:rPr>
                        <a:t>3</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Sumter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C 48</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 469</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Lake/Sumter County Line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Safety Project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$6,475,426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85587418"/>
                  </a:ext>
                </a:extLst>
              </a:tr>
              <a:tr h="403651">
                <a:tc>
                  <a:txBody>
                    <a:bodyPr/>
                    <a:lstStyle/>
                    <a:p>
                      <a:pPr algn="ctr" fontAlgn="ctr"/>
                      <a:r>
                        <a:rPr lang="en-US" sz="1000" b="1" i="0" u="none" strike="noStrike">
                          <a:solidFill>
                            <a:srgbClr val="000000"/>
                          </a:solidFill>
                          <a:effectLst/>
                          <a:latin typeface="Muli" panose="00000500000000000000" pitchFamily="2" charset="0"/>
                        </a:rPr>
                        <a:t>4</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500 (US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Perkins Street</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$13,794,537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91668794"/>
                  </a:ext>
                </a:extLst>
              </a:tr>
              <a:tr h="497651">
                <a:tc>
                  <a:txBody>
                    <a:bodyPr/>
                    <a:lstStyle/>
                    <a:p>
                      <a:pPr algn="ctr" fontAlgn="ctr"/>
                      <a:r>
                        <a:rPr lang="en-US" sz="1000" b="1" i="0" u="none" strike="noStrike">
                          <a:solidFill>
                            <a:srgbClr val="000000"/>
                          </a:solidFill>
                          <a:effectLst/>
                          <a:latin typeface="Muli" panose="00000500000000000000" pitchFamily="2" charset="0"/>
                        </a:rPr>
                        <a:t>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11</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Round Lake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Wolf Branch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 Extension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2027/28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$30,000,000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5651204"/>
                  </a:ext>
                </a:extLst>
              </a:tr>
              <a:tr h="362204">
                <a:tc>
                  <a:txBody>
                    <a:bodyPr/>
                    <a:lstStyle/>
                    <a:p>
                      <a:pPr algn="ctr" fontAlgn="ctr"/>
                      <a:r>
                        <a:rPr lang="en-US" sz="1000" b="1" i="0" u="none" strike="noStrike">
                          <a:solidFill>
                            <a:srgbClr val="000000"/>
                          </a:solidFill>
                          <a:effectLst/>
                          <a:latin typeface="Muli" panose="00000500000000000000" pitchFamily="2" charset="0"/>
                        </a:rPr>
                        <a:t>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Wellness Way (2 to 4 Lanes)</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Hancock Road Extension</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Orange County Line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$8,633,484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850554988"/>
                  </a:ext>
                </a:extLst>
              </a:tr>
              <a:tr h="512760">
                <a:tc>
                  <a:txBody>
                    <a:bodyPr/>
                    <a:lstStyle/>
                    <a:p>
                      <a:pPr algn="ctr" fontAlgn="ctr"/>
                      <a:r>
                        <a:rPr lang="en-US" sz="1000" b="1" i="0" u="none" strike="noStrike">
                          <a:solidFill>
                            <a:srgbClr val="000000"/>
                          </a:solidFill>
                          <a:effectLst/>
                          <a:latin typeface="Muli" panose="00000500000000000000" pitchFamily="2" charset="0"/>
                        </a:rPr>
                        <a:t>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FDOT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SR 500 (US 441)</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SR 44</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N of SR 46</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$25,800,000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95613600"/>
                  </a:ext>
                </a:extLst>
              </a:tr>
              <a:tr h="521239">
                <a:tc>
                  <a:txBody>
                    <a:bodyPr/>
                    <a:lstStyle/>
                    <a:p>
                      <a:pPr algn="ctr" fontAlgn="ctr"/>
                      <a:r>
                        <a:rPr lang="en-US" sz="1000" b="1" i="0" u="none" strike="noStrike">
                          <a:solidFill>
                            <a:srgbClr val="000000"/>
                          </a:solidFill>
                          <a:effectLst/>
                          <a:latin typeface="Muli" panose="00000500000000000000" pitchFamily="2" charset="0"/>
                        </a:rPr>
                        <a:t>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Sumter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Safe Streets For All Phase I</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700" b="0" i="0" u="none" strike="noStrike" dirty="0">
                          <a:solidFill>
                            <a:srgbClr val="000000"/>
                          </a:solidFill>
                          <a:effectLst/>
                          <a:latin typeface="Muli" panose="00000500000000000000" pitchFamily="2" charset="0"/>
                        </a:rPr>
                        <a:t>Sidewalk repairs and ADA compliance along St Charles Place, Bailey Trail, Canal Street, Odell Circle, and Bonita Boulevard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700" b="0" i="0" u="none" strike="noStrike" dirty="0">
                          <a:solidFill>
                            <a:srgbClr val="000000"/>
                          </a:solidFill>
                          <a:effectLst/>
                          <a:latin typeface="Muli" panose="00000500000000000000" pitchFamily="2" charset="0"/>
                        </a:rPr>
                        <a:t> </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Sidewalk Repairs/ ADA Compliance</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$393,455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71714155"/>
                  </a:ext>
                </a:extLst>
              </a:tr>
              <a:tr h="530546">
                <a:tc>
                  <a:txBody>
                    <a:bodyPr/>
                    <a:lstStyle/>
                    <a:p>
                      <a:pPr algn="ctr" fontAlgn="ctr"/>
                      <a:r>
                        <a:rPr lang="en-US" sz="1000" b="1" i="0" u="none" strike="noStrike">
                          <a:solidFill>
                            <a:srgbClr val="000000"/>
                          </a:solidFill>
                          <a:effectLst/>
                          <a:latin typeface="Muli" panose="00000500000000000000" pitchFamily="2" charset="0"/>
                        </a:rPr>
                        <a:t>9</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9</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Muli" panose="00000500000000000000" pitchFamily="2" charset="0"/>
                        </a:rPr>
                        <a:t>Lake County/ </a:t>
                      </a:r>
                      <a:br>
                        <a:rPr lang="en-US" sz="700" b="0" i="0" u="none" strike="noStrike">
                          <a:solidFill>
                            <a:srgbClr val="000000"/>
                          </a:solidFill>
                          <a:effectLst/>
                          <a:latin typeface="Muli" panose="00000500000000000000" pitchFamily="2" charset="0"/>
                        </a:rPr>
                      </a:br>
                      <a:r>
                        <a:rPr lang="en-US" sz="700" b="0" i="0" u="none" strike="noStrike">
                          <a:solidFill>
                            <a:srgbClr val="000000"/>
                          </a:solidFill>
                          <a:effectLst/>
                          <a:latin typeface="Muli" panose="00000500000000000000" pitchFamily="2" charset="0"/>
                        </a:rPr>
                        <a:t>Lady Lake</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Rolling Acres Road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West Lady Lake Avenue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Griffin Avenue</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 Widening</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2026/27</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$1,500,000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22243019"/>
                  </a:ext>
                </a:extLst>
              </a:tr>
              <a:tr h="497724">
                <a:tc>
                  <a:txBody>
                    <a:bodyPr/>
                    <a:lstStyle/>
                    <a:p>
                      <a:pPr algn="ctr" fontAlgn="ctr"/>
                      <a:r>
                        <a:rPr lang="en-US" sz="1000" b="1" i="0" u="none" strike="noStrike">
                          <a:solidFill>
                            <a:srgbClr val="000000"/>
                          </a:solidFill>
                          <a:effectLst/>
                          <a:latin typeface="Muli" panose="00000500000000000000" pitchFamily="2" charset="0"/>
                        </a:rPr>
                        <a:t>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10</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ctr"/>
                      <a:r>
                        <a:rPr lang="en-US" sz="900" b="1" i="0" u="none" strike="noStrike" dirty="0">
                          <a:solidFill>
                            <a:srgbClr val="000000"/>
                          </a:solidFill>
                          <a:effectLst/>
                          <a:latin typeface="Muli" panose="00000500000000000000" pitchFamily="2" charset="0"/>
                        </a:rPr>
                        <a:t>Hammock Ridge Roundabout</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Hammock Ridge Rd</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Lakeshore Dr</a:t>
                      </a:r>
                    </a:p>
                  </a:txBody>
                  <a:tcPr marL="44415" marR="44415" marT="44415" marB="4441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Roundabout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2027/28</a:t>
                      </a:r>
                    </a:p>
                  </a:txBody>
                  <a:tcPr marL="3929" marR="3929" marT="39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$2,000,000 </a:t>
                      </a:r>
                    </a:p>
                  </a:txBody>
                  <a:tcPr marL="3929" marR="3929" marT="392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44084093"/>
                  </a:ext>
                </a:extLst>
              </a:tr>
            </a:tbl>
          </a:graphicData>
        </a:graphic>
      </p:graphicFrame>
    </p:spTree>
    <p:extLst>
      <p:ext uri="{BB962C8B-B14F-4D97-AF65-F5344CB8AC3E}">
        <p14:creationId xmlns:p14="http://schemas.microsoft.com/office/powerpoint/2010/main" val="164978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Top 20 Projects</a:t>
            </a:r>
          </a:p>
        </p:txBody>
      </p:sp>
      <p:graphicFrame>
        <p:nvGraphicFramePr>
          <p:cNvPr id="7" name="Table 6">
            <a:extLst>
              <a:ext uri="{FF2B5EF4-FFF2-40B4-BE49-F238E27FC236}">
                <a16:creationId xmlns:a16="http://schemas.microsoft.com/office/drawing/2014/main" id="{164CA586-B70A-C431-ACFB-4592ADAEF3FD}"/>
              </a:ext>
            </a:extLst>
          </p:cNvPr>
          <p:cNvGraphicFramePr>
            <a:graphicFrameLocks noGrp="1"/>
          </p:cNvGraphicFramePr>
          <p:nvPr/>
        </p:nvGraphicFramePr>
        <p:xfrm>
          <a:off x="189671" y="1287322"/>
          <a:ext cx="11859899" cy="5361956"/>
        </p:xfrm>
        <a:graphic>
          <a:graphicData uri="http://schemas.openxmlformats.org/drawingml/2006/table">
            <a:tbl>
              <a:tblPr/>
              <a:tblGrid>
                <a:gridCol w="819297">
                  <a:extLst>
                    <a:ext uri="{9D8B030D-6E8A-4147-A177-3AD203B41FA5}">
                      <a16:colId xmlns:a16="http://schemas.microsoft.com/office/drawing/2014/main" val="3624009468"/>
                    </a:ext>
                  </a:extLst>
                </a:gridCol>
                <a:gridCol w="555301">
                  <a:extLst>
                    <a:ext uri="{9D8B030D-6E8A-4147-A177-3AD203B41FA5}">
                      <a16:colId xmlns:a16="http://schemas.microsoft.com/office/drawing/2014/main" val="97694816"/>
                    </a:ext>
                  </a:extLst>
                </a:gridCol>
                <a:gridCol w="887193">
                  <a:extLst>
                    <a:ext uri="{9D8B030D-6E8A-4147-A177-3AD203B41FA5}">
                      <a16:colId xmlns:a16="http://schemas.microsoft.com/office/drawing/2014/main" val="1288996483"/>
                    </a:ext>
                  </a:extLst>
                </a:gridCol>
                <a:gridCol w="2246286">
                  <a:extLst>
                    <a:ext uri="{9D8B030D-6E8A-4147-A177-3AD203B41FA5}">
                      <a16:colId xmlns:a16="http://schemas.microsoft.com/office/drawing/2014/main" val="3499826368"/>
                    </a:ext>
                  </a:extLst>
                </a:gridCol>
                <a:gridCol w="1309636">
                  <a:extLst>
                    <a:ext uri="{9D8B030D-6E8A-4147-A177-3AD203B41FA5}">
                      <a16:colId xmlns:a16="http://schemas.microsoft.com/office/drawing/2014/main" val="3678453283"/>
                    </a:ext>
                  </a:extLst>
                </a:gridCol>
                <a:gridCol w="1383001">
                  <a:extLst>
                    <a:ext uri="{9D8B030D-6E8A-4147-A177-3AD203B41FA5}">
                      <a16:colId xmlns:a16="http://schemas.microsoft.com/office/drawing/2014/main" val="1051933197"/>
                    </a:ext>
                  </a:extLst>
                </a:gridCol>
                <a:gridCol w="1415685">
                  <a:extLst>
                    <a:ext uri="{9D8B030D-6E8A-4147-A177-3AD203B41FA5}">
                      <a16:colId xmlns:a16="http://schemas.microsoft.com/office/drawing/2014/main" val="4085546194"/>
                    </a:ext>
                  </a:extLst>
                </a:gridCol>
                <a:gridCol w="1083365">
                  <a:extLst>
                    <a:ext uri="{9D8B030D-6E8A-4147-A177-3AD203B41FA5}">
                      <a16:colId xmlns:a16="http://schemas.microsoft.com/office/drawing/2014/main" val="1352967154"/>
                    </a:ext>
                  </a:extLst>
                </a:gridCol>
                <a:gridCol w="1023730">
                  <a:extLst>
                    <a:ext uri="{9D8B030D-6E8A-4147-A177-3AD203B41FA5}">
                      <a16:colId xmlns:a16="http://schemas.microsoft.com/office/drawing/2014/main" val="3363521633"/>
                    </a:ext>
                  </a:extLst>
                </a:gridCol>
                <a:gridCol w="1136405">
                  <a:extLst>
                    <a:ext uri="{9D8B030D-6E8A-4147-A177-3AD203B41FA5}">
                      <a16:colId xmlns:a16="http://schemas.microsoft.com/office/drawing/2014/main" val="1148634233"/>
                    </a:ext>
                  </a:extLst>
                </a:gridCol>
              </a:tblGrid>
              <a:tr h="725553">
                <a:tc>
                  <a:txBody>
                    <a:bodyPr/>
                    <a:lstStyle/>
                    <a:p>
                      <a:pPr algn="ctr" fontAlgn="ctr"/>
                      <a:r>
                        <a:rPr lang="en-US" sz="700" b="1" i="0" u="none" strike="noStrike" dirty="0">
                          <a:solidFill>
                            <a:srgbClr val="FFFFFF"/>
                          </a:solidFill>
                          <a:effectLst/>
                          <a:latin typeface="Muli" panose="00000500000000000000" pitchFamily="2" charset="0"/>
                        </a:rPr>
                        <a:t>2023 PROPOSED </a:t>
                      </a:r>
                      <a:br>
                        <a:rPr lang="en-US" sz="700" b="1" i="0" u="none" strike="noStrike" dirty="0">
                          <a:solidFill>
                            <a:srgbClr val="FFFFFF"/>
                          </a:solidFill>
                          <a:effectLst/>
                          <a:latin typeface="Muli" panose="00000500000000000000" pitchFamily="2" charset="0"/>
                        </a:rPr>
                      </a:br>
                      <a:r>
                        <a:rPr lang="en-US" sz="700" b="1" i="0" u="none" strike="noStrike" dirty="0">
                          <a:solidFill>
                            <a:srgbClr val="FFFFFF"/>
                          </a:solidFill>
                          <a:effectLst/>
                          <a:latin typeface="Muli" panose="00000500000000000000" pitchFamily="2" charset="0"/>
                        </a:rPr>
                        <a:t>Top 20 Rank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1" i="0" u="none" strike="noStrike" dirty="0">
                          <a:solidFill>
                            <a:srgbClr val="FFFFFF"/>
                          </a:solidFill>
                          <a:effectLst/>
                          <a:latin typeface="Muli" panose="00000500000000000000" pitchFamily="2" charset="0"/>
                        </a:rPr>
                        <a:t>2022 </a:t>
                      </a:r>
                      <a:br>
                        <a:rPr lang="en-US" sz="800" b="1" i="0" u="none" strike="noStrike" dirty="0">
                          <a:solidFill>
                            <a:srgbClr val="FFFFFF"/>
                          </a:solidFill>
                          <a:effectLst/>
                          <a:latin typeface="Muli" panose="00000500000000000000" pitchFamily="2" charset="0"/>
                        </a:rPr>
                      </a:br>
                      <a:r>
                        <a:rPr lang="en-US" sz="800" b="1" i="0" u="none" strike="noStrike" dirty="0">
                          <a:solidFill>
                            <a:srgbClr val="FFFFFF"/>
                          </a:solidFill>
                          <a:effectLst/>
                          <a:latin typeface="Muli" panose="00000500000000000000" pitchFamily="2" charset="0"/>
                        </a:rPr>
                        <a:t>Top 20 Rank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Sponsor/ Location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Project Name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From</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a:solidFill>
                            <a:srgbClr val="FFFFFF"/>
                          </a:solidFill>
                          <a:effectLst/>
                          <a:latin typeface="Muli" panose="00000500000000000000" pitchFamily="2" charset="0"/>
                        </a:rPr>
                        <a:t>To</a:t>
                      </a:r>
                      <a:endParaRPr lang="en-US" sz="800" b="1" i="0" u="none" strike="noStrike" dirty="0">
                        <a:solidFill>
                          <a:srgbClr val="FFFFFF"/>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Description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a:t>
                      </a:r>
                    </a:p>
                  </a:txBody>
                  <a:tcPr marL="45720" marR="4572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FY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Muli" panose="00000500000000000000" pitchFamily="2" charset="0"/>
                        </a:rPr>
                        <a:t>2023 Proposed Phase Cost</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0215852"/>
                  </a:ext>
                </a:extLst>
              </a:tr>
              <a:tr h="502019">
                <a:tc>
                  <a:txBody>
                    <a:bodyPr/>
                    <a:lstStyle/>
                    <a:p>
                      <a:pPr algn="ctr" fontAlgn="ctr"/>
                      <a:r>
                        <a:rPr lang="en-US" sz="1000" b="1" i="0" u="none" strike="noStrike" dirty="0">
                          <a:solidFill>
                            <a:srgbClr val="000000"/>
                          </a:solidFill>
                          <a:effectLst/>
                          <a:latin typeface="Muli" panose="00000500000000000000" pitchFamily="2" charset="0"/>
                        </a:rPr>
                        <a:t>11</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12</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455 (Ray Goodgame Parkway)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Lost Lake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Hartwood Marsh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Roadway Extension/</a:t>
                      </a:r>
                      <a:br>
                        <a:rPr lang="en-US" sz="700" b="0" i="0" u="none" strike="noStrike" dirty="0">
                          <a:solidFill>
                            <a:srgbClr val="000000"/>
                          </a:solidFill>
                          <a:effectLst/>
                          <a:latin typeface="Muli" panose="00000500000000000000" pitchFamily="2" charset="0"/>
                        </a:rPr>
                      </a:br>
                      <a:r>
                        <a:rPr lang="en-US" sz="700" b="0" i="0" u="none" strike="noStrike" dirty="0">
                          <a:solidFill>
                            <a:srgbClr val="000000"/>
                          </a:solidFill>
                          <a:effectLst/>
                          <a:latin typeface="Muli" panose="00000500000000000000" pitchFamily="2" charset="0"/>
                        </a:rPr>
                        <a:t>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$19,800,000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16931103"/>
                  </a:ext>
                </a:extLst>
              </a:tr>
              <a:tr h="405747">
                <a:tc>
                  <a:txBody>
                    <a:bodyPr/>
                    <a:lstStyle/>
                    <a:p>
                      <a:pPr algn="ctr" fontAlgn="ctr"/>
                      <a:r>
                        <a:rPr lang="en-US" sz="1000" b="1" i="0" u="none" strike="noStrike" dirty="0">
                          <a:solidFill>
                            <a:srgbClr val="000000"/>
                          </a:solidFill>
                          <a:effectLst/>
                          <a:latin typeface="Muli" panose="00000500000000000000" pitchFamily="2" charset="0"/>
                        </a:rPr>
                        <a:t>12</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14</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455 Extension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Wellness Way</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Schofield Road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Roadway Extension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2026/27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$1,500,000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56382143"/>
                  </a:ext>
                </a:extLst>
              </a:tr>
              <a:tr h="410641">
                <a:tc>
                  <a:txBody>
                    <a:bodyPr/>
                    <a:lstStyle/>
                    <a:p>
                      <a:pPr algn="ctr" fontAlgn="ctr"/>
                      <a:r>
                        <a:rPr lang="en-US" sz="1000" b="1" i="0" u="none" strike="noStrike">
                          <a:solidFill>
                            <a:srgbClr val="000000"/>
                          </a:solidFill>
                          <a:effectLst/>
                          <a:latin typeface="Muli" panose="00000500000000000000" pitchFamily="2" charset="0"/>
                        </a:rPr>
                        <a:t>13</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437 Realignment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Oak Tree Dr</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SR 46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New Corridor/</a:t>
                      </a:r>
                      <a:br>
                        <a:rPr lang="en-US" sz="700" b="0" i="0" u="none" strike="noStrike">
                          <a:solidFill>
                            <a:srgbClr val="000000"/>
                          </a:solidFill>
                          <a:effectLst/>
                          <a:latin typeface="Muli" panose="00000500000000000000" pitchFamily="2" charset="0"/>
                        </a:rPr>
                      </a:br>
                      <a:r>
                        <a:rPr lang="en-US" sz="700" b="0" i="0" u="none" strike="noStrike">
                          <a:solidFill>
                            <a:srgbClr val="000000"/>
                          </a:solidFill>
                          <a:effectLst/>
                          <a:latin typeface="Muli" panose="00000500000000000000" pitchFamily="2" charset="0"/>
                        </a:rPr>
                        <a:t>Road 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$4,000,000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83368208"/>
                  </a:ext>
                </a:extLst>
              </a:tr>
              <a:tr h="469631">
                <a:tc>
                  <a:txBody>
                    <a:bodyPr/>
                    <a:lstStyle/>
                    <a:p>
                      <a:pPr algn="ctr" fontAlgn="ctr"/>
                      <a:r>
                        <a:rPr lang="en-US" sz="1000" b="1" i="0" u="none" strike="noStrike" dirty="0">
                          <a:solidFill>
                            <a:srgbClr val="000000"/>
                          </a:solidFill>
                          <a:effectLst/>
                          <a:latin typeface="Muli" panose="00000500000000000000" pitchFamily="2" charset="0"/>
                        </a:rPr>
                        <a:t>14</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18</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Hartwood Marsh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Regency Hills Drive</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CR 455/Ray Goodgame Parkway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Road Widening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$3,000,000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36387471"/>
                  </a:ext>
                </a:extLst>
              </a:tr>
              <a:tr h="469631">
                <a:tc>
                  <a:txBody>
                    <a:bodyPr/>
                    <a:lstStyle/>
                    <a:p>
                      <a:pPr algn="ctr" fontAlgn="ctr"/>
                      <a:r>
                        <a:rPr lang="en-US" sz="1000" b="1" i="0" u="none" strike="noStrike" dirty="0">
                          <a:solidFill>
                            <a:srgbClr val="000000"/>
                          </a:solidFill>
                          <a:effectLst/>
                          <a:latin typeface="Muli" panose="00000500000000000000" pitchFamily="2" charset="0"/>
                        </a:rPr>
                        <a:t>15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19</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Lake Minneola Shores &amp; Jalarmy Rd Roundabout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Lake Minneola Shores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Muli" panose="00000500000000000000" pitchFamily="2" charset="0"/>
                        </a:rPr>
                        <a:t>Jalarmy Road</a:t>
                      </a:r>
                      <a:endParaRPr lang="en-US" sz="700" b="0" i="0" u="none" strike="noStrike" dirty="0">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Roundabout</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CST</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03016639"/>
                  </a:ext>
                </a:extLst>
              </a:tr>
              <a:tr h="459726">
                <a:tc>
                  <a:txBody>
                    <a:bodyPr/>
                    <a:lstStyle/>
                    <a:p>
                      <a:pPr algn="ctr" fontAlgn="ctr"/>
                      <a:r>
                        <a:rPr lang="en-US" sz="1000" b="1" i="0" u="none" strike="noStrike" dirty="0">
                          <a:solidFill>
                            <a:srgbClr val="000000"/>
                          </a:solidFill>
                          <a:effectLst/>
                          <a:latin typeface="Muli" panose="00000500000000000000" pitchFamily="2" charset="0"/>
                        </a:rPr>
                        <a:t>16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FDOT/ 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Muli" panose="00000500000000000000" pitchFamily="2" charset="0"/>
                        </a:rPr>
                        <a:t>SR 19 Corridor Coalition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SR 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455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Corridor Study</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$600,000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01506743"/>
                  </a:ext>
                </a:extLst>
              </a:tr>
              <a:tr h="469631">
                <a:tc>
                  <a:txBody>
                    <a:bodyPr/>
                    <a:lstStyle/>
                    <a:p>
                      <a:pPr algn="ctr" fontAlgn="ctr"/>
                      <a:r>
                        <a:rPr lang="en-US" sz="1000" b="1" i="0" u="none" strike="noStrike" dirty="0">
                          <a:solidFill>
                            <a:srgbClr val="000000"/>
                          </a:solidFill>
                          <a:effectLst/>
                          <a:latin typeface="Muli" panose="00000500000000000000" pitchFamily="2" charset="0"/>
                        </a:rPr>
                        <a:t>17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err="1">
                          <a:solidFill>
                            <a:srgbClr val="000000"/>
                          </a:solidFill>
                          <a:effectLst/>
                          <a:latin typeface="Muli" panose="00000500000000000000" pitchFamily="2" charset="0"/>
                        </a:rPr>
                        <a:t>Lake~Sumter</a:t>
                      </a:r>
                      <a:r>
                        <a:rPr lang="en-US" sz="700" b="0" i="0" u="none" strike="noStrike" dirty="0">
                          <a:solidFill>
                            <a:srgbClr val="000000"/>
                          </a:solidFill>
                          <a:effectLst/>
                          <a:latin typeface="Muli" panose="00000500000000000000" pitchFamily="2" charset="0"/>
                        </a:rPr>
                        <a:t> MPO</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900" b="1" i="0" u="none" strike="noStrike">
                          <a:solidFill>
                            <a:srgbClr val="000000"/>
                          </a:solidFill>
                          <a:effectLst/>
                          <a:latin typeface="Muli" panose="00000500000000000000" pitchFamily="2" charset="0"/>
                        </a:rPr>
                        <a:t>2050 Long Range Transportation Plan - Preliminary Planning Activities and Studies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bg1">
                          <a:lumMod val="10000"/>
                        </a:schemeClr>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fontAlgn="ctr"/>
                      <a:endParaRPr lang="en-US" sz="900" b="1" i="0" u="none" strike="noStrike">
                        <a:solidFill>
                          <a:srgbClr val="000000"/>
                        </a:solidFill>
                        <a:effectLst/>
                        <a:latin typeface="Muli" panose="00000500000000000000" pitchFamily="2"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Long Range Planning</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5557661"/>
                  </a:ext>
                </a:extLst>
              </a:tr>
              <a:tr h="469631">
                <a:tc>
                  <a:txBody>
                    <a:bodyPr/>
                    <a:lstStyle/>
                    <a:p>
                      <a:pPr algn="ctr" fontAlgn="ctr"/>
                      <a:r>
                        <a:rPr lang="en-US" sz="1000" b="1" i="0" u="none" strike="noStrike" dirty="0">
                          <a:solidFill>
                            <a:srgbClr val="000000"/>
                          </a:solidFill>
                          <a:effectLst/>
                          <a:latin typeface="Muli" panose="00000500000000000000" pitchFamily="2" charset="0"/>
                        </a:rPr>
                        <a:t>18</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Muli" panose="00000500000000000000" pitchFamily="2" charset="0"/>
                        </a:rPr>
                        <a:t>17</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Micro Racetrack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CR 466A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Lake Ella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bg1">
                          <a:lumMod val="1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Paved Shoulders</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ROW</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$5,000,000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94052556"/>
                  </a:ext>
                </a:extLst>
              </a:tr>
              <a:tr h="469631">
                <a:tc>
                  <a:txBody>
                    <a:bodyPr/>
                    <a:lstStyle/>
                    <a:p>
                      <a:pPr algn="ctr" fontAlgn="ctr"/>
                      <a:r>
                        <a:rPr lang="en-US" sz="1000" b="1" i="0" u="none" strike="noStrike" dirty="0">
                          <a:solidFill>
                            <a:srgbClr val="000000"/>
                          </a:solidFill>
                          <a:effectLst/>
                          <a:latin typeface="Muli" panose="00000500000000000000" pitchFamily="2" charset="0"/>
                        </a:rPr>
                        <a:t>19</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uli" panose="00000500000000000000" pitchFamily="2" charset="0"/>
                        </a:rPr>
                        <a:t>-</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000000"/>
                          </a:solidFill>
                          <a:effectLst/>
                          <a:latin typeface="Muli" panose="00000500000000000000" pitchFamily="2" charset="0"/>
                        </a:rPr>
                        <a:t>CR 44 Corridor Feasibility Study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US 441</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Muli" panose="00000500000000000000" pitchFamily="2" charset="0"/>
                        </a:rPr>
                        <a:t>Eustis Bypass/ Deland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Muli" panose="00000500000000000000" pitchFamily="2" charset="0"/>
                        </a:rPr>
                        <a:t>Corridor Study</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Muli" panose="00000500000000000000" pitchFamily="2" charset="0"/>
                        </a:rPr>
                        <a:t>Planning</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2024/25</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a:solidFill>
                            <a:srgbClr val="000000"/>
                          </a:solidFill>
                          <a:effectLst/>
                          <a:latin typeface="Muli" panose="00000500000000000000" pitchFamily="2" charset="0"/>
                        </a:rPr>
                        <a:t>$750,000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43978892"/>
                  </a:ext>
                </a:extLst>
              </a:tr>
              <a:tr h="510115">
                <a:tc>
                  <a:txBody>
                    <a:bodyPr/>
                    <a:lstStyle/>
                    <a:p>
                      <a:pPr algn="ctr" fontAlgn="ctr"/>
                      <a:r>
                        <a:rPr lang="en-US" sz="1000" b="1" i="0" u="none" strike="noStrike" dirty="0">
                          <a:solidFill>
                            <a:srgbClr val="000000"/>
                          </a:solidFill>
                          <a:effectLst/>
                          <a:latin typeface="Muli" panose="00000500000000000000" pitchFamily="2" charset="0"/>
                        </a:rPr>
                        <a:t>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Muli" panose="00000500000000000000" pitchFamily="2" charset="0"/>
                        </a:rPr>
                        <a:t>20</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700" b="0" i="0" u="none" strike="noStrike" dirty="0">
                          <a:solidFill>
                            <a:srgbClr val="000000"/>
                          </a:solidFill>
                          <a:effectLst/>
                          <a:latin typeface="Muli" panose="00000500000000000000" pitchFamily="2" charset="0"/>
                        </a:rPr>
                        <a:t>Lake County/ Mount Dora</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1" i="0" u="none" strike="noStrike" dirty="0">
                          <a:solidFill>
                            <a:srgbClr val="000000"/>
                          </a:solidFill>
                          <a:effectLst/>
                          <a:latin typeface="Muli" panose="00000500000000000000" pitchFamily="2" charset="0"/>
                        </a:rPr>
                        <a:t>Vista Ridge Drive/Wolf Branch Innovation Blvd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solidFill>
                            <a:srgbClr val="000000"/>
                          </a:solidFill>
                          <a:effectLst/>
                          <a:latin typeface="Muli" panose="00000500000000000000" pitchFamily="2" charset="0"/>
                        </a:rPr>
                        <a:t>Niles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solidFill>
                            <a:srgbClr val="000000"/>
                          </a:solidFill>
                          <a:effectLst/>
                          <a:latin typeface="Muli" panose="00000500000000000000" pitchFamily="2" charset="0"/>
                        </a:rPr>
                        <a:t>CR 437</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dirty="0">
                          <a:solidFill>
                            <a:srgbClr val="000000"/>
                          </a:solidFill>
                          <a:effectLst/>
                          <a:latin typeface="Muli" panose="00000500000000000000" pitchFamily="2" charset="0"/>
                        </a:rPr>
                        <a:t>Corridor Study/ Preliminary Design</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0000"/>
                          </a:solidFill>
                          <a:effectLst/>
                          <a:latin typeface="Muli" panose="00000500000000000000" pitchFamily="2" charset="0"/>
                        </a:rPr>
                        <a:t>Design</a:t>
                      </a:r>
                    </a:p>
                  </a:txBody>
                  <a:tcPr marL="4044" marR="4044" marT="4044" marB="0" anchor="ctr">
                    <a:lnL w="12700" cap="flat" cmpd="sng" algn="ctr">
                      <a:solidFill>
                        <a:schemeClr val="bg1">
                          <a:lumMod val="1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2025/26</a:t>
                      </a:r>
                    </a:p>
                  </a:txBody>
                  <a:tcPr marL="4044" marR="4044" marT="40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1" i="0" u="none" strike="noStrike" dirty="0">
                          <a:solidFill>
                            <a:srgbClr val="000000"/>
                          </a:solidFill>
                          <a:effectLst/>
                          <a:latin typeface="Muli" panose="00000500000000000000" pitchFamily="2" charset="0"/>
                        </a:rPr>
                        <a:t>$1,500,000 </a:t>
                      </a:r>
                    </a:p>
                  </a:txBody>
                  <a:tcPr marL="4044" marR="4044" marT="404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59321661"/>
                  </a:ext>
                </a:extLst>
              </a:tr>
            </a:tbl>
          </a:graphicData>
        </a:graphic>
      </p:graphicFrame>
    </p:spTree>
    <p:extLst>
      <p:ext uri="{BB962C8B-B14F-4D97-AF65-F5344CB8AC3E}">
        <p14:creationId xmlns:p14="http://schemas.microsoft.com/office/powerpoint/2010/main" val="2599757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04989-D6AA-497B-9758-361998815240}"/>
              </a:ext>
            </a:extLst>
          </p:cNvPr>
          <p:cNvSpPr>
            <a:spLocks noGrp="1"/>
          </p:cNvSpPr>
          <p:nvPr>
            <p:ph idx="1"/>
          </p:nvPr>
        </p:nvSpPr>
        <p:spPr>
          <a:xfrm>
            <a:off x="0" y="1451994"/>
            <a:ext cx="11227981" cy="4859589"/>
          </a:xfrm>
        </p:spPr>
        <p:txBody>
          <a:bodyPr/>
          <a:lstStyle/>
          <a:p>
            <a:pPr marL="971550" lvl="1" indent="-514350">
              <a:spcBef>
                <a:spcPts val="0"/>
              </a:spcBef>
              <a:buFont typeface="+mj-lt"/>
              <a:buAutoNum type="arabicPeriod" startAt="2"/>
            </a:pPr>
            <a:r>
              <a:rPr lang="en-US" sz="3200" dirty="0">
                <a:solidFill>
                  <a:schemeClr val="bg1">
                    <a:lumMod val="10000"/>
                  </a:schemeClr>
                </a:solidFill>
              </a:rPr>
              <a:t>Strategic Intermodal System (SIS)</a:t>
            </a:r>
          </a:p>
          <a:p>
            <a:pPr marL="971550" lvl="1" indent="-514350">
              <a:spcBef>
                <a:spcPts val="0"/>
              </a:spcBef>
              <a:buFont typeface="+mj-lt"/>
              <a:buAutoNum type="arabicPeriod" startAt="2"/>
            </a:pPr>
            <a:r>
              <a:rPr lang="en-US" sz="3200" dirty="0">
                <a:solidFill>
                  <a:schemeClr val="bg1">
                    <a:lumMod val="10000"/>
                  </a:schemeClr>
                </a:solidFill>
              </a:rPr>
              <a:t>Roadway Capacity (Non-SIS)</a:t>
            </a:r>
          </a:p>
          <a:p>
            <a:pPr marL="971550" lvl="1" indent="-514350">
              <a:spcBef>
                <a:spcPts val="0"/>
              </a:spcBef>
              <a:buFont typeface="+mj-lt"/>
              <a:buAutoNum type="arabicPeriod" startAt="2"/>
            </a:pPr>
            <a:r>
              <a:rPr lang="en-US" sz="3200" dirty="0">
                <a:solidFill>
                  <a:schemeClr val="bg1">
                    <a:lumMod val="10000"/>
                  </a:schemeClr>
                </a:solidFill>
              </a:rPr>
              <a:t>Safety/Operations/TSM&amp;O</a:t>
            </a:r>
          </a:p>
          <a:p>
            <a:pPr marL="971550" lvl="1" indent="-514350">
              <a:spcBef>
                <a:spcPts val="0"/>
              </a:spcBef>
              <a:buFont typeface="+mj-lt"/>
              <a:buAutoNum type="arabicPeriod" startAt="2"/>
            </a:pPr>
            <a:r>
              <a:rPr lang="en-US" sz="3200" dirty="0">
                <a:solidFill>
                  <a:schemeClr val="bg1">
                    <a:lumMod val="10000"/>
                  </a:schemeClr>
                </a:solidFill>
              </a:rPr>
              <a:t>Complete Streets</a:t>
            </a:r>
          </a:p>
          <a:p>
            <a:pPr marL="971550" lvl="1" indent="-514350">
              <a:spcBef>
                <a:spcPts val="0"/>
              </a:spcBef>
              <a:buFont typeface="+mj-lt"/>
              <a:buAutoNum type="arabicPeriod" startAt="2"/>
            </a:pPr>
            <a:r>
              <a:rPr lang="en-US" sz="3200" dirty="0">
                <a:solidFill>
                  <a:schemeClr val="bg1">
                    <a:lumMod val="10000"/>
                  </a:schemeClr>
                </a:solidFill>
              </a:rPr>
              <a:t>Trails</a:t>
            </a:r>
          </a:p>
          <a:p>
            <a:pPr marL="971550" lvl="1" indent="-514350">
              <a:spcBef>
                <a:spcPts val="0"/>
              </a:spcBef>
              <a:buFont typeface="+mj-lt"/>
              <a:buAutoNum type="arabicPeriod" startAt="2"/>
            </a:pPr>
            <a:r>
              <a:rPr lang="en-US" sz="3200" dirty="0">
                <a:solidFill>
                  <a:schemeClr val="bg1">
                    <a:lumMod val="10000"/>
                  </a:schemeClr>
                </a:solidFill>
              </a:rPr>
              <a:t>Bicycle/Pedestrian &amp; Sidewalk</a:t>
            </a:r>
          </a:p>
          <a:p>
            <a:pPr marL="971550" lvl="1" indent="-514350">
              <a:spcBef>
                <a:spcPts val="0"/>
              </a:spcBef>
              <a:buFont typeface="+mj-lt"/>
              <a:buAutoNum type="arabicPeriod" startAt="2"/>
            </a:pPr>
            <a:r>
              <a:rPr lang="en-US" sz="3200" dirty="0">
                <a:solidFill>
                  <a:schemeClr val="bg1">
                    <a:lumMod val="10000"/>
                  </a:schemeClr>
                </a:solidFill>
              </a:rPr>
              <a:t>Transit</a:t>
            </a:r>
          </a:p>
          <a:p>
            <a:pPr marL="971550" lvl="1" indent="-514350">
              <a:spcBef>
                <a:spcPts val="0"/>
              </a:spcBef>
              <a:buFont typeface="+mj-lt"/>
              <a:buAutoNum type="arabicPeriod" startAt="2"/>
            </a:pPr>
            <a:r>
              <a:rPr lang="en-US" sz="3200" dirty="0">
                <a:solidFill>
                  <a:schemeClr val="bg1">
                    <a:lumMod val="10000"/>
                  </a:schemeClr>
                </a:solidFill>
              </a:rPr>
              <a:t>Planning Studies</a:t>
            </a:r>
          </a:p>
          <a:p>
            <a:pPr marL="971550" lvl="1" indent="-514350">
              <a:spcBef>
                <a:spcPts val="0"/>
              </a:spcBef>
              <a:buFont typeface="+mj-lt"/>
              <a:buAutoNum type="arabicPeriod" startAt="2"/>
            </a:pPr>
            <a:r>
              <a:rPr lang="en-US" sz="3200" dirty="0">
                <a:solidFill>
                  <a:schemeClr val="bg1">
                    <a:lumMod val="10000"/>
                  </a:schemeClr>
                </a:solidFill>
              </a:rPr>
              <a:t>Bridge Projects</a:t>
            </a:r>
          </a:p>
          <a:p>
            <a:pPr marL="971550" lvl="1" indent="-514350">
              <a:spcBef>
                <a:spcPts val="0"/>
              </a:spcBef>
              <a:buFont typeface="+mj-lt"/>
              <a:buAutoNum type="arabicPeriod" startAt="2"/>
            </a:pPr>
            <a:r>
              <a:rPr lang="en-US" sz="3200" dirty="0">
                <a:solidFill>
                  <a:schemeClr val="bg1">
                    <a:lumMod val="10000"/>
                  </a:schemeClr>
                </a:solidFill>
              </a:rPr>
              <a:t>Small County Outreach Program (SCOP)</a:t>
            </a:r>
          </a:p>
          <a:p>
            <a:pPr lvl="2">
              <a:lnSpc>
                <a:spcPct val="150000"/>
              </a:lnSpc>
              <a:spcBef>
                <a:spcPts val="0"/>
              </a:spcBef>
              <a:buFont typeface="Wingdings" panose="05000000000000000000" pitchFamily="2" charset="2"/>
              <a:buChar char="ü"/>
            </a:pPr>
            <a:endParaRPr lang="en-US" sz="3200" b="1" dirty="0">
              <a:solidFill>
                <a:srgbClr val="0093DE"/>
              </a:solidFill>
            </a:endParaRPr>
          </a:p>
          <a:p>
            <a:endParaRPr lang="en-US" sz="3000" b="1" dirty="0">
              <a:solidFill>
                <a:srgbClr val="0093DE"/>
              </a:solidFill>
            </a:endParaRPr>
          </a:p>
          <a:p>
            <a:endParaRPr lang="en-US" sz="3000" b="1" dirty="0">
              <a:solidFill>
                <a:srgbClr val="0093DE"/>
              </a:solidFill>
            </a:endParaRPr>
          </a:p>
        </p:txBody>
      </p:sp>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2023 LOPP – Tables 2 to 11</a:t>
            </a:r>
            <a:endParaRPr lang="en-US" sz="2400" dirty="0"/>
          </a:p>
        </p:txBody>
      </p:sp>
    </p:spTree>
    <p:extLst>
      <p:ext uri="{BB962C8B-B14F-4D97-AF65-F5344CB8AC3E}">
        <p14:creationId xmlns:p14="http://schemas.microsoft.com/office/powerpoint/2010/main" val="214337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04989-D6AA-497B-9758-361998815240}"/>
              </a:ext>
            </a:extLst>
          </p:cNvPr>
          <p:cNvSpPr>
            <a:spLocks noGrp="1"/>
          </p:cNvSpPr>
          <p:nvPr>
            <p:ph idx="1"/>
          </p:nvPr>
        </p:nvSpPr>
        <p:spPr>
          <a:xfrm>
            <a:off x="237461" y="1483892"/>
            <a:ext cx="11499428" cy="4859589"/>
          </a:xfrm>
        </p:spPr>
        <p:txBody>
          <a:bodyPr/>
          <a:lstStyle/>
          <a:p>
            <a:pPr marL="457200" lvl="1" indent="0">
              <a:lnSpc>
                <a:spcPct val="107000"/>
              </a:lnSpc>
              <a:spcBef>
                <a:spcPts val="0"/>
              </a:spcBef>
              <a:buNone/>
            </a:pPr>
            <a:r>
              <a:rPr lang="en-US" sz="3600" b="1" i="1" dirty="0">
                <a:solidFill>
                  <a:srgbClr val="0093DE"/>
                </a:solidFill>
              </a:rPr>
              <a:t>Application Reminder… </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FDOT requires new applications for all projects </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Please have all prepared and submitted to LSMPO by June 21</a:t>
            </a:r>
            <a:r>
              <a:rPr lang="en-US" sz="3200" baseline="30000" dirty="0">
                <a:solidFill>
                  <a:schemeClr val="bg1">
                    <a:lumMod val="10000"/>
                  </a:schemeClr>
                </a:solidFill>
              </a:rPr>
              <a:t>st</a:t>
            </a:r>
            <a:r>
              <a:rPr lang="en-US" sz="3200" dirty="0">
                <a:solidFill>
                  <a:schemeClr val="bg1">
                    <a:lumMod val="10000"/>
                  </a:schemeClr>
                </a:solidFill>
              </a:rPr>
              <a:t> </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Also include any critical projects from Tables 2 to 11</a:t>
            </a:r>
          </a:p>
          <a:p>
            <a:pPr lvl="2">
              <a:lnSpc>
                <a:spcPct val="150000"/>
              </a:lnSpc>
              <a:spcBef>
                <a:spcPts val="0"/>
              </a:spcBef>
              <a:buFont typeface="Wingdings" panose="05000000000000000000" pitchFamily="2" charset="2"/>
              <a:buChar char="ü"/>
            </a:pPr>
            <a:endParaRPr lang="en-US" sz="3200" b="1" dirty="0">
              <a:solidFill>
                <a:srgbClr val="0093DE"/>
              </a:solidFill>
            </a:endParaRPr>
          </a:p>
          <a:p>
            <a:endParaRPr lang="en-US" sz="3000" b="1" dirty="0">
              <a:solidFill>
                <a:srgbClr val="0093DE"/>
              </a:solidFill>
            </a:endParaRPr>
          </a:p>
          <a:p>
            <a:endParaRPr lang="en-US" sz="3000" b="1" dirty="0">
              <a:solidFill>
                <a:srgbClr val="0093DE"/>
              </a:solidFill>
            </a:endParaRPr>
          </a:p>
        </p:txBody>
      </p:sp>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2023 LOPP – Preparing for Submission</a:t>
            </a:r>
            <a:endParaRPr lang="en-US" sz="2400" dirty="0"/>
          </a:p>
        </p:txBody>
      </p:sp>
    </p:spTree>
    <p:extLst>
      <p:ext uri="{BB962C8B-B14F-4D97-AF65-F5344CB8AC3E}">
        <p14:creationId xmlns:p14="http://schemas.microsoft.com/office/powerpoint/2010/main" val="167072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04989-D6AA-497B-9758-361998815240}"/>
              </a:ext>
            </a:extLst>
          </p:cNvPr>
          <p:cNvSpPr>
            <a:spLocks noGrp="1"/>
          </p:cNvSpPr>
          <p:nvPr>
            <p:ph idx="1"/>
          </p:nvPr>
        </p:nvSpPr>
        <p:spPr>
          <a:xfrm>
            <a:off x="237460" y="1483892"/>
            <a:ext cx="11717079" cy="4859589"/>
          </a:xfrm>
        </p:spPr>
        <p:txBody>
          <a:bodyPr/>
          <a:lstStyle/>
          <a:p>
            <a:pPr marL="457200" lvl="1" indent="0">
              <a:lnSpc>
                <a:spcPct val="107000"/>
              </a:lnSpc>
              <a:spcBef>
                <a:spcPts val="0"/>
              </a:spcBef>
              <a:buNone/>
            </a:pPr>
            <a:r>
              <a:rPr lang="en-US" sz="3600" b="1" i="1" dirty="0">
                <a:solidFill>
                  <a:srgbClr val="0093DE"/>
                </a:solidFill>
              </a:rPr>
              <a:t>Anticipated process refinements … </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Enhance year-to-year predictability of lists/priorities</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Continue Funded Top 20 Projects list</a:t>
            </a:r>
          </a:p>
          <a:p>
            <a:pPr lvl="1">
              <a:lnSpc>
                <a:spcPct val="150000"/>
              </a:lnSpc>
              <a:spcBef>
                <a:spcPts val="0"/>
              </a:spcBef>
              <a:buFont typeface="Wingdings" panose="05000000000000000000" pitchFamily="2" charset="2"/>
              <a:buChar char="ü"/>
            </a:pPr>
            <a:r>
              <a:rPr lang="en-US" sz="3200" dirty="0">
                <a:solidFill>
                  <a:schemeClr val="bg1">
                    <a:lumMod val="10000"/>
                  </a:schemeClr>
                </a:solidFill>
              </a:rPr>
              <a:t>Prioritize key projects from sub-lists to develop Top 20</a:t>
            </a:r>
          </a:p>
          <a:p>
            <a:pPr lvl="2">
              <a:lnSpc>
                <a:spcPct val="150000"/>
              </a:lnSpc>
              <a:spcBef>
                <a:spcPts val="0"/>
              </a:spcBef>
              <a:buFont typeface="Wingdings" panose="05000000000000000000" pitchFamily="2" charset="2"/>
              <a:buChar char="ü"/>
            </a:pPr>
            <a:endParaRPr lang="en-US" sz="3200" b="1" dirty="0">
              <a:solidFill>
                <a:srgbClr val="0093DE"/>
              </a:solidFill>
            </a:endParaRPr>
          </a:p>
          <a:p>
            <a:endParaRPr lang="en-US" sz="3000" b="1" dirty="0">
              <a:solidFill>
                <a:srgbClr val="0093DE"/>
              </a:solidFill>
            </a:endParaRPr>
          </a:p>
          <a:p>
            <a:endParaRPr lang="en-US" sz="3000" b="1" dirty="0">
              <a:solidFill>
                <a:srgbClr val="0093DE"/>
              </a:solidFill>
            </a:endParaRPr>
          </a:p>
        </p:txBody>
      </p:sp>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20</a:t>
            </a:r>
            <a:r>
              <a:rPr lang="en-US" dirty="0">
                <a:solidFill>
                  <a:srgbClr val="FFCB05"/>
                </a:solidFill>
              </a:rPr>
              <a:t>24</a:t>
            </a:r>
            <a:r>
              <a:rPr lang="en-US" dirty="0"/>
              <a:t> LOPP – Looking Ahead</a:t>
            </a:r>
            <a:endParaRPr lang="en-US" sz="2400" dirty="0"/>
          </a:p>
        </p:txBody>
      </p:sp>
    </p:spTree>
    <p:extLst>
      <p:ext uri="{BB962C8B-B14F-4D97-AF65-F5344CB8AC3E}">
        <p14:creationId xmlns:p14="http://schemas.microsoft.com/office/powerpoint/2010/main" val="294115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546652" y="104586"/>
            <a:ext cx="9753600" cy="2085974"/>
          </a:xfrm>
        </p:spPr>
        <p:txBody>
          <a:bodyPr>
            <a:noAutofit/>
          </a:bodyPr>
          <a:lstStyle/>
          <a:p>
            <a:pPr algn="ctr"/>
            <a:r>
              <a:rPr lang="en-US" sz="6000" dirty="0"/>
              <a:t>Call to Order by Chair</a:t>
            </a:r>
            <a:br>
              <a:rPr lang="en-US" dirty="0"/>
            </a:br>
            <a:endParaRPr lang="en-US" dirty="0"/>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lnSpcReduction="10000"/>
          </a:bodyPr>
          <a:lstStyle/>
          <a:p>
            <a:r>
              <a:rPr lang="en-US" sz="4100" b="0" i="0" u="none" strike="noStrike" baseline="0" dirty="0">
                <a:latin typeface="Calibri Light" panose="020F0302020204030204" pitchFamily="34" charset="0"/>
              </a:rPr>
              <a:t>Invocation / Pledge of Allegiance</a:t>
            </a:r>
          </a:p>
          <a:p>
            <a:r>
              <a:rPr lang="en-US" sz="4100" b="0" i="0" u="none" strike="noStrike" baseline="0" dirty="0">
                <a:latin typeface="Calibri Light" panose="020F0302020204030204" pitchFamily="34" charset="0"/>
              </a:rPr>
              <a:t> Proper Noticing</a:t>
            </a:r>
          </a:p>
          <a:p>
            <a:r>
              <a:rPr lang="en-US" sz="4100" b="0" i="0" u="none" strike="noStrike" baseline="0" dirty="0">
                <a:latin typeface="Calibri Light" panose="020F0302020204030204" pitchFamily="34" charset="0"/>
              </a:rPr>
              <a:t> Roll Call – Determination of Quorum</a:t>
            </a:r>
          </a:p>
          <a:p>
            <a:r>
              <a:rPr lang="en-US" sz="4100" b="0" i="0" u="none" strike="noStrike" baseline="0" dirty="0">
                <a:latin typeface="Calibri Light" panose="020F0302020204030204" pitchFamily="34" charset="0"/>
              </a:rPr>
              <a:t> Chair's Announcements</a:t>
            </a:r>
          </a:p>
          <a:p>
            <a:r>
              <a:rPr lang="en-US" sz="4100" dirty="0">
                <a:latin typeface="Calibri Light" panose="020F0302020204030204" pitchFamily="34" charset="0"/>
              </a:rPr>
              <a:t>Motion</a:t>
            </a:r>
            <a:r>
              <a:rPr lang="en-US" sz="4100" b="0" i="0" u="none" strike="noStrike" baseline="0" dirty="0">
                <a:latin typeface="Calibri Light" panose="020F0302020204030204" pitchFamily="34" charset="0"/>
              </a:rPr>
              <a:t> to allow virtual voting by members</a:t>
            </a:r>
          </a:p>
          <a:p>
            <a:r>
              <a:rPr lang="en-US" sz="4100" dirty="0">
                <a:latin typeface="Calibri Light" panose="020F0302020204030204" pitchFamily="34" charset="0"/>
              </a:rPr>
              <a:t>Update: Proposed revisions to Today’s Agenda</a:t>
            </a:r>
            <a:endParaRPr lang="en-US" sz="4100" b="0" i="0" u="none" strike="noStrike" baseline="0" dirty="0">
              <a:latin typeface="Calibri Light" panose="020F0302020204030204" pitchFamily="34" charset="0"/>
            </a:endParaRPr>
          </a:p>
          <a:p>
            <a:endParaRPr lang="en-US" dirty="0"/>
          </a:p>
          <a:p>
            <a:endParaRPr lang="en-US" dirty="0"/>
          </a:p>
        </p:txBody>
      </p:sp>
      <p:pic>
        <p:nvPicPr>
          <p:cNvPr id="2" name="Picture 1">
            <a:extLst>
              <a:ext uri="{FF2B5EF4-FFF2-40B4-BE49-F238E27FC236}">
                <a16:creationId xmlns:a16="http://schemas.microsoft.com/office/drawing/2014/main" id="{E16543A2-D1F7-1C19-BC07-9089B856E6C1}"/>
              </a:ext>
            </a:extLst>
          </p:cNvPr>
          <p:cNvPicPr>
            <a:picLocks noChangeAspect="1"/>
          </p:cNvPicPr>
          <p:nvPr/>
        </p:nvPicPr>
        <p:blipFill>
          <a:blip r:embed="rId2"/>
          <a:stretch>
            <a:fillRect/>
          </a:stretch>
        </p:blipFill>
        <p:spPr>
          <a:xfrm>
            <a:off x="10403157" y="384629"/>
            <a:ext cx="1499746" cy="993734"/>
          </a:xfrm>
          <a:prstGeom prst="rect">
            <a:avLst/>
          </a:prstGeom>
        </p:spPr>
      </p:pic>
    </p:spTree>
    <p:extLst>
      <p:ext uri="{BB962C8B-B14F-4D97-AF65-F5344CB8AC3E}">
        <p14:creationId xmlns:p14="http://schemas.microsoft.com/office/powerpoint/2010/main" val="310166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A1A995-C696-4D00-9E84-98E3C1C8280E}"/>
              </a:ext>
            </a:extLst>
          </p:cNvPr>
          <p:cNvSpPr txBox="1">
            <a:spLocks/>
          </p:cNvSpPr>
          <p:nvPr/>
        </p:nvSpPr>
        <p:spPr>
          <a:xfrm>
            <a:off x="5716510" y="4071262"/>
            <a:ext cx="11582400" cy="485958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0FDFC05-1D39-49E8-A5E3-0C508AE62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 y="1055"/>
            <a:ext cx="12192000" cy="6858000"/>
          </a:xfrm>
          <a:prstGeom prst="rect">
            <a:avLst/>
          </a:prstGeom>
        </p:spPr>
      </p:pic>
      <p:sp>
        <p:nvSpPr>
          <p:cNvPr id="6" name="Content Placeholder 2">
            <a:extLst>
              <a:ext uri="{FF2B5EF4-FFF2-40B4-BE49-F238E27FC236}">
                <a16:creationId xmlns:a16="http://schemas.microsoft.com/office/drawing/2014/main" id="{481F376E-BB02-4343-B194-68FD76CD02E6}"/>
              </a:ext>
            </a:extLst>
          </p:cNvPr>
          <p:cNvSpPr txBox="1">
            <a:spLocks/>
          </p:cNvSpPr>
          <p:nvPr/>
        </p:nvSpPr>
        <p:spPr>
          <a:xfrm>
            <a:off x="832622" y="1999466"/>
            <a:ext cx="10515600" cy="1265238"/>
          </a:xfrm>
          <a:prstGeom prst="rect">
            <a:avLst/>
          </a:prstGeom>
        </p:spPr>
        <p:txBody>
          <a:bodyPr>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Discussion</a:t>
            </a:r>
          </a:p>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endPar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Action</a:t>
            </a:r>
          </a:p>
          <a:p>
            <a:pPr marL="342900" marR="0" lvl="0" indent="-34290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285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050C87F-4E5A-802A-BC2A-C78DD33444D8}"/>
              </a:ext>
            </a:extLst>
          </p:cNvPr>
          <p:cNvGraphicFramePr>
            <a:graphicFrameLocks noGrp="1"/>
          </p:cNvGraphicFramePr>
          <p:nvPr/>
        </p:nvGraphicFramePr>
        <p:xfrm>
          <a:off x="241818" y="1341716"/>
          <a:ext cx="11720027" cy="4854813"/>
        </p:xfrm>
        <a:graphic>
          <a:graphicData uri="http://schemas.openxmlformats.org/drawingml/2006/table">
            <a:tbl>
              <a:tblPr>
                <a:tableStyleId>{5C22544A-7EE6-4342-B048-85BDC9FD1C3A}</a:tableStyleId>
              </a:tblPr>
              <a:tblGrid>
                <a:gridCol w="803211">
                  <a:extLst>
                    <a:ext uri="{9D8B030D-6E8A-4147-A177-3AD203B41FA5}">
                      <a16:colId xmlns:a16="http://schemas.microsoft.com/office/drawing/2014/main" val="3235777211"/>
                    </a:ext>
                  </a:extLst>
                </a:gridCol>
                <a:gridCol w="1063689">
                  <a:extLst>
                    <a:ext uri="{9D8B030D-6E8A-4147-A177-3AD203B41FA5}">
                      <a16:colId xmlns:a16="http://schemas.microsoft.com/office/drawing/2014/main" val="1103831055"/>
                    </a:ext>
                  </a:extLst>
                </a:gridCol>
                <a:gridCol w="2808515">
                  <a:extLst>
                    <a:ext uri="{9D8B030D-6E8A-4147-A177-3AD203B41FA5}">
                      <a16:colId xmlns:a16="http://schemas.microsoft.com/office/drawing/2014/main" val="2570264666"/>
                    </a:ext>
                  </a:extLst>
                </a:gridCol>
                <a:gridCol w="1670179">
                  <a:extLst>
                    <a:ext uri="{9D8B030D-6E8A-4147-A177-3AD203B41FA5}">
                      <a16:colId xmlns:a16="http://schemas.microsoft.com/office/drawing/2014/main" val="1359363154"/>
                    </a:ext>
                  </a:extLst>
                </a:gridCol>
                <a:gridCol w="1446245">
                  <a:extLst>
                    <a:ext uri="{9D8B030D-6E8A-4147-A177-3AD203B41FA5}">
                      <a16:colId xmlns:a16="http://schemas.microsoft.com/office/drawing/2014/main" val="2486690440"/>
                    </a:ext>
                  </a:extLst>
                </a:gridCol>
                <a:gridCol w="3928188">
                  <a:extLst>
                    <a:ext uri="{9D8B030D-6E8A-4147-A177-3AD203B41FA5}">
                      <a16:colId xmlns:a16="http://schemas.microsoft.com/office/drawing/2014/main" val="3082931147"/>
                    </a:ext>
                  </a:extLst>
                </a:gridCol>
              </a:tblGrid>
              <a:tr h="588266">
                <a:tc>
                  <a:txBody>
                    <a:bodyPr/>
                    <a:lstStyle/>
                    <a:p>
                      <a:pPr algn="ctr" fontAlgn="ctr"/>
                      <a:r>
                        <a:rPr lang="en-US" sz="1100" b="1" u="none" strike="noStrike" dirty="0">
                          <a:solidFill>
                            <a:schemeClr val="bg1"/>
                          </a:solidFill>
                          <a:effectLst/>
                        </a:rPr>
                        <a:t>2022 </a:t>
                      </a:r>
                      <a:br>
                        <a:rPr lang="en-US" sz="1100" b="1" u="none" strike="noStrike" dirty="0">
                          <a:solidFill>
                            <a:schemeClr val="bg1"/>
                          </a:solidFill>
                          <a:effectLst/>
                        </a:rPr>
                      </a:br>
                      <a:r>
                        <a:rPr lang="en-US" sz="1100" b="1" u="none" strike="noStrike" dirty="0">
                          <a:solidFill>
                            <a:schemeClr val="bg1"/>
                          </a:solidFill>
                          <a:effectLst/>
                        </a:rPr>
                        <a:t>Top 20 Rank </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Sponsor/ Location</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Project Name</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From</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To</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kern="1200" dirty="0">
                          <a:solidFill>
                            <a:schemeClr val="bg1"/>
                          </a:solidFill>
                          <a:effectLst/>
                          <a:latin typeface="+mn-lt"/>
                          <a:ea typeface="+mn-ea"/>
                          <a:cs typeface="+mn-cs"/>
                        </a:rPr>
                        <a:t>Proposed Funding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527689750"/>
                  </a:ext>
                </a:extLst>
              </a:tr>
              <a:tr h="573859">
                <a:tc>
                  <a:txBody>
                    <a:bodyPr/>
                    <a:lstStyle/>
                    <a:p>
                      <a:pPr algn="ctr" fontAlgn="ctr"/>
                      <a:r>
                        <a:rPr lang="en-US" sz="1400" b="1" u="none" strike="noStrike" dirty="0">
                          <a:solidFill>
                            <a:srgbClr val="000000"/>
                          </a:solidFill>
                          <a:effectLst/>
                        </a:rPr>
                        <a:t>1</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FDOT/ </a:t>
                      </a:r>
                      <a:br>
                        <a:rPr lang="en-US" sz="1000" u="none" strike="noStrike" dirty="0">
                          <a:solidFill>
                            <a:srgbClr val="000000"/>
                          </a:solidFill>
                          <a:effectLst/>
                        </a:rPr>
                      </a:br>
                      <a:r>
                        <a:rPr lang="en-US" sz="1000" u="none" strike="noStrike" dirty="0">
                          <a:solidFill>
                            <a:srgbClr val="000000"/>
                          </a:solidFill>
                          <a:effectLst/>
                        </a:rPr>
                        <a:t>Lake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SR 50</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565 (Villa City)</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565A (Montevista)</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indent="0">
                        <a:buFont typeface="Arial" panose="020B0604020202020204" pitchFamily="34" charset="0"/>
                        <a:buNone/>
                      </a:pPr>
                      <a:r>
                        <a:rPr lang="en-US" sz="1200" b="1" dirty="0">
                          <a:solidFill>
                            <a:schemeClr val="bg1">
                              <a:lumMod val="10000"/>
                            </a:schemeClr>
                          </a:solidFill>
                        </a:rPr>
                        <a:t>$24.6M </a:t>
                      </a:r>
                      <a:r>
                        <a:rPr lang="en-US" sz="1200" b="0" dirty="0">
                          <a:solidFill>
                            <a:schemeClr val="bg1">
                              <a:lumMod val="10000"/>
                            </a:schemeClr>
                          </a:solidFill>
                        </a:rPr>
                        <a:t>for ROW in Tentative WP +</a:t>
                      </a:r>
                    </a:p>
                    <a:p>
                      <a:pPr marL="0" indent="0">
                        <a:buFont typeface="Arial" panose="020B0604020202020204" pitchFamily="34" charset="0"/>
                        <a:buNone/>
                      </a:pPr>
                      <a:r>
                        <a:rPr lang="en-US" sz="1200" b="1" dirty="0">
                          <a:solidFill>
                            <a:schemeClr val="bg1">
                              <a:lumMod val="10000"/>
                            </a:schemeClr>
                          </a:solidFill>
                        </a:rPr>
                        <a:t>$46M </a:t>
                      </a:r>
                      <a:r>
                        <a:rPr lang="en-US" sz="1200" b="0" dirty="0">
                          <a:solidFill>
                            <a:schemeClr val="bg1">
                              <a:lumMod val="10000"/>
                            </a:schemeClr>
                          </a:solidFill>
                        </a:rPr>
                        <a:t>for CST proposed in SIS 2</a:t>
                      </a:r>
                      <a:r>
                        <a:rPr lang="en-US" sz="1200" b="0" baseline="30000" dirty="0">
                          <a:solidFill>
                            <a:schemeClr val="bg1">
                              <a:lumMod val="10000"/>
                            </a:schemeClr>
                          </a:solidFill>
                        </a:rPr>
                        <a:t>nd</a:t>
                      </a:r>
                      <a:r>
                        <a:rPr lang="en-US" sz="1200" b="0" dirty="0">
                          <a:solidFill>
                            <a:schemeClr val="bg1">
                              <a:lumMod val="10000"/>
                            </a:schemeClr>
                          </a:solidFill>
                        </a:rPr>
                        <a:t> Five-Year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71823843"/>
                  </a:ext>
                </a:extLst>
              </a:tr>
              <a:tr h="615820">
                <a:tc>
                  <a:txBody>
                    <a:bodyPr/>
                    <a:lstStyle/>
                    <a:p>
                      <a:pPr algn="ctr" fontAlgn="ctr"/>
                      <a:r>
                        <a:rPr lang="en-US" sz="1400" b="1" u="none" strike="noStrike" dirty="0">
                          <a:solidFill>
                            <a:srgbClr val="000000"/>
                          </a:solidFill>
                          <a:effectLst/>
                        </a:rPr>
                        <a:t>2</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FDOT/</a:t>
                      </a:r>
                      <a:br>
                        <a:rPr lang="en-US" sz="1000" u="none" strike="noStrike" dirty="0">
                          <a:solidFill>
                            <a:srgbClr val="000000"/>
                          </a:solidFill>
                          <a:effectLst/>
                        </a:rPr>
                      </a:b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SR 35 (US 301)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470</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indent="0">
                        <a:buFont typeface="Arial" panose="020B0604020202020204" pitchFamily="34" charset="0"/>
                        <a:buNone/>
                      </a:pPr>
                      <a:r>
                        <a:rPr lang="en-US" sz="1200" b="1" kern="1200" dirty="0">
                          <a:solidFill>
                            <a:schemeClr val="bg1">
                              <a:lumMod val="10000"/>
                            </a:schemeClr>
                          </a:solidFill>
                          <a:latin typeface="+mn-lt"/>
                          <a:ea typeface="+mn-ea"/>
                          <a:cs typeface="+mn-cs"/>
                        </a:rPr>
                        <a:t>$51M </a:t>
                      </a:r>
                      <a:r>
                        <a:rPr lang="en-US" sz="1200" b="0" kern="1200" dirty="0">
                          <a:solidFill>
                            <a:schemeClr val="bg1">
                              <a:lumMod val="10000"/>
                            </a:schemeClr>
                          </a:solidFill>
                          <a:latin typeface="+mn-lt"/>
                          <a:ea typeface="+mn-ea"/>
                          <a:cs typeface="+mn-cs"/>
                        </a:rPr>
                        <a:t>for ROW in Tentative WP</a:t>
                      </a:r>
                    </a:p>
                    <a:p>
                      <a:pPr marL="0" indent="0">
                        <a:buFont typeface="Arial" panose="020B0604020202020204" pitchFamily="34" charset="0"/>
                        <a:buNone/>
                      </a:pPr>
                      <a:r>
                        <a:rPr lang="en-US" sz="1200" b="1" kern="1200" dirty="0">
                          <a:solidFill>
                            <a:schemeClr val="bg1">
                              <a:lumMod val="10000"/>
                            </a:schemeClr>
                          </a:solidFill>
                          <a:latin typeface="+mn-lt"/>
                          <a:ea typeface="+mn-ea"/>
                          <a:cs typeface="+mn-cs"/>
                        </a:rPr>
                        <a:t>$117M </a:t>
                      </a:r>
                      <a:r>
                        <a:rPr lang="en-US" sz="1200" b="0" kern="1200" dirty="0">
                          <a:solidFill>
                            <a:schemeClr val="bg1">
                              <a:lumMod val="10000"/>
                            </a:schemeClr>
                          </a:solidFill>
                          <a:latin typeface="+mn-lt"/>
                          <a:ea typeface="+mn-ea"/>
                          <a:cs typeface="+mn-cs"/>
                        </a:rPr>
                        <a:t>for CST in Tentative WP + </a:t>
                      </a:r>
                      <a:br>
                        <a:rPr lang="en-US" sz="1200" b="0" kern="1200" dirty="0">
                          <a:solidFill>
                            <a:schemeClr val="bg1">
                              <a:lumMod val="10000"/>
                            </a:schemeClr>
                          </a:solidFill>
                          <a:latin typeface="+mn-lt"/>
                          <a:ea typeface="+mn-ea"/>
                          <a:cs typeface="+mn-cs"/>
                        </a:rPr>
                      </a:br>
                      <a:r>
                        <a:rPr lang="en-US" sz="1200" b="1" kern="1200" dirty="0">
                          <a:solidFill>
                            <a:schemeClr val="bg1">
                              <a:lumMod val="10000"/>
                            </a:schemeClr>
                          </a:solidFill>
                          <a:latin typeface="+mn-lt"/>
                          <a:ea typeface="+mn-ea"/>
                          <a:cs typeface="+mn-cs"/>
                        </a:rPr>
                        <a:t>$26M </a:t>
                      </a:r>
                      <a:r>
                        <a:rPr lang="en-US" sz="1200" b="0" kern="1200" dirty="0">
                          <a:solidFill>
                            <a:schemeClr val="bg1">
                              <a:lumMod val="10000"/>
                            </a:schemeClr>
                          </a:solidFill>
                          <a:latin typeface="+mn-lt"/>
                          <a:ea typeface="+mn-ea"/>
                          <a:cs typeface="+mn-cs"/>
                        </a:rPr>
                        <a:t>proposed in MOVING FLORIDA FORWARD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07550655"/>
                  </a:ext>
                </a:extLst>
              </a:tr>
              <a:tr h="296447">
                <a:tc>
                  <a:txBody>
                    <a:bodyPr/>
                    <a:lstStyle/>
                    <a:p>
                      <a:pPr algn="ctr" fontAlgn="ctr"/>
                      <a:r>
                        <a:rPr lang="en-US" sz="1400" b="1" u="none" strike="noStrike" dirty="0">
                          <a:solidFill>
                            <a:srgbClr val="000000"/>
                          </a:solidFill>
                          <a:effectLst/>
                        </a:rPr>
                        <a:t>3</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44 (CR44B)</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US 441</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44013"/>
                  </a:ext>
                </a:extLst>
              </a:tr>
              <a:tr h="296447">
                <a:tc>
                  <a:txBody>
                    <a:bodyPr/>
                    <a:lstStyle/>
                    <a:p>
                      <a:pPr algn="ctr" fontAlgn="ctr"/>
                      <a:r>
                        <a:rPr lang="en-US" sz="1400" b="1" u="none" strike="noStrike" dirty="0">
                          <a:solidFill>
                            <a:srgbClr val="000000"/>
                          </a:solidFill>
                          <a:effectLst/>
                        </a:rPr>
                        <a:t>4</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Marsh Bend Trail (CR 501)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Corbin Trail</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Central Parkway</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871913"/>
                  </a:ext>
                </a:extLst>
              </a:tr>
              <a:tr h="296447">
                <a:tc>
                  <a:txBody>
                    <a:bodyPr/>
                    <a:lstStyle/>
                    <a:p>
                      <a:pPr algn="ctr" fontAlgn="ctr"/>
                      <a:r>
                        <a:rPr lang="en-US" sz="1400" b="1" u="none" strike="noStrike" dirty="0">
                          <a:solidFill>
                            <a:srgbClr val="000000"/>
                          </a:solidFill>
                          <a:effectLst/>
                        </a:rPr>
                        <a:t>5</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500 (US 441)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Perkins Street</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812785"/>
                  </a:ext>
                </a:extLst>
              </a:tr>
              <a:tr h="512063">
                <a:tc>
                  <a:txBody>
                    <a:bodyPr/>
                    <a:lstStyle/>
                    <a:p>
                      <a:pPr algn="ctr" fontAlgn="ctr"/>
                      <a:r>
                        <a:rPr lang="en-US" sz="1400" b="1" u="none" strike="noStrike" dirty="0">
                          <a:solidFill>
                            <a:srgbClr val="000000"/>
                          </a:solidFill>
                          <a:effectLst/>
                        </a:rPr>
                        <a:t>6</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Sumter/ Wildwood</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US 301 Complete Streets</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C-466A</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C-44A</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chemeClr val="bg1">
                              <a:lumMod val="10000"/>
                            </a:schemeClr>
                          </a:solidFill>
                        </a:rPr>
                        <a:t>$2M </a:t>
                      </a:r>
                      <a:r>
                        <a:rPr lang="en-US" sz="1200" b="0" dirty="0">
                          <a:solidFill>
                            <a:schemeClr val="bg1">
                              <a:lumMod val="10000"/>
                            </a:schemeClr>
                          </a:solidFill>
                        </a:rPr>
                        <a:t>for Design in Tentative WP</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573195595"/>
                  </a:ext>
                </a:extLst>
              </a:tr>
              <a:tr h="309739">
                <a:tc>
                  <a:txBody>
                    <a:bodyPr/>
                    <a:lstStyle/>
                    <a:p>
                      <a:pPr algn="ctr" fontAlgn="ctr"/>
                      <a:r>
                        <a:rPr lang="en-US" sz="1400" b="1" u="none" strike="noStrike" dirty="0">
                          <a:solidFill>
                            <a:srgbClr val="000000"/>
                          </a:solidFill>
                          <a:effectLst/>
                        </a:rPr>
                        <a:t>7</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500 (US 441)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N of SR 46</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7274551"/>
                  </a:ext>
                </a:extLst>
              </a:tr>
              <a:tr h="460224">
                <a:tc>
                  <a:txBody>
                    <a:bodyPr/>
                    <a:lstStyle/>
                    <a:p>
                      <a:pPr algn="ctr" fontAlgn="ctr"/>
                      <a:r>
                        <a:rPr lang="en-US" sz="1400" b="1" u="none" strike="noStrike" dirty="0">
                          <a:solidFill>
                            <a:srgbClr val="000000"/>
                          </a:solidFill>
                          <a:effectLst/>
                        </a:rPr>
                        <a:t>8</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C 48</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 469</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Lake/Sumter County Line</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rgbClr val="000000"/>
                          </a:solidFill>
                        </a:rPr>
                        <a:t>$1.6M </a:t>
                      </a:r>
                      <a:r>
                        <a:rPr lang="en-US" sz="1200" dirty="0">
                          <a:solidFill>
                            <a:srgbClr val="000000"/>
                          </a:solidFill>
                        </a:rPr>
                        <a:t>for Design in FY24 (Tentative WP)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524451457"/>
                  </a:ext>
                </a:extLst>
              </a:tr>
              <a:tr h="415026">
                <a:tc>
                  <a:txBody>
                    <a:bodyPr/>
                    <a:lstStyle/>
                    <a:p>
                      <a:pPr algn="ctr" fontAlgn="ctr"/>
                      <a:r>
                        <a:rPr lang="en-US" sz="1400" b="1" u="none" strike="noStrike" dirty="0">
                          <a:solidFill>
                            <a:srgbClr val="000000"/>
                          </a:solidFill>
                          <a:effectLst/>
                        </a:rPr>
                        <a:t>9</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Lake County/ </a:t>
                      </a:r>
                      <a:br>
                        <a:rPr lang="en-US" sz="1000" u="none" strike="noStrike">
                          <a:solidFill>
                            <a:srgbClr val="000000"/>
                          </a:solidFill>
                          <a:effectLst/>
                        </a:rPr>
                      </a:br>
                      <a:r>
                        <a:rPr lang="en-US" sz="1000" u="none" strike="noStrike">
                          <a:solidFill>
                            <a:srgbClr val="000000"/>
                          </a:solidFill>
                          <a:effectLst/>
                        </a:rPr>
                        <a:t>Lady Lake</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Rolling Acres Road</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solidFill>
                            <a:srgbClr val="000000"/>
                          </a:solidFill>
                          <a:effectLst/>
                        </a:rPr>
                        <a:t>West Lady Lake Avenue</a:t>
                      </a:r>
                      <a:endParaRPr lang="en-US" sz="11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Griffin Avenue</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882700"/>
                  </a:ext>
                </a:extLst>
              </a:tr>
              <a:tr h="423368">
                <a:tc>
                  <a:txBody>
                    <a:bodyPr/>
                    <a:lstStyle/>
                    <a:p>
                      <a:pPr algn="ctr" fontAlgn="ctr"/>
                      <a:r>
                        <a:rPr lang="en-US" sz="1400" b="1" u="none" strike="noStrike" dirty="0">
                          <a:solidFill>
                            <a:srgbClr val="000000"/>
                          </a:solidFill>
                          <a:effectLst/>
                        </a:rPr>
                        <a:t>10</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Lake County</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Hammock Ridge Roundabout</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solidFill>
                            <a:srgbClr val="000000"/>
                          </a:solidFill>
                          <a:effectLst/>
                        </a:rPr>
                        <a:t>Hammock Ridge Rd</a:t>
                      </a:r>
                      <a:endParaRPr lang="en-US" sz="11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Lakeshore Dr</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572597"/>
                  </a:ext>
                </a:extLst>
              </a:tr>
            </a:tbl>
          </a:graphicData>
        </a:graphic>
      </p:graphicFrame>
    </p:spTree>
    <p:extLst>
      <p:ext uri="{BB962C8B-B14F-4D97-AF65-F5344CB8AC3E}">
        <p14:creationId xmlns:p14="http://schemas.microsoft.com/office/powerpoint/2010/main" val="415179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050C87F-4E5A-802A-BC2A-C78DD33444D8}"/>
              </a:ext>
            </a:extLst>
          </p:cNvPr>
          <p:cNvGraphicFramePr>
            <a:graphicFrameLocks noGrp="1"/>
          </p:cNvGraphicFramePr>
          <p:nvPr/>
        </p:nvGraphicFramePr>
        <p:xfrm>
          <a:off x="235986" y="1314318"/>
          <a:ext cx="11720027" cy="5181600"/>
        </p:xfrm>
        <a:graphic>
          <a:graphicData uri="http://schemas.openxmlformats.org/drawingml/2006/table">
            <a:tbl>
              <a:tblPr>
                <a:tableStyleId>{5C22544A-7EE6-4342-B048-85BDC9FD1C3A}</a:tableStyleId>
              </a:tblPr>
              <a:tblGrid>
                <a:gridCol w="803211">
                  <a:extLst>
                    <a:ext uri="{9D8B030D-6E8A-4147-A177-3AD203B41FA5}">
                      <a16:colId xmlns:a16="http://schemas.microsoft.com/office/drawing/2014/main" val="3235777211"/>
                    </a:ext>
                  </a:extLst>
                </a:gridCol>
                <a:gridCol w="1063689">
                  <a:extLst>
                    <a:ext uri="{9D8B030D-6E8A-4147-A177-3AD203B41FA5}">
                      <a16:colId xmlns:a16="http://schemas.microsoft.com/office/drawing/2014/main" val="1103831055"/>
                    </a:ext>
                  </a:extLst>
                </a:gridCol>
                <a:gridCol w="2808515">
                  <a:extLst>
                    <a:ext uri="{9D8B030D-6E8A-4147-A177-3AD203B41FA5}">
                      <a16:colId xmlns:a16="http://schemas.microsoft.com/office/drawing/2014/main" val="2570264666"/>
                    </a:ext>
                  </a:extLst>
                </a:gridCol>
                <a:gridCol w="1670179">
                  <a:extLst>
                    <a:ext uri="{9D8B030D-6E8A-4147-A177-3AD203B41FA5}">
                      <a16:colId xmlns:a16="http://schemas.microsoft.com/office/drawing/2014/main" val="1359363154"/>
                    </a:ext>
                  </a:extLst>
                </a:gridCol>
                <a:gridCol w="1446245">
                  <a:extLst>
                    <a:ext uri="{9D8B030D-6E8A-4147-A177-3AD203B41FA5}">
                      <a16:colId xmlns:a16="http://schemas.microsoft.com/office/drawing/2014/main" val="2486690440"/>
                    </a:ext>
                  </a:extLst>
                </a:gridCol>
                <a:gridCol w="3928188">
                  <a:extLst>
                    <a:ext uri="{9D8B030D-6E8A-4147-A177-3AD203B41FA5}">
                      <a16:colId xmlns:a16="http://schemas.microsoft.com/office/drawing/2014/main" val="3082931147"/>
                    </a:ext>
                  </a:extLst>
                </a:gridCol>
              </a:tblGrid>
              <a:tr h="576701">
                <a:tc>
                  <a:txBody>
                    <a:bodyPr/>
                    <a:lstStyle/>
                    <a:p>
                      <a:pPr algn="ctr" fontAlgn="ctr"/>
                      <a:r>
                        <a:rPr lang="en-US" sz="1100" b="1" u="none" strike="noStrike" dirty="0">
                          <a:solidFill>
                            <a:schemeClr val="bg1"/>
                          </a:solidFill>
                          <a:effectLst/>
                        </a:rPr>
                        <a:t>2022 </a:t>
                      </a:r>
                      <a:br>
                        <a:rPr lang="en-US" sz="1100" b="1" u="none" strike="noStrike" dirty="0">
                          <a:solidFill>
                            <a:schemeClr val="bg1"/>
                          </a:solidFill>
                          <a:effectLst/>
                        </a:rPr>
                      </a:br>
                      <a:r>
                        <a:rPr lang="en-US" sz="1100" b="1" u="none" strike="noStrike" dirty="0">
                          <a:solidFill>
                            <a:schemeClr val="bg1"/>
                          </a:solidFill>
                          <a:effectLst/>
                        </a:rPr>
                        <a:t>Top 20 Rank </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Sponsor/ Location</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Project Name</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From</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To</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kern="1200" dirty="0">
                          <a:solidFill>
                            <a:schemeClr val="bg1"/>
                          </a:solidFill>
                          <a:effectLst/>
                          <a:latin typeface="+mn-lt"/>
                          <a:ea typeface="+mn-ea"/>
                          <a:cs typeface="+mn-cs"/>
                        </a:rPr>
                        <a:t>Proposed Funding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527689750"/>
                  </a:ext>
                </a:extLst>
              </a:tr>
              <a:tr h="426720">
                <a:tc>
                  <a:txBody>
                    <a:bodyPr/>
                    <a:lstStyle/>
                    <a:p>
                      <a:pPr algn="ctr" fontAlgn="ctr"/>
                      <a:r>
                        <a:rPr lang="en-US" sz="1400" b="1" u="none" strike="noStrike" dirty="0">
                          <a:solidFill>
                            <a:srgbClr val="000000"/>
                          </a:solidFill>
                          <a:effectLst/>
                        </a:rPr>
                        <a:t>11</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Round Lake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Lake/Orange County Line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200" b="0" dirty="0">
                        <a:solidFill>
                          <a:schemeClr val="bg1">
                            <a:lumMod val="10000"/>
                          </a:schemeClr>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823843"/>
                  </a:ext>
                </a:extLst>
              </a:tr>
              <a:tr h="426720">
                <a:tc>
                  <a:txBody>
                    <a:bodyPr/>
                    <a:lstStyle/>
                    <a:p>
                      <a:pPr algn="ctr" fontAlgn="ctr"/>
                      <a:r>
                        <a:rPr lang="en-US" sz="1400" b="1" u="none" strike="noStrike" dirty="0">
                          <a:solidFill>
                            <a:srgbClr val="000000"/>
                          </a:solidFill>
                          <a:effectLst/>
                        </a:rPr>
                        <a:t>12</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455 (Ray Goodgame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Lost Lake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Hartwood Marsh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200" b="0" kern="1200" dirty="0">
                        <a:solidFill>
                          <a:schemeClr val="bg1">
                            <a:lumMod val="10000"/>
                          </a:schemeClr>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7550655"/>
                  </a:ext>
                </a:extLst>
              </a:tr>
              <a:tr h="426720">
                <a:tc>
                  <a:txBody>
                    <a:bodyPr/>
                    <a:lstStyle/>
                    <a:p>
                      <a:pPr algn="ctr" fontAlgn="ctr"/>
                      <a:r>
                        <a:rPr lang="en-US" sz="1400" b="1" u="none" strike="noStrike" dirty="0">
                          <a:solidFill>
                            <a:srgbClr val="000000"/>
                          </a:solidFill>
                          <a:effectLst/>
                        </a:rPr>
                        <a:t>13</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Wekiva Trail (Segments 1&amp;5)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mn-lt"/>
                        </a:rPr>
                        <a:t>Disston</a:t>
                      </a:r>
                      <a:r>
                        <a:rPr lang="en-US" sz="1100" b="0" i="0" u="none" strike="noStrike" dirty="0">
                          <a:solidFill>
                            <a:srgbClr val="000000"/>
                          </a:solidFill>
                          <a:effectLst/>
                          <a:latin typeface="+mn-lt"/>
                        </a:rPr>
                        <a:t> Avenue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Sorrento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44013"/>
                  </a:ext>
                </a:extLst>
              </a:tr>
              <a:tr h="426720">
                <a:tc>
                  <a:txBody>
                    <a:bodyPr/>
                    <a:lstStyle/>
                    <a:p>
                      <a:pPr algn="ctr" fontAlgn="ctr"/>
                      <a:r>
                        <a:rPr lang="en-US" sz="1400" b="1" u="none" strike="noStrike" dirty="0">
                          <a:solidFill>
                            <a:srgbClr val="000000"/>
                          </a:solidFill>
                          <a:effectLst/>
                        </a:rPr>
                        <a:t>14</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455 Extension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Hartwood Marsh 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CFX Lake-Orange Connector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871913"/>
                  </a:ext>
                </a:extLst>
              </a:tr>
              <a:tr h="457200">
                <a:tc>
                  <a:txBody>
                    <a:bodyPr/>
                    <a:lstStyle/>
                    <a:p>
                      <a:pPr algn="ctr" fontAlgn="ctr"/>
                      <a:r>
                        <a:rPr lang="en-US" sz="1400" b="1" u="none" strike="noStrike" dirty="0">
                          <a:solidFill>
                            <a:srgbClr val="000000"/>
                          </a:solidFill>
                          <a:effectLst/>
                        </a:rPr>
                        <a:t>15</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i="0" u="none" strike="noStrike" dirty="0">
                          <a:solidFill>
                            <a:srgbClr val="000000"/>
                          </a:solidFill>
                          <a:effectLst/>
                          <a:latin typeface="+mn-lt"/>
                        </a:rPr>
                        <a:t>Citrus Grove Phase II &amp;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b="0" i="0" u="none" strike="noStrike" dirty="0">
                          <a:solidFill>
                            <a:srgbClr val="000000"/>
                          </a:solidFill>
                          <a:effectLst/>
                          <a:latin typeface="+mn-lt"/>
                        </a:rPr>
                        <a:t>W. of Scrub Jay Lane (Phase II) / Florida's Turnpike (Phase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b="0" i="0" u="none" strike="noStrike" dirty="0">
                          <a:solidFill>
                            <a:srgbClr val="000000"/>
                          </a:solidFill>
                          <a:effectLst/>
                          <a:latin typeface="+mn-lt"/>
                        </a:rPr>
                        <a:t>Grassy Lake Road (Phase II) / </a:t>
                      </a:r>
                      <a:r>
                        <a:rPr lang="en-US" sz="1100" b="0" i="0" u="none" strike="noStrike" dirty="0" err="1">
                          <a:solidFill>
                            <a:srgbClr val="000000"/>
                          </a:solidFill>
                          <a:effectLst/>
                          <a:latin typeface="+mn-lt"/>
                        </a:rPr>
                        <a:t>Blackstill</a:t>
                      </a:r>
                      <a:r>
                        <a:rPr lang="en-US" sz="1100" b="0" i="0" u="none" strike="noStrike" dirty="0">
                          <a:solidFill>
                            <a:srgbClr val="000000"/>
                          </a:solidFill>
                          <a:effectLst/>
                          <a:latin typeface="+mn-lt"/>
                        </a:rPr>
                        <a:t> Lake Drive (Phase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kern="1200" dirty="0">
                          <a:solidFill>
                            <a:schemeClr val="bg1">
                              <a:lumMod val="10000"/>
                            </a:schemeClr>
                          </a:solidFill>
                          <a:latin typeface="+mn-lt"/>
                          <a:ea typeface="+mn-ea"/>
                          <a:cs typeface="+mn-cs"/>
                        </a:rPr>
                        <a:t>Phase II funded through construction </a:t>
                      </a:r>
                      <a:r>
                        <a:rPr lang="en-US" sz="1200" dirty="0">
                          <a:solidFill>
                            <a:srgbClr val="000000"/>
                          </a:solidFill>
                        </a:rPr>
                        <a:t>(legislative appropriation/local funding)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16812785"/>
                  </a:ext>
                </a:extLst>
              </a:tr>
              <a:tr h="457200">
                <a:tc>
                  <a:txBody>
                    <a:bodyPr/>
                    <a:lstStyle/>
                    <a:p>
                      <a:pPr algn="ctr" fontAlgn="ctr"/>
                      <a:r>
                        <a:rPr lang="en-US" sz="1400" b="1" u="none" strike="noStrike" dirty="0">
                          <a:solidFill>
                            <a:srgbClr val="000000"/>
                          </a:solidFill>
                          <a:effectLst/>
                        </a:rPr>
                        <a:t>16</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437 Realignment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Oak Tree Dr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SR 46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195595"/>
                  </a:ext>
                </a:extLst>
              </a:tr>
              <a:tr h="457200">
                <a:tc>
                  <a:txBody>
                    <a:bodyPr/>
                    <a:lstStyle/>
                    <a:p>
                      <a:pPr algn="ctr" fontAlgn="ctr"/>
                      <a:r>
                        <a:rPr lang="en-US" sz="1400" b="1" u="none" strike="noStrike" dirty="0">
                          <a:solidFill>
                            <a:srgbClr val="000000"/>
                          </a:solidFill>
                          <a:effectLst/>
                        </a:rPr>
                        <a:t>17</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200" b="1" i="0" u="none" strike="noStrike" dirty="0">
                          <a:solidFill>
                            <a:srgbClr val="000000"/>
                          </a:solidFill>
                          <a:effectLst/>
                          <a:latin typeface="+mn-lt"/>
                        </a:rPr>
                        <a:t>Micro Racetrack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100" b="0" i="0" u="none" strike="noStrike" dirty="0">
                          <a:solidFill>
                            <a:srgbClr val="000000"/>
                          </a:solidFill>
                          <a:effectLst/>
                          <a:latin typeface="+mn-lt"/>
                        </a:rPr>
                        <a:t>CR 466A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100" b="0" i="0" u="none" strike="noStrike" dirty="0">
                          <a:solidFill>
                            <a:srgbClr val="000000"/>
                          </a:solidFill>
                          <a:effectLst/>
                          <a:latin typeface="+mn-lt"/>
                        </a:rPr>
                        <a:t>Lake Ella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chemeClr val="bg1">
                              <a:lumMod val="10000"/>
                            </a:schemeClr>
                          </a:solidFill>
                        </a:rPr>
                        <a:t>Design advanced from 2026 to 2024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77274551"/>
                  </a:ext>
                </a:extLst>
              </a:tr>
              <a:tr h="457200">
                <a:tc>
                  <a:txBody>
                    <a:bodyPr/>
                    <a:lstStyle/>
                    <a:p>
                      <a:pPr algn="ctr" fontAlgn="ctr"/>
                      <a:r>
                        <a:rPr lang="en-US" sz="1400" b="1" u="none" strike="noStrike" dirty="0">
                          <a:solidFill>
                            <a:srgbClr val="000000"/>
                          </a:solidFill>
                          <a:effectLst/>
                        </a:rPr>
                        <a:t>18</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Hartwood Marsh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Regency Hills Drive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CR 455/Ray Goodgame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dirty="0">
                        <a:solidFill>
                          <a:srgbClr val="00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451457"/>
                  </a:ext>
                </a:extLst>
              </a:tr>
              <a:tr h="457200">
                <a:tc>
                  <a:txBody>
                    <a:bodyPr/>
                    <a:lstStyle/>
                    <a:p>
                      <a:pPr algn="ctr" fontAlgn="ctr"/>
                      <a:r>
                        <a:rPr lang="en-US" sz="1400" b="1" u="none" strike="noStrike" dirty="0">
                          <a:solidFill>
                            <a:srgbClr val="000000"/>
                          </a:solidFill>
                          <a:effectLst/>
                        </a:rPr>
                        <a:t>19</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Lake Minneola Shores &amp; </a:t>
                      </a:r>
                      <a:r>
                        <a:rPr lang="en-US" sz="1200" b="1" i="0" u="none" strike="noStrike" dirty="0" err="1">
                          <a:solidFill>
                            <a:srgbClr val="000000"/>
                          </a:solidFill>
                          <a:effectLst/>
                          <a:latin typeface="+mn-lt"/>
                        </a:rPr>
                        <a:t>Jalarmy</a:t>
                      </a:r>
                      <a:r>
                        <a:rPr lang="en-US" sz="1200" b="1" i="0" u="none" strike="noStrike" dirty="0">
                          <a:solidFill>
                            <a:srgbClr val="000000"/>
                          </a:solidFill>
                          <a:effectLst/>
                          <a:latin typeface="+mn-lt"/>
                        </a:rPr>
                        <a:t> Rd Roundabout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Lake Minneola Shores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Jalarmy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882700"/>
                  </a:ext>
                </a:extLst>
              </a:tr>
              <a:tr h="457200">
                <a:tc>
                  <a:txBody>
                    <a:bodyPr/>
                    <a:lstStyle/>
                    <a:p>
                      <a:pPr algn="ctr" fontAlgn="ctr"/>
                      <a:r>
                        <a:rPr lang="en-US" sz="1400" b="1" u="none" strike="noStrike" dirty="0">
                          <a:solidFill>
                            <a:srgbClr val="000000"/>
                          </a:solidFill>
                          <a:effectLst/>
                        </a:rPr>
                        <a:t>20</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 Mount Dora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Vista Ridge Drive/Wolf Branch Innovation Blvd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Niles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CR 437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572597"/>
                  </a:ext>
                </a:extLst>
              </a:tr>
            </a:tbl>
          </a:graphicData>
        </a:graphic>
      </p:graphicFrame>
    </p:spTree>
    <p:extLst>
      <p:ext uri="{BB962C8B-B14F-4D97-AF65-F5344CB8AC3E}">
        <p14:creationId xmlns:p14="http://schemas.microsoft.com/office/powerpoint/2010/main" val="33719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a:bodyPr>
          <a:lstStyle/>
          <a:p>
            <a:pPr marL="0" indent="0">
              <a:buNone/>
            </a:pPr>
            <a:r>
              <a:rPr lang="en-US" sz="2400" b="0" i="0" u="none" strike="noStrike" baseline="0" dirty="0">
                <a:latin typeface="Calibri Light" panose="020F0302020204030204" pitchFamily="34" charset="0"/>
              </a:rPr>
              <a:t> </a:t>
            </a:r>
            <a:r>
              <a:rPr lang="en-US" sz="4400" b="1" i="0" u="none" strike="noStrike" baseline="0" dirty="0">
                <a:latin typeface="Calibri" panose="020F0502020204030204" pitchFamily="34" charset="0"/>
                <a:cs typeface="Calibri" panose="020F0502020204030204" pitchFamily="34" charset="0"/>
              </a:rPr>
              <a:t>ACTION ITEM B.</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lgn="ctr">
              <a:buNone/>
            </a:pPr>
            <a:r>
              <a:rPr lang="en-US" b="1" i="0" u="none" strike="noStrike" baseline="0" dirty="0">
                <a:latin typeface="Calibri-Bold"/>
              </a:rPr>
              <a:t> Consideration of Resolution 2023-11 Approving the </a:t>
            </a:r>
          </a:p>
          <a:p>
            <a:pPr marL="0" indent="0" algn="ctr">
              <a:buNone/>
            </a:pPr>
            <a:r>
              <a:rPr lang="en-US" b="1" i="0" u="none" strike="noStrike" baseline="0" dirty="0">
                <a:latin typeface="Calibri-Bold"/>
              </a:rPr>
              <a:t>FY2024 – 2028 Transportation Improvement Program (TIP).</a:t>
            </a:r>
          </a:p>
          <a:p>
            <a:pPr marL="342900" indent="-342900" algn="l">
              <a:buFont typeface="+mj-lt"/>
              <a:buAutoNum type="alphaUcPeriod"/>
            </a:pPr>
            <a:endParaRPr lang="en-US" sz="2800" b="1" i="0" u="none" strike="noStrike" baseline="0" dirty="0">
              <a:latin typeface="Calibri-Bold"/>
            </a:endParaRPr>
          </a:p>
          <a:p>
            <a:pPr algn="l"/>
            <a:r>
              <a:rPr lang="en-US" sz="2000" b="0" i="0" u="none" strike="noStrike" baseline="0" dirty="0">
                <a:latin typeface="Calibri" panose="020F0502020204030204" pitchFamily="34" charset="0"/>
              </a:rPr>
              <a:t>The five-year Transportation Improvement Program (TIP) document is based on several funding sources, including the FDOT Tentative Work Program and the Florida Turnpike Enterprise Work Program. The DRAFT TIP for FY 2024 -2028 will be presented for adopted at the MPO Governing Board Public Hearing on June 21, 2023</a:t>
            </a:r>
          </a:p>
          <a:p>
            <a:pPr algn="l"/>
            <a:r>
              <a:rPr lang="en-US" sz="2000" b="1" i="0" u="none" strike="noStrike" baseline="0" dirty="0">
                <a:latin typeface="Calibri-Bold"/>
              </a:rPr>
              <a:t>Attachment: 2024-2028 TIP</a:t>
            </a:r>
          </a:p>
          <a:p>
            <a:pPr algn="l"/>
            <a:r>
              <a:rPr lang="en-US" sz="2000" b="0" i="0" u="none" strike="noStrike" baseline="0" dirty="0">
                <a:latin typeface="Calibri" panose="020F0502020204030204" pitchFamily="34" charset="0"/>
              </a:rPr>
              <a:t>Staff recommends approving Resolution 2023-5 adopting the Transportation Improvement Program for FY2024-2028 as presented.</a:t>
            </a:r>
            <a:endParaRPr lang="en-US" sz="4800" dirty="0"/>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246299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Lake-Sumter MPO </a:t>
            </a:r>
            <a:br>
              <a:rPr lang="en-US" dirty="0"/>
            </a:br>
            <a:r>
              <a:rPr lang="en-US" dirty="0"/>
              <a:t>2024- 2028 TIP</a:t>
            </a:r>
          </a:p>
        </p:txBody>
      </p:sp>
      <p:pic>
        <p:nvPicPr>
          <p:cNvPr id="3" name="Picture Placeholder 2" descr="Graphical user interface, application, PowerPoint&#10;&#10;Description automatically generated">
            <a:extLst>
              <a:ext uri="{FF2B5EF4-FFF2-40B4-BE49-F238E27FC236}">
                <a16:creationId xmlns:a16="http://schemas.microsoft.com/office/drawing/2014/main" id="{FF11E2E8-246B-43E5-8C4D-B757BFB28913}"/>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3199" b="23199"/>
          <a:stretch>
            <a:fillRect/>
          </a:stretch>
        </p:blipFill>
        <p:spPr>
          <a:solidFill>
            <a:srgbClr val="2791CF"/>
          </a:solidFill>
        </p:spPr>
      </p:pic>
      <p:sp>
        <p:nvSpPr>
          <p:cNvPr id="14" name="Picture Placeholder 13"/>
          <p:cNvSpPr>
            <a:spLocks noGrp="1"/>
          </p:cNvSpPr>
          <p:nvPr>
            <p:ph type="pic" sz="quarter" idx="11"/>
          </p:nvPr>
        </p:nvSpPr>
        <p:spPr>
          <a:solidFill>
            <a:schemeClr val="bg2">
              <a:lumMod val="75000"/>
            </a:schemeClr>
          </a:solidFill>
        </p:spPr>
      </p:sp>
      <p:sp>
        <p:nvSpPr>
          <p:cNvPr id="15" name="Text Placeholder 14"/>
          <p:cNvSpPr>
            <a:spLocks noGrp="1"/>
          </p:cNvSpPr>
          <p:nvPr>
            <p:ph type="body" sz="quarter" idx="12"/>
          </p:nvPr>
        </p:nvSpPr>
        <p:spPr/>
        <p:txBody>
          <a:bodyPr/>
          <a:lstStyle/>
          <a:p>
            <a:r>
              <a:rPr lang="en-US" dirty="0"/>
              <a:t>06/14/2023</a:t>
            </a:r>
          </a:p>
        </p:txBody>
      </p:sp>
      <p:sp>
        <p:nvSpPr>
          <p:cNvPr id="16" name="Text Placeholder 15"/>
          <p:cNvSpPr>
            <a:spLocks noGrp="1"/>
          </p:cNvSpPr>
          <p:nvPr>
            <p:ph type="body" sz="quarter" idx="13"/>
          </p:nvPr>
        </p:nvSpPr>
        <p:spPr/>
        <p:txBody>
          <a:bodyPr>
            <a:normAutofit fontScale="92500" lnSpcReduction="20000"/>
          </a:bodyPr>
          <a:lstStyle/>
          <a:p>
            <a:r>
              <a:rPr lang="en-US" dirty="0"/>
              <a:t>CAC and TAC Meetings</a:t>
            </a:r>
          </a:p>
        </p:txBody>
      </p:sp>
    </p:spTree>
    <p:extLst>
      <p:ext uri="{BB962C8B-B14F-4D97-AF65-F5344CB8AC3E}">
        <p14:creationId xmlns:p14="http://schemas.microsoft.com/office/powerpoint/2010/main" val="2384693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AB789F-A7DB-44B3-B92A-3519007506B5}"/>
              </a:ext>
            </a:extLst>
          </p:cNvPr>
          <p:cNvSpPr>
            <a:spLocks noGrp="1"/>
          </p:cNvSpPr>
          <p:nvPr>
            <p:ph type="title"/>
          </p:nvPr>
        </p:nvSpPr>
        <p:spPr/>
        <p:txBody>
          <a:bodyPr/>
          <a:lstStyle/>
          <a:p>
            <a:r>
              <a:rPr lang="en-US" sz="3200" dirty="0"/>
              <a:t>TIP Overview</a:t>
            </a:r>
            <a:endParaRPr lang="en-US" dirty="0"/>
          </a:p>
        </p:txBody>
      </p:sp>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a:xfrm>
            <a:off x="619759" y="1452880"/>
            <a:ext cx="5476241" cy="4871720"/>
          </a:xfrm>
        </p:spPr>
        <p:txBody>
          <a:bodyPr/>
          <a:lstStyle/>
          <a:p>
            <a:pPr marL="0" indent="0">
              <a:buNone/>
            </a:pPr>
            <a:r>
              <a:rPr lang="en-US" b="1" dirty="0"/>
              <a:t>Purpose: </a:t>
            </a:r>
            <a:r>
              <a:rPr lang="en-US" dirty="0"/>
              <a:t>A 5-year financially feasible program of multimodal transportation improvement projects.</a:t>
            </a:r>
          </a:p>
          <a:p>
            <a:pPr marL="0" indent="0">
              <a:buNone/>
            </a:pPr>
            <a:r>
              <a:rPr lang="en-US" b="1" dirty="0"/>
              <a:t>Consistency with Other Plans: </a:t>
            </a:r>
          </a:p>
          <a:p>
            <a:r>
              <a:rPr lang="en-US" sz="2000" dirty="0"/>
              <a:t>All projects drawn from the 2045 Long Range Transportation Plan (LRTP)</a:t>
            </a:r>
          </a:p>
          <a:p>
            <a:r>
              <a:rPr lang="en-US" sz="2000" dirty="0"/>
              <a:t>Consistent with FDOT’s Five-Year Adopted Work Program</a:t>
            </a:r>
          </a:p>
          <a:p>
            <a:r>
              <a:rPr lang="en-US" sz="2000" dirty="0"/>
              <a:t>Consistent with Lake County’s Transit Development Plan (TDP)</a:t>
            </a:r>
            <a:endParaRPr lang="en-US" dirty="0"/>
          </a:p>
          <a:p>
            <a:endParaRPr lang="en-US" dirty="0"/>
          </a:p>
        </p:txBody>
      </p:sp>
      <p:pic>
        <p:nvPicPr>
          <p:cNvPr id="6" name="Picture Placeholder 5" descr="Map&#10;&#10;Description automatically generated">
            <a:extLst>
              <a:ext uri="{FF2B5EF4-FFF2-40B4-BE49-F238E27FC236}">
                <a16:creationId xmlns:a16="http://schemas.microsoft.com/office/drawing/2014/main" id="{F706A924-2B6F-46FD-8DD5-29DCD87CE6A8}"/>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4138" t="-16824" r="-12786" b="-27814"/>
          <a:stretch/>
        </p:blipFill>
        <p:spPr>
          <a:xfrm>
            <a:off x="6476737" y="0"/>
            <a:ext cx="5715263" cy="6858000"/>
          </a:xfrm>
          <a:solidFill>
            <a:schemeClr val="bg2"/>
          </a:solidFill>
        </p:spPr>
      </p:pic>
    </p:spTree>
    <p:extLst>
      <p:ext uri="{BB962C8B-B14F-4D97-AF65-F5344CB8AC3E}">
        <p14:creationId xmlns:p14="http://schemas.microsoft.com/office/powerpoint/2010/main" val="3630866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a:xfrm>
            <a:off x="619759" y="1452880"/>
            <a:ext cx="5476241" cy="4871720"/>
          </a:xfrm>
        </p:spPr>
        <p:txBody>
          <a:bodyPr/>
          <a:lstStyle/>
          <a:p>
            <a:r>
              <a:rPr lang="en-US" dirty="0"/>
              <a:t>The Lake-Sumter MPO adopted its List of Priority Projects (LOPP) in June 2022 </a:t>
            </a:r>
          </a:p>
          <a:p>
            <a:r>
              <a:rPr lang="en-US" dirty="0"/>
              <a:t>The 2022 LOPP was then submitted to FDOT to develop the FY 2024- 2028 Tentative Five-Year Work Program based on the priority projects</a:t>
            </a:r>
          </a:p>
          <a:p>
            <a:r>
              <a:rPr lang="en-US" dirty="0"/>
              <a:t>The Five-Year Work Program is used to develop the draft TIP</a:t>
            </a:r>
          </a:p>
          <a:p>
            <a:endParaRPr lang="en-US" dirty="0"/>
          </a:p>
        </p:txBody>
      </p:sp>
      <p:pic>
        <p:nvPicPr>
          <p:cNvPr id="6" name="Picture Placeholder 5">
            <a:extLst>
              <a:ext uri="{FF2B5EF4-FFF2-40B4-BE49-F238E27FC236}">
                <a16:creationId xmlns:a16="http://schemas.microsoft.com/office/drawing/2014/main" id="{F706A924-2B6F-46FD-8DD5-29DCD87CE6A8}"/>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4573" r="40077"/>
          <a:stretch/>
        </p:blipFill>
        <p:spPr>
          <a:xfrm>
            <a:off x="6789682" y="0"/>
            <a:ext cx="5402317" cy="6858000"/>
          </a:xfrm>
        </p:spPr>
      </p:pic>
      <p:sp>
        <p:nvSpPr>
          <p:cNvPr id="3" name="Title 2">
            <a:extLst>
              <a:ext uri="{FF2B5EF4-FFF2-40B4-BE49-F238E27FC236}">
                <a16:creationId xmlns:a16="http://schemas.microsoft.com/office/drawing/2014/main" id="{2DAB789F-A7DB-44B3-B92A-3519007506B5}"/>
              </a:ext>
            </a:extLst>
          </p:cNvPr>
          <p:cNvSpPr>
            <a:spLocks noGrp="1"/>
          </p:cNvSpPr>
          <p:nvPr>
            <p:ph type="title"/>
          </p:nvPr>
        </p:nvSpPr>
        <p:spPr/>
        <p:txBody>
          <a:bodyPr/>
          <a:lstStyle/>
          <a:p>
            <a:r>
              <a:rPr lang="en-US" sz="3200" dirty="0"/>
              <a:t>TIP Overview : Project Selection</a:t>
            </a:r>
            <a:endParaRPr lang="en-US" dirty="0"/>
          </a:p>
        </p:txBody>
      </p:sp>
    </p:spTree>
    <p:extLst>
      <p:ext uri="{BB962C8B-B14F-4D97-AF65-F5344CB8AC3E}">
        <p14:creationId xmlns:p14="http://schemas.microsoft.com/office/powerpoint/2010/main" val="3493347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AB789F-A7DB-44B3-B92A-3519007506B5}"/>
              </a:ext>
            </a:extLst>
          </p:cNvPr>
          <p:cNvSpPr>
            <a:spLocks noGrp="1"/>
          </p:cNvSpPr>
          <p:nvPr>
            <p:ph type="title"/>
          </p:nvPr>
        </p:nvSpPr>
        <p:spPr/>
        <p:txBody>
          <a:bodyPr/>
          <a:lstStyle/>
          <a:p>
            <a:r>
              <a:rPr lang="en-US" sz="3200" dirty="0"/>
              <a:t>TIP Report : Minor Improvements</a:t>
            </a:r>
            <a:endParaRPr lang="en-US" dirty="0"/>
          </a:p>
        </p:txBody>
      </p:sp>
      <p:sp>
        <p:nvSpPr>
          <p:cNvPr id="5" name="Text Placeholder 4">
            <a:extLst>
              <a:ext uri="{FF2B5EF4-FFF2-40B4-BE49-F238E27FC236}">
                <a16:creationId xmlns:a16="http://schemas.microsoft.com/office/drawing/2014/main" id="{18E764DD-99F6-4375-9ED0-C8C59514E004}"/>
              </a:ext>
            </a:extLst>
          </p:cNvPr>
          <p:cNvSpPr>
            <a:spLocks noGrp="1"/>
          </p:cNvSpPr>
          <p:nvPr>
            <p:ph type="body" sz="quarter" idx="10"/>
          </p:nvPr>
        </p:nvSpPr>
        <p:spPr/>
        <p:txBody>
          <a:bodyPr/>
          <a:lstStyle/>
          <a:p>
            <a:r>
              <a:rPr lang="en-US" dirty="0"/>
              <a:t>New Project Category to</a:t>
            </a:r>
            <a:br>
              <a:rPr lang="en-US" dirty="0"/>
            </a:br>
            <a:r>
              <a:rPr lang="en-US" dirty="0"/>
              <a:t>be consistent with </a:t>
            </a:r>
            <a:br>
              <a:rPr lang="en-US" dirty="0"/>
            </a:br>
            <a:r>
              <a:rPr lang="en-US" dirty="0"/>
              <a:t>LOPP 2022</a:t>
            </a:r>
          </a:p>
          <a:p>
            <a:pPr marL="0" indent="0">
              <a:buNone/>
            </a:pPr>
            <a:endParaRPr lang="en-US" dirty="0"/>
          </a:p>
          <a:p>
            <a:endParaRPr lang="en-US" dirty="0"/>
          </a:p>
        </p:txBody>
      </p:sp>
      <p:pic>
        <p:nvPicPr>
          <p:cNvPr id="10" name="Picture 9">
            <a:extLst>
              <a:ext uri="{FF2B5EF4-FFF2-40B4-BE49-F238E27FC236}">
                <a16:creationId xmlns:a16="http://schemas.microsoft.com/office/drawing/2014/main" id="{043982D6-FD6E-AF15-B711-F6E142B3C85F}"/>
              </a:ext>
            </a:extLst>
          </p:cNvPr>
          <p:cNvPicPr>
            <a:picLocks noChangeAspect="1"/>
          </p:cNvPicPr>
          <p:nvPr/>
        </p:nvPicPr>
        <p:blipFill rotWithShape="1">
          <a:blip r:embed="rId2"/>
          <a:srcRect b="2488"/>
          <a:stretch/>
        </p:blipFill>
        <p:spPr>
          <a:xfrm>
            <a:off x="4803228" y="862102"/>
            <a:ext cx="7388772" cy="5552613"/>
          </a:xfrm>
          <a:prstGeom prst="rect">
            <a:avLst/>
          </a:prstGeom>
        </p:spPr>
      </p:pic>
    </p:spTree>
    <p:extLst>
      <p:ext uri="{BB962C8B-B14F-4D97-AF65-F5344CB8AC3E}">
        <p14:creationId xmlns:p14="http://schemas.microsoft.com/office/powerpoint/2010/main" val="343472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AB789F-A7DB-44B3-B92A-3519007506B5}"/>
              </a:ext>
            </a:extLst>
          </p:cNvPr>
          <p:cNvSpPr>
            <a:spLocks noGrp="1"/>
          </p:cNvSpPr>
          <p:nvPr>
            <p:ph type="title"/>
          </p:nvPr>
        </p:nvSpPr>
        <p:spPr/>
        <p:txBody>
          <a:bodyPr/>
          <a:lstStyle/>
          <a:p>
            <a:r>
              <a:rPr lang="en-US" sz="3200" dirty="0"/>
              <a:t>TIP Report - Improvements</a:t>
            </a:r>
            <a:endParaRPr lang="en-US" dirty="0"/>
          </a:p>
        </p:txBody>
      </p:sp>
      <p:sp>
        <p:nvSpPr>
          <p:cNvPr id="5" name="Text Placeholder 4">
            <a:extLst>
              <a:ext uri="{FF2B5EF4-FFF2-40B4-BE49-F238E27FC236}">
                <a16:creationId xmlns:a16="http://schemas.microsoft.com/office/drawing/2014/main" id="{18E764DD-99F6-4375-9ED0-C8C59514E004}"/>
              </a:ext>
            </a:extLst>
          </p:cNvPr>
          <p:cNvSpPr>
            <a:spLocks noGrp="1"/>
          </p:cNvSpPr>
          <p:nvPr>
            <p:ph type="body" sz="quarter" idx="10"/>
          </p:nvPr>
        </p:nvSpPr>
        <p:spPr>
          <a:xfrm>
            <a:off x="609600" y="1028989"/>
            <a:ext cx="10972165" cy="4871720"/>
          </a:xfrm>
        </p:spPr>
        <p:txBody>
          <a:bodyPr/>
          <a:lstStyle/>
          <a:p>
            <a:r>
              <a:rPr lang="en-US" dirty="0"/>
              <a:t>Table Updated to show Top 20 vs. Project Category Priorities</a:t>
            </a:r>
          </a:p>
          <a:p>
            <a:r>
              <a:rPr lang="en-US" dirty="0"/>
              <a:t>Table updated to show CMP Status</a:t>
            </a:r>
          </a:p>
          <a:p>
            <a:pPr marL="0" indent="0">
              <a:buNone/>
            </a:pPr>
            <a:endParaRPr lang="en-US" dirty="0"/>
          </a:p>
          <a:p>
            <a:endParaRPr lang="en-US" dirty="0"/>
          </a:p>
        </p:txBody>
      </p:sp>
      <p:pic>
        <p:nvPicPr>
          <p:cNvPr id="11" name="Picture 10">
            <a:extLst>
              <a:ext uri="{FF2B5EF4-FFF2-40B4-BE49-F238E27FC236}">
                <a16:creationId xmlns:a16="http://schemas.microsoft.com/office/drawing/2014/main" id="{28366CE2-0332-9B2C-D2C2-B95DB04BC5A9}"/>
              </a:ext>
            </a:extLst>
          </p:cNvPr>
          <p:cNvPicPr>
            <a:picLocks noChangeAspect="1"/>
          </p:cNvPicPr>
          <p:nvPr/>
        </p:nvPicPr>
        <p:blipFill rotWithShape="1">
          <a:blip r:embed="rId2">
            <a:extLst>
              <a:ext uri="{28A0092B-C50C-407E-A947-70E740481C1C}">
                <a14:useLocalDpi xmlns:a14="http://schemas.microsoft.com/office/drawing/2010/main" val="0"/>
              </a:ext>
            </a:extLst>
          </a:blip>
          <a:srcRect t="-1895" b="1"/>
          <a:stretch/>
        </p:blipFill>
        <p:spPr>
          <a:xfrm>
            <a:off x="608965" y="2284617"/>
            <a:ext cx="10972800" cy="4039983"/>
          </a:xfrm>
          <a:prstGeom prst="rect">
            <a:avLst/>
          </a:prstGeom>
        </p:spPr>
      </p:pic>
      <p:sp>
        <p:nvSpPr>
          <p:cNvPr id="12" name="Oval 11">
            <a:extLst>
              <a:ext uri="{FF2B5EF4-FFF2-40B4-BE49-F238E27FC236}">
                <a16:creationId xmlns:a16="http://schemas.microsoft.com/office/drawing/2014/main" id="{391B2D39-BF0C-E79A-5592-AA1A6DAEBAFE}"/>
              </a:ext>
            </a:extLst>
          </p:cNvPr>
          <p:cNvSpPr/>
          <p:nvPr/>
        </p:nvSpPr>
        <p:spPr>
          <a:xfrm>
            <a:off x="1381684" y="2947024"/>
            <a:ext cx="493486" cy="938349"/>
          </a:xfrm>
          <a:prstGeom prst="ellipse">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3" name="Oval 12">
            <a:extLst>
              <a:ext uri="{FF2B5EF4-FFF2-40B4-BE49-F238E27FC236}">
                <a16:creationId xmlns:a16="http://schemas.microsoft.com/office/drawing/2014/main" id="{69068C1D-8A3A-2D16-20EC-F73CB1C45607}"/>
              </a:ext>
            </a:extLst>
          </p:cNvPr>
          <p:cNvSpPr/>
          <p:nvPr/>
        </p:nvSpPr>
        <p:spPr>
          <a:xfrm rot="5400000">
            <a:off x="4757714" y="1945698"/>
            <a:ext cx="660355" cy="4194628"/>
          </a:xfrm>
          <a:prstGeom prst="ellipse">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183545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AB789F-A7DB-44B3-B92A-3519007506B5}"/>
              </a:ext>
            </a:extLst>
          </p:cNvPr>
          <p:cNvSpPr>
            <a:spLocks noGrp="1"/>
          </p:cNvSpPr>
          <p:nvPr>
            <p:ph type="title"/>
          </p:nvPr>
        </p:nvSpPr>
        <p:spPr/>
        <p:txBody>
          <a:bodyPr/>
          <a:lstStyle/>
          <a:p>
            <a:r>
              <a:rPr lang="en-US" sz="3200" dirty="0"/>
              <a:t>Web Application</a:t>
            </a:r>
            <a:endParaRPr lang="en-US" dirty="0"/>
          </a:p>
        </p:txBody>
      </p:sp>
      <p:sp>
        <p:nvSpPr>
          <p:cNvPr id="5" name="Text Placeholder 4">
            <a:extLst>
              <a:ext uri="{FF2B5EF4-FFF2-40B4-BE49-F238E27FC236}">
                <a16:creationId xmlns:a16="http://schemas.microsoft.com/office/drawing/2014/main" id="{18E764DD-99F6-4375-9ED0-C8C59514E004}"/>
              </a:ext>
            </a:extLst>
          </p:cNvPr>
          <p:cNvSpPr>
            <a:spLocks noGrp="1"/>
          </p:cNvSpPr>
          <p:nvPr>
            <p:ph type="body" sz="quarter" idx="10"/>
          </p:nvPr>
        </p:nvSpPr>
        <p:spPr>
          <a:xfrm>
            <a:off x="609600" y="1028989"/>
            <a:ext cx="10972165" cy="999929"/>
          </a:xfrm>
        </p:spPr>
        <p:txBody>
          <a:bodyPr numCol="2"/>
          <a:lstStyle/>
          <a:p>
            <a:r>
              <a:rPr lang="en-US" dirty="0"/>
              <a:t>Easy to Search Projects</a:t>
            </a:r>
          </a:p>
          <a:p>
            <a:r>
              <a:rPr lang="en-US" dirty="0"/>
              <a:t>Compare Draft vs Adopted TIP Projects</a:t>
            </a:r>
          </a:p>
          <a:p>
            <a:r>
              <a:rPr lang="en-US" dirty="0"/>
              <a:t>Understand Context of Projects</a:t>
            </a:r>
          </a:p>
          <a:p>
            <a:r>
              <a:rPr lang="en-US" dirty="0"/>
              <a:t>Project Categories and Color Relate to TIP Report for Easy Reference</a:t>
            </a:r>
          </a:p>
          <a:p>
            <a:endParaRPr lang="en-US" dirty="0"/>
          </a:p>
        </p:txBody>
      </p:sp>
      <p:pic>
        <p:nvPicPr>
          <p:cNvPr id="2" name="Picture Placeholder 7" descr="A map of the world&#10;&#10;Description automatically generated with medium confidence">
            <a:extLst>
              <a:ext uri="{FF2B5EF4-FFF2-40B4-BE49-F238E27FC236}">
                <a16:creationId xmlns:a16="http://schemas.microsoft.com/office/drawing/2014/main" id="{05F8C4AD-9B74-4BE6-92BB-F6D9B0C362A7}"/>
              </a:ext>
            </a:extLst>
          </p:cNvPr>
          <p:cNvPicPr>
            <a:picLocks noChangeAspect="1"/>
          </p:cNvPicPr>
          <p:nvPr/>
        </p:nvPicPr>
        <p:blipFill rotWithShape="1">
          <a:blip r:embed="rId2">
            <a:extLst>
              <a:ext uri="{28A0092B-C50C-407E-A947-70E740481C1C}">
                <a14:useLocalDpi xmlns:a14="http://schemas.microsoft.com/office/drawing/2010/main" val="0"/>
              </a:ext>
            </a:extLst>
          </a:blip>
          <a:srcRect t="3937" b="7862"/>
          <a:stretch/>
        </p:blipFill>
        <p:spPr>
          <a:xfrm>
            <a:off x="599441" y="2291254"/>
            <a:ext cx="9437938" cy="4033345"/>
          </a:xfrm>
          <a:prstGeom prst="rect">
            <a:avLst/>
          </a:prstGeom>
        </p:spPr>
      </p:pic>
      <p:sp>
        <p:nvSpPr>
          <p:cNvPr id="4" name="Oval 3">
            <a:extLst>
              <a:ext uri="{FF2B5EF4-FFF2-40B4-BE49-F238E27FC236}">
                <a16:creationId xmlns:a16="http://schemas.microsoft.com/office/drawing/2014/main" id="{EE28A6BA-FE1A-5726-04E7-D7B550330005}"/>
              </a:ext>
            </a:extLst>
          </p:cNvPr>
          <p:cNvSpPr/>
          <p:nvPr/>
        </p:nvSpPr>
        <p:spPr>
          <a:xfrm rot="5400000">
            <a:off x="7279766" y="4551954"/>
            <a:ext cx="493486" cy="1673118"/>
          </a:xfrm>
          <a:prstGeom prst="ellipse">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6" name="Oval 5">
            <a:extLst>
              <a:ext uri="{FF2B5EF4-FFF2-40B4-BE49-F238E27FC236}">
                <a16:creationId xmlns:a16="http://schemas.microsoft.com/office/drawing/2014/main" id="{FB78DD28-D7C5-CCAB-6F0E-8FC8BA0BE94D}"/>
              </a:ext>
            </a:extLst>
          </p:cNvPr>
          <p:cNvSpPr/>
          <p:nvPr/>
        </p:nvSpPr>
        <p:spPr>
          <a:xfrm>
            <a:off x="6733670" y="2645324"/>
            <a:ext cx="684747" cy="2545936"/>
          </a:xfrm>
          <a:prstGeom prst="ellipse">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7" name="Oval 6">
            <a:extLst>
              <a:ext uri="{FF2B5EF4-FFF2-40B4-BE49-F238E27FC236}">
                <a16:creationId xmlns:a16="http://schemas.microsoft.com/office/drawing/2014/main" id="{A29F2CD0-B36C-27D2-A46D-5659BDD9357E}"/>
              </a:ext>
            </a:extLst>
          </p:cNvPr>
          <p:cNvSpPr/>
          <p:nvPr/>
        </p:nvSpPr>
        <p:spPr>
          <a:xfrm rot="5400000">
            <a:off x="7171674" y="1620586"/>
            <a:ext cx="493486" cy="1688161"/>
          </a:xfrm>
          <a:prstGeom prst="ellipse">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570765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508000" y="604968"/>
            <a:ext cx="11081657" cy="6125027"/>
          </a:xfrm>
        </p:spPr>
        <p:txBody>
          <a:bodyPr/>
          <a:lstStyle/>
          <a:p>
            <a:r>
              <a:rPr lang="en-US" sz="1800" b="1" i="0" u="none" strike="noStrike" baseline="0" dirty="0">
                <a:solidFill>
                  <a:srgbClr val="2296D3"/>
                </a:solidFill>
                <a:latin typeface="Times New Roman" panose="02020603050405020304" pitchFamily="18" charset="0"/>
              </a:rPr>
              <a:t>II.                                                   </a:t>
            </a:r>
            <a:endParaRPr lang="en-US" sz="1800" b="0" i="0" u="none" strike="noStrike" baseline="0" dirty="0">
              <a:solidFill>
                <a:srgbClr val="000000"/>
              </a:solidFill>
              <a:latin typeface="Calibri Light" panose="020F0302020204030204" pitchFamily="34" charset="0"/>
            </a:endParaRPr>
          </a:p>
          <a:p>
            <a:pPr marL="0" indent="0" algn="ctr">
              <a:buNone/>
            </a:pPr>
            <a:r>
              <a:rPr lang="en-US" sz="4000" b="0" i="0" u="none" strike="noStrike" baseline="0" dirty="0">
                <a:latin typeface="Calibri-Light"/>
              </a:rPr>
              <a:t>OPPORTUNITY FOR PUBLIC COMMENT on Agenda or General </a:t>
            </a:r>
            <a:r>
              <a:rPr lang="en-US" sz="4000" dirty="0">
                <a:latin typeface="Calibri-Light"/>
              </a:rPr>
              <a:t>C</a:t>
            </a:r>
            <a:r>
              <a:rPr lang="en-US" sz="4000" b="0" i="0" u="none" strike="noStrike" baseline="0" dirty="0">
                <a:latin typeface="Calibri-Light"/>
              </a:rPr>
              <a:t>omments</a:t>
            </a:r>
            <a:endParaRPr lang="en-US" sz="4000" b="0" i="0" u="none" strike="noStrike" baseline="0" dirty="0">
              <a:latin typeface="Calibri Light" panose="020F0302020204030204" pitchFamily="34" charset="0"/>
            </a:endParaRPr>
          </a:p>
          <a:p>
            <a:pPr marL="0" indent="0">
              <a:buNone/>
            </a:pPr>
            <a:r>
              <a:rPr lang="en-US" sz="3600" b="0" i="0" u="none" strike="noStrike" baseline="0" dirty="0">
                <a:latin typeface="Calibri Light" panose="020F0302020204030204" pitchFamily="34" charset="0"/>
              </a:rPr>
              <a:t>At this point in the meeting,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hear citizens' questions, comments, and concerns. If the issue raised is not on today's Agenda,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not take action at this meeting. Questions may be answered by staff or referred for appropriate staff action. If further action is necessary, the item may be placed on a future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agenda. Public comment shall be limited to three minutes per person.</a:t>
            </a:r>
          </a:p>
          <a:p>
            <a:endParaRPr lang="en-US" dirty="0"/>
          </a:p>
        </p:txBody>
      </p:sp>
      <p:pic>
        <p:nvPicPr>
          <p:cNvPr id="2" name="Picture 1">
            <a:extLst>
              <a:ext uri="{FF2B5EF4-FFF2-40B4-BE49-F238E27FC236}">
                <a16:creationId xmlns:a16="http://schemas.microsoft.com/office/drawing/2014/main" id="{F96AF65E-FA15-C04E-CA7D-9E901B2DDCE0}"/>
              </a:ext>
            </a:extLst>
          </p:cNvPr>
          <p:cNvPicPr>
            <a:picLocks noChangeAspect="1"/>
          </p:cNvPicPr>
          <p:nvPr/>
        </p:nvPicPr>
        <p:blipFill>
          <a:blip r:embed="rId2"/>
          <a:stretch>
            <a:fillRect/>
          </a:stretch>
        </p:blipFill>
        <p:spPr>
          <a:xfrm>
            <a:off x="10466767" y="108101"/>
            <a:ext cx="1499746" cy="993734"/>
          </a:xfrm>
          <a:prstGeom prst="rect">
            <a:avLst/>
          </a:prstGeom>
        </p:spPr>
      </p:pic>
    </p:spTree>
    <p:extLst>
      <p:ext uri="{BB962C8B-B14F-4D97-AF65-F5344CB8AC3E}">
        <p14:creationId xmlns:p14="http://schemas.microsoft.com/office/powerpoint/2010/main" val="9765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rgbClr val="2791CF"/>
                </a:solidFill>
              </a:rPr>
              <a:t>02</a:t>
            </a:r>
          </a:p>
        </p:txBody>
      </p:sp>
      <p:pic>
        <p:nvPicPr>
          <p:cNvPr id="6" name="Picture Placeholder 5">
            <a:extLst>
              <a:ext uri="{FF2B5EF4-FFF2-40B4-BE49-F238E27FC236}">
                <a16:creationId xmlns:a16="http://schemas.microsoft.com/office/drawing/2014/main" id="{2E2C775F-227D-4BE8-BCAF-1062C4637D79}"/>
              </a:ext>
            </a:extLst>
          </p:cNvPr>
          <p:cNvPicPr>
            <a:picLocks noGrp="1" noChangeAspect="1"/>
          </p:cNvPicPr>
          <p:nvPr>
            <p:ph type="pic" sz="quarter" idx="12"/>
          </p:nvPr>
        </p:nvPicPr>
        <p:blipFill rotWithShape="1">
          <a:blip/>
          <a:srcRect t="30625" b="30625"/>
          <a:stretch/>
        </p:blipFill>
        <p:spPr/>
      </p:pic>
      <p:sp>
        <p:nvSpPr>
          <p:cNvPr id="4" name="Text Placeholder 3"/>
          <p:cNvSpPr>
            <a:spLocks noGrp="1"/>
          </p:cNvSpPr>
          <p:nvPr>
            <p:ph type="body" sz="quarter" idx="13"/>
          </p:nvPr>
        </p:nvSpPr>
        <p:spPr/>
        <p:txBody>
          <a:bodyPr/>
          <a:lstStyle/>
          <a:p>
            <a:r>
              <a:rPr lang="en-US" dirty="0"/>
              <a:t>2024-2028 TIP by the Numbers</a:t>
            </a:r>
          </a:p>
        </p:txBody>
      </p:sp>
      <p:pic>
        <p:nvPicPr>
          <p:cNvPr id="5" name="Picture 4" descr="A picture containing text, stationery, general supply, office supplies&#10;&#10;Description automatically generated">
            <a:extLst>
              <a:ext uri="{FF2B5EF4-FFF2-40B4-BE49-F238E27FC236}">
                <a16:creationId xmlns:a16="http://schemas.microsoft.com/office/drawing/2014/main" id="{B4DDAAF5-8251-E625-4913-97651CBCE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51400"/>
          </a:xfrm>
          <a:prstGeom prst="rect">
            <a:avLst/>
          </a:prstGeom>
        </p:spPr>
      </p:pic>
    </p:spTree>
    <p:extLst>
      <p:ext uri="{BB962C8B-B14F-4D97-AF65-F5344CB8AC3E}">
        <p14:creationId xmlns:p14="http://schemas.microsoft.com/office/powerpoint/2010/main" val="7043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2269098-9979-20A3-DB29-AB7950EAB036}"/>
              </a:ext>
            </a:extLst>
          </p:cNvPr>
          <p:cNvSpPr>
            <a:spLocks noGrp="1"/>
          </p:cNvSpPr>
          <p:nvPr>
            <p:ph type="title"/>
          </p:nvPr>
        </p:nvSpPr>
        <p:spPr/>
        <p:txBody>
          <a:bodyPr/>
          <a:lstStyle/>
          <a:p>
            <a:r>
              <a:rPr lang="en-US" dirty="0"/>
              <a:t>Executive Summary</a:t>
            </a:r>
          </a:p>
        </p:txBody>
      </p:sp>
      <p:sp>
        <p:nvSpPr>
          <p:cNvPr id="16" name="Text Placeholder 15">
            <a:extLst>
              <a:ext uri="{FF2B5EF4-FFF2-40B4-BE49-F238E27FC236}">
                <a16:creationId xmlns:a16="http://schemas.microsoft.com/office/drawing/2014/main" id="{9482B9DD-3021-4DD0-8596-30CE4FD74FF7}"/>
              </a:ext>
            </a:extLst>
          </p:cNvPr>
          <p:cNvSpPr>
            <a:spLocks noGrp="1"/>
          </p:cNvSpPr>
          <p:nvPr>
            <p:ph type="body" sz="quarter" idx="10"/>
          </p:nvPr>
        </p:nvSpPr>
        <p:spPr/>
        <p:txBody>
          <a:bodyPr/>
          <a:lstStyle/>
          <a:p>
            <a:endParaRPr lang="en-US" dirty="0"/>
          </a:p>
        </p:txBody>
      </p:sp>
      <p:pic>
        <p:nvPicPr>
          <p:cNvPr id="14" name="Picture 13" descr="A picture containing text, screenshot, web page, website&#10;&#10;Description automatically generated">
            <a:extLst>
              <a:ext uri="{FF2B5EF4-FFF2-40B4-BE49-F238E27FC236}">
                <a16:creationId xmlns:a16="http://schemas.microsoft.com/office/drawing/2014/main" id="{69D6B843-EAF8-64AE-9FC1-15E4DF10470B}"/>
              </a:ext>
            </a:extLst>
          </p:cNvPr>
          <p:cNvPicPr>
            <a:picLocks noChangeAspect="1"/>
          </p:cNvPicPr>
          <p:nvPr/>
        </p:nvPicPr>
        <p:blipFill rotWithShape="1">
          <a:blip r:embed="rId3">
            <a:extLst>
              <a:ext uri="{28A0092B-C50C-407E-A947-70E740481C1C}">
                <a14:useLocalDpi xmlns:a14="http://schemas.microsoft.com/office/drawing/2010/main" val="0"/>
              </a:ext>
            </a:extLst>
          </a:blip>
          <a:srcRect t="10574" b="5555"/>
          <a:stretch/>
        </p:blipFill>
        <p:spPr>
          <a:xfrm>
            <a:off x="1511325" y="987972"/>
            <a:ext cx="8875059" cy="5751783"/>
          </a:xfrm>
          <a:prstGeom prst="rect">
            <a:avLst/>
          </a:prstGeom>
        </p:spPr>
      </p:pic>
    </p:spTree>
    <p:extLst>
      <p:ext uri="{BB962C8B-B14F-4D97-AF65-F5344CB8AC3E}">
        <p14:creationId xmlns:p14="http://schemas.microsoft.com/office/powerpoint/2010/main" val="3335709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CD6B98-8DEA-EA38-EF32-8B93715C2866}"/>
              </a:ext>
            </a:extLst>
          </p:cNvPr>
          <p:cNvSpPr>
            <a:spLocks noGrp="1"/>
          </p:cNvSpPr>
          <p:nvPr>
            <p:ph type="title"/>
          </p:nvPr>
        </p:nvSpPr>
        <p:spPr/>
        <p:txBody>
          <a:bodyPr/>
          <a:lstStyle/>
          <a:p>
            <a:r>
              <a:rPr lang="en-US" sz="3200" dirty="0"/>
              <a:t>Project Costs </a:t>
            </a:r>
            <a:r>
              <a:rPr lang="en-US" sz="2800" dirty="0"/>
              <a:t>and</a:t>
            </a:r>
            <a:r>
              <a:rPr lang="en-US" sz="3200" dirty="0"/>
              <a:t> Revenue FY 2024-2028</a:t>
            </a:r>
            <a:br>
              <a:rPr lang="en-US" sz="3200" dirty="0"/>
            </a:br>
            <a:endParaRPr lang="en-US" dirty="0"/>
          </a:p>
        </p:txBody>
      </p:sp>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p:txBody>
          <a:bodyPr/>
          <a:lstStyle/>
          <a:p>
            <a:pPr marL="0" indent="0">
              <a:buNone/>
            </a:pPr>
            <a:r>
              <a:rPr lang="en-US" dirty="0"/>
              <a:t> </a:t>
            </a:r>
          </a:p>
          <a:p>
            <a:endParaRPr lang="en-US" dirty="0"/>
          </a:p>
        </p:txBody>
      </p:sp>
      <p:graphicFrame>
        <p:nvGraphicFramePr>
          <p:cNvPr id="5" name="Table 4">
            <a:extLst>
              <a:ext uri="{FF2B5EF4-FFF2-40B4-BE49-F238E27FC236}">
                <a16:creationId xmlns:a16="http://schemas.microsoft.com/office/drawing/2014/main" id="{F3FDF534-BC1A-41BF-B6DD-96CCB7FB1CBA}"/>
              </a:ext>
            </a:extLst>
          </p:cNvPr>
          <p:cNvGraphicFramePr>
            <a:graphicFrameLocks noGrp="1"/>
          </p:cNvGraphicFramePr>
          <p:nvPr/>
        </p:nvGraphicFramePr>
        <p:xfrm>
          <a:off x="1763485" y="961698"/>
          <a:ext cx="7140725" cy="2304269"/>
        </p:xfrm>
        <a:graphic>
          <a:graphicData uri="http://schemas.openxmlformats.org/drawingml/2006/table">
            <a:tbl>
              <a:tblPr firstRow="1" bandRow="1">
                <a:tableStyleId>{7DF18680-E054-41AD-8BC1-D1AEF772440D}</a:tableStyleId>
              </a:tblPr>
              <a:tblGrid>
                <a:gridCol w="960039">
                  <a:extLst>
                    <a:ext uri="{9D8B030D-6E8A-4147-A177-3AD203B41FA5}">
                      <a16:colId xmlns:a16="http://schemas.microsoft.com/office/drawing/2014/main" val="1170275717"/>
                    </a:ext>
                  </a:extLst>
                </a:gridCol>
                <a:gridCol w="1009092">
                  <a:extLst>
                    <a:ext uri="{9D8B030D-6E8A-4147-A177-3AD203B41FA5}">
                      <a16:colId xmlns:a16="http://schemas.microsoft.com/office/drawing/2014/main" val="829237527"/>
                    </a:ext>
                  </a:extLst>
                </a:gridCol>
                <a:gridCol w="1009092">
                  <a:extLst>
                    <a:ext uri="{9D8B030D-6E8A-4147-A177-3AD203B41FA5}">
                      <a16:colId xmlns:a16="http://schemas.microsoft.com/office/drawing/2014/main" val="328144871"/>
                    </a:ext>
                  </a:extLst>
                </a:gridCol>
                <a:gridCol w="946023">
                  <a:extLst>
                    <a:ext uri="{9D8B030D-6E8A-4147-A177-3AD203B41FA5}">
                      <a16:colId xmlns:a16="http://schemas.microsoft.com/office/drawing/2014/main" val="3335399804"/>
                    </a:ext>
                  </a:extLst>
                </a:gridCol>
                <a:gridCol w="1072160">
                  <a:extLst>
                    <a:ext uri="{9D8B030D-6E8A-4147-A177-3AD203B41FA5}">
                      <a16:colId xmlns:a16="http://schemas.microsoft.com/office/drawing/2014/main" val="709986903"/>
                    </a:ext>
                  </a:extLst>
                </a:gridCol>
                <a:gridCol w="946023">
                  <a:extLst>
                    <a:ext uri="{9D8B030D-6E8A-4147-A177-3AD203B41FA5}">
                      <a16:colId xmlns:a16="http://schemas.microsoft.com/office/drawing/2014/main" val="2978368715"/>
                    </a:ext>
                  </a:extLst>
                </a:gridCol>
                <a:gridCol w="1198296">
                  <a:extLst>
                    <a:ext uri="{9D8B030D-6E8A-4147-A177-3AD203B41FA5}">
                      <a16:colId xmlns:a16="http://schemas.microsoft.com/office/drawing/2014/main" val="2062005751"/>
                    </a:ext>
                  </a:extLst>
                </a:gridCol>
              </a:tblGrid>
              <a:tr h="425209">
                <a:tc>
                  <a:txBody>
                    <a:bodyPr/>
                    <a:lstStyle/>
                    <a:p>
                      <a:pPr marL="0" marR="0" algn="ctr">
                        <a:spcBef>
                          <a:spcPts val="0"/>
                        </a:spcBef>
                        <a:spcAft>
                          <a:spcPts val="0"/>
                        </a:spcAft>
                      </a:pPr>
                      <a:r>
                        <a:rPr lang="en-US" sz="1200" dirty="0">
                          <a:effectLst/>
                        </a:rPr>
                        <a:t>Funding Source</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2024</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2025</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2026</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2027</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2028</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b="1" dirty="0">
                          <a:effectLst/>
                        </a:rPr>
                        <a:t>TIP Total</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20916744"/>
                  </a:ext>
                </a:extLst>
              </a:tr>
              <a:tr h="308756">
                <a:tc>
                  <a:txBody>
                    <a:bodyPr/>
                    <a:lstStyle/>
                    <a:p>
                      <a:pPr algn="l" fontAlgn="b"/>
                      <a:r>
                        <a:rPr lang="en-US" sz="1100" b="1" i="0" u="none" strike="noStrike" dirty="0">
                          <a:solidFill>
                            <a:srgbClr val="000000"/>
                          </a:solidFill>
                          <a:effectLst/>
                          <a:latin typeface="Calibri" panose="020F0502020204030204" pitchFamily="34" charset="0"/>
                        </a:rPr>
                        <a:t>Federal</a:t>
                      </a:r>
                    </a:p>
                  </a:txBody>
                  <a:tcPr marL="0" marR="0" marT="0" marB="0" anchor="b"/>
                </a:tc>
                <a:tc>
                  <a:txBody>
                    <a:bodyPr/>
                    <a:lstStyle/>
                    <a:p>
                      <a:pPr algn="ctr" fontAlgn="b"/>
                      <a:r>
                        <a:rPr lang="en-US" sz="1100" b="0" i="0" u="none" strike="noStrike" dirty="0">
                          <a:solidFill>
                            <a:srgbClr val="000000"/>
                          </a:solidFill>
                          <a:effectLst/>
                          <a:latin typeface="Calibri" panose="020F0502020204030204" pitchFamily="34" charset="0"/>
                        </a:rPr>
                        <a:t> $ 57,027,142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$ 50,181,151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$ 64,674,273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$ 8,380,364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$ 7,342,357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$ 187,605,287 </a:t>
                      </a:r>
                    </a:p>
                  </a:txBody>
                  <a:tcPr marL="0" marR="0" marT="0" marB="0" anchor="ctr"/>
                </a:tc>
                <a:extLst>
                  <a:ext uri="{0D108BD9-81ED-4DB2-BD59-A6C34878D82A}">
                    <a16:rowId xmlns:a16="http://schemas.microsoft.com/office/drawing/2014/main" val="2922387721"/>
                  </a:ext>
                </a:extLst>
              </a:tr>
              <a:tr h="308756">
                <a:tc>
                  <a:txBody>
                    <a:bodyPr/>
                    <a:lstStyle/>
                    <a:p>
                      <a:pPr algn="l" fontAlgn="b"/>
                      <a:r>
                        <a:rPr lang="en-US" sz="1100" b="1" i="0" u="none" strike="noStrike" dirty="0">
                          <a:solidFill>
                            <a:srgbClr val="000000"/>
                          </a:solidFill>
                          <a:effectLst/>
                          <a:latin typeface="Calibri" panose="020F0502020204030204" pitchFamily="34" charset="0"/>
                        </a:rPr>
                        <a:t>Local</a:t>
                      </a:r>
                    </a:p>
                  </a:txBody>
                  <a:tcPr marL="0" marR="0" marT="0" marB="0" anchor="b"/>
                </a:tc>
                <a:tc>
                  <a:txBody>
                    <a:bodyPr/>
                    <a:lstStyle/>
                    <a:p>
                      <a:pPr algn="ctr" fontAlgn="b"/>
                      <a:r>
                        <a:rPr lang="en-US" sz="1100" b="0" i="0" u="none" strike="noStrike" dirty="0">
                          <a:solidFill>
                            <a:srgbClr val="000000"/>
                          </a:solidFill>
                          <a:effectLst/>
                          <a:latin typeface="Calibri" panose="020F0502020204030204" pitchFamily="34" charset="0"/>
                        </a:rPr>
                        <a:t> $ 17,963,673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$ 9,724,287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$ 10,911,362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$ 11,437,125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$ 4,047,672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$ 54,084,119 </a:t>
                      </a:r>
                    </a:p>
                  </a:txBody>
                  <a:tcPr marL="0" marR="0" marT="0" marB="0" anchor="ctr"/>
                </a:tc>
                <a:extLst>
                  <a:ext uri="{0D108BD9-81ED-4DB2-BD59-A6C34878D82A}">
                    <a16:rowId xmlns:a16="http://schemas.microsoft.com/office/drawing/2014/main" val="858380593"/>
                  </a:ext>
                </a:extLst>
              </a:tr>
              <a:tr h="308756">
                <a:tc>
                  <a:txBody>
                    <a:bodyPr/>
                    <a:lstStyle/>
                    <a:p>
                      <a:pPr algn="l" fontAlgn="b"/>
                      <a:r>
                        <a:rPr lang="en-US" sz="1100" b="1" i="0" u="none" strike="noStrike" dirty="0">
                          <a:solidFill>
                            <a:srgbClr val="000000"/>
                          </a:solidFill>
                          <a:effectLst/>
                          <a:latin typeface="Calibri" panose="020F0502020204030204" pitchFamily="34" charset="0"/>
                        </a:rPr>
                        <a:t>R/W and Bridge Bonds</a:t>
                      </a:r>
                    </a:p>
                  </a:txBody>
                  <a:tcPr marL="0" marR="0" marT="0" marB="0" anchor="b"/>
                </a:tc>
                <a:tc>
                  <a:txBody>
                    <a:bodyPr/>
                    <a:lstStyle/>
                    <a:p>
                      <a:pPr algn="ctr" fontAlgn="b"/>
                      <a:r>
                        <a:rPr lang="en-US" sz="1100" b="0" i="0" u="none" strike="noStrike" dirty="0">
                          <a:solidFill>
                            <a:srgbClr val="000000"/>
                          </a:solidFill>
                          <a:effectLst/>
                          <a:latin typeface="Calibri" panose="020F0502020204030204" pitchFamily="34" charset="0"/>
                        </a:rPr>
                        <a:t> $ 7,750,000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$ 7,750,000 </a:t>
                      </a:r>
                    </a:p>
                  </a:txBody>
                  <a:tcPr marL="0" marR="0" marT="0" marB="0" anchor="ctr"/>
                </a:tc>
                <a:extLst>
                  <a:ext uri="{0D108BD9-81ED-4DB2-BD59-A6C34878D82A}">
                    <a16:rowId xmlns:a16="http://schemas.microsoft.com/office/drawing/2014/main" val="2042809859"/>
                  </a:ext>
                </a:extLst>
              </a:tr>
              <a:tr h="308756">
                <a:tc>
                  <a:txBody>
                    <a:bodyPr/>
                    <a:lstStyle/>
                    <a:p>
                      <a:pPr algn="l" fontAlgn="b"/>
                      <a:r>
                        <a:rPr lang="en-US" sz="1100" b="1" i="0" u="none" strike="noStrike" dirty="0">
                          <a:solidFill>
                            <a:srgbClr val="000000"/>
                          </a:solidFill>
                          <a:effectLst/>
                          <a:latin typeface="Calibri" panose="020F0502020204030204" pitchFamily="34" charset="0"/>
                        </a:rPr>
                        <a:t>State 100%</a:t>
                      </a:r>
                    </a:p>
                  </a:txBody>
                  <a:tcPr marL="0" marR="0" marT="0" marB="0" anchor="b"/>
                </a:tc>
                <a:tc>
                  <a:txBody>
                    <a:bodyPr/>
                    <a:lstStyle/>
                    <a:p>
                      <a:pPr algn="ctr" fontAlgn="b"/>
                      <a:r>
                        <a:rPr lang="en-US" sz="1100" b="0" i="0" u="none" strike="noStrike" dirty="0">
                          <a:solidFill>
                            <a:srgbClr val="000000"/>
                          </a:solidFill>
                          <a:effectLst/>
                          <a:latin typeface="Calibri" panose="020F0502020204030204" pitchFamily="34" charset="0"/>
                        </a:rPr>
                        <a:t> $ 116,385,547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$ 103,818,193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$ 100,233,649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$ 14,795,641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$ 5,450,924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$ 340,683,954 </a:t>
                      </a:r>
                    </a:p>
                  </a:txBody>
                  <a:tcPr marL="0" marR="0" marT="0" marB="0" anchor="ctr"/>
                </a:tc>
                <a:extLst>
                  <a:ext uri="{0D108BD9-81ED-4DB2-BD59-A6C34878D82A}">
                    <a16:rowId xmlns:a16="http://schemas.microsoft.com/office/drawing/2014/main" val="2473944556"/>
                  </a:ext>
                </a:extLst>
              </a:tr>
              <a:tr h="308756">
                <a:tc>
                  <a:txBody>
                    <a:bodyPr/>
                    <a:lstStyle/>
                    <a:p>
                      <a:pPr algn="l" fontAlgn="b"/>
                      <a:r>
                        <a:rPr lang="en-US" sz="1100" b="1" i="0" u="none" strike="noStrike" dirty="0">
                          <a:solidFill>
                            <a:srgbClr val="000000"/>
                          </a:solidFill>
                          <a:effectLst/>
                          <a:latin typeface="Calibri" panose="020F0502020204030204" pitchFamily="34" charset="0"/>
                        </a:rPr>
                        <a:t>Toll/Turnpike</a:t>
                      </a:r>
                    </a:p>
                  </a:txBody>
                  <a:tcPr marL="0" marR="0" marT="0" marB="0" anchor="b"/>
                </a:tc>
                <a:tc>
                  <a:txBody>
                    <a:bodyPr/>
                    <a:lstStyle/>
                    <a:p>
                      <a:pPr algn="ctr" fontAlgn="b"/>
                      <a:r>
                        <a:rPr lang="en-US" sz="1100" b="0" i="0" u="none" strike="noStrike" dirty="0">
                          <a:solidFill>
                            <a:srgbClr val="000000"/>
                          </a:solidFill>
                          <a:effectLst/>
                          <a:latin typeface="Calibri" panose="020F0502020204030204" pitchFamily="34" charset="0"/>
                        </a:rPr>
                        <a:t> $ 26,574,454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$ 20,358,078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$ 159,518,660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$ 5,231,516 </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rPr>
                        <a:t> $ 337,207,930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$ 548,890,638 </a:t>
                      </a:r>
                    </a:p>
                  </a:txBody>
                  <a:tcPr marL="0" marR="0" marT="0" marB="0" anchor="ctr"/>
                </a:tc>
                <a:extLst>
                  <a:ext uri="{0D108BD9-81ED-4DB2-BD59-A6C34878D82A}">
                    <a16:rowId xmlns:a16="http://schemas.microsoft.com/office/drawing/2014/main" val="625005527"/>
                  </a:ext>
                </a:extLst>
              </a:tr>
              <a:tr h="308756">
                <a:tc>
                  <a:txBody>
                    <a:bodyPr/>
                    <a:lstStyle/>
                    <a:p>
                      <a:pPr algn="l" fontAlgn="b"/>
                      <a:r>
                        <a:rPr lang="en-US" sz="1100" b="1" i="0" u="none" strike="noStrike" dirty="0">
                          <a:solidFill>
                            <a:srgbClr val="000000"/>
                          </a:solidFill>
                          <a:effectLst/>
                          <a:latin typeface="Calibri" panose="020F0502020204030204" pitchFamily="34" charset="0"/>
                        </a:rPr>
                        <a:t>Total</a:t>
                      </a:r>
                    </a:p>
                  </a:txBody>
                  <a:tcPr marL="0" marR="0" marT="0" marB="0" anchor="b"/>
                </a:tc>
                <a:tc>
                  <a:txBody>
                    <a:bodyPr/>
                    <a:lstStyle/>
                    <a:p>
                      <a:pPr algn="ctr" fontAlgn="b"/>
                      <a:r>
                        <a:rPr lang="en-US" sz="1100" b="1" i="0" u="none" strike="noStrike" dirty="0">
                          <a:solidFill>
                            <a:srgbClr val="000000"/>
                          </a:solidFill>
                          <a:effectLst/>
                          <a:latin typeface="Calibri" panose="020F0502020204030204" pitchFamily="34" charset="0"/>
                        </a:rPr>
                        <a:t> $ 225,700,816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$ 184,081,709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$ 335,337,944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$ 39,844,646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$ 354,048,883 </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rPr>
                        <a:t> $ 1,139,013,998.00 </a:t>
                      </a:r>
                    </a:p>
                  </a:txBody>
                  <a:tcPr marL="0" marR="0" marT="0" marB="0" anchor="ctr"/>
                </a:tc>
                <a:extLst>
                  <a:ext uri="{0D108BD9-81ED-4DB2-BD59-A6C34878D82A}">
                    <a16:rowId xmlns:a16="http://schemas.microsoft.com/office/drawing/2014/main" val="2123018123"/>
                  </a:ext>
                </a:extLst>
              </a:tr>
            </a:tbl>
          </a:graphicData>
        </a:graphic>
      </p:graphicFrame>
      <p:graphicFrame>
        <p:nvGraphicFramePr>
          <p:cNvPr id="2" name="Table 1">
            <a:extLst>
              <a:ext uri="{FF2B5EF4-FFF2-40B4-BE49-F238E27FC236}">
                <a16:creationId xmlns:a16="http://schemas.microsoft.com/office/drawing/2014/main" id="{AF778A04-E876-499A-946B-2B403657D7BC}"/>
              </a:ext>
            </a:extLst>
          </p:cNvPr>
          <p:cNvGraphicFramePr>
            <a:graphicFrameLocks noGrp="1"/>
          </p:cNvGraphicFramePr>
          <p:nvPr/>
        </p:nvGraphicFramePr>
        <p:xfrm>
          <a:off x="9285212" y="961698"/>
          <a:ext cx="1143302" cy="2277745"/>
        </p:xfrm>
        <a:graphic>
          <a:graphicData uri="http://schemas.openxmlformats.org/drawingml/2006/table">
            <a:tbl>
              <a:tblPr firstRow="1" bandRow="1">
                <a:tableStyleId>{7DF18680-E054-41AD-8BC1-D1AEF772440D}</a:tableStyleId>
              </a:tblPr>
              <a:tblGrid>
                <a:gridCol w="1143302">
                  <a:extLst>
                    <a:ext uri="{9D8B030D-6E8A-4147-A177-3AD203B41FA5}">
                      <a16:colId xmlns:a16="http://schemas.microsoft.com/office/drawing/2014/main" val="2829808411"/>
                    </a:ext>
                  </a:extLst>
                </a:gridCol>
              </a:tblGrid>
              <a:tr h="425209">
                <a:tc>
                  <a:txBody>
                    <a:bodyPr/>
                    <a:lstStyle/>
                    <a:p>
                      <a:pPr marL="0" marR="0" algn="ctr">
                        <a:spcBef>
                          <a:spcPts val="0"/>
                        </a:spcBef>
                        <a:spcAft>
                          <a:spcPts val="0"/>
                        </a:spcAft>
                      </a:pPr>
                      <a:r>
                        <a:rPr lang="en-US" sz="1200" b="1" dirty="0">
                          <a:effectLst/>
                        </a:rPr>
                        <a:t>Total Project Costs*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436876654"/>
                  </a:ext>
                </a:extLst>
              </a:tr>
              <a:tr h="308756">
                <a:tc>
                  <a:txBody>
                    <a:bodyPr/>
                    <a:lstStyle/>
                    <a:p>
                      <a:pPr algn="ctr" fontAlgn="b"/>
                      <a:r>
                        <a:rPr lang="en-US" sz="1100" b="0" i="0" u="none" strike="noStrike" dirty="0">
                          <a:solidFill>
                            <a:srgbClr val="000000"/>
                          </a:solidFill>
                          <a:effectLst/>
                          <a:latin typeface="Calibri" panose="020F0502020204030204" pitchFamily="34" charset="0"/>
                        </a:rPr>
                        <a:t> $ 223,127,019 </a:t>
                      </a:r>
                    </a:p>
                  </a:txBody>
                  <a:tcPr marL="0" marR="0" marT="0" marB="0" anchor="ctr"/>
                </a:tc>
                <a:extLst>
                  <a:ext uri="{0D108BD9-81ED-4DB2-BD59-A6C34878D82A}">
                    <a16:rowId xmlns:a16="http://schemas.microsoft.com/office/drawing/2014/main" val="3298702793"/>
                  </a:ext>
                </a:extLst>
              </a:tr>
              <a:tr h="308756">
                <a:tc>
                  <a:txBody>
                    <a:bodyPr/>
                    <a:lstStyle/>
                    <a:p>
                      <a:pPr algn="ctr" fontAlgn="b"/>
                      <a:r>
                        <a:rPr lang="en-US" sz="1100" b="0" i="0" u="none" strike="noStrike" dirty="0">
                          <a:solidFill>
                            <a:srgbClr val="000000"/>
                          </a:solidFill>
                          <a:effectLst/>
                          <a:latin typeface="Calibri" panose="020F0502020204030204" pitchFamily="34" charset="0"/>
                        </a:rPr>
                        <a:t> $ 63,465,416 </a:t>
                      </a:r>
                    </a:p>
                  </a:txBody>
                  <a:tcPr marL="0" marR="0" marT="0" marB="0" anchor="ctr"/>
                </a:tc>
                <a:extLst>
                  <a:ext uri="{0D108BD9-81ED-4DB2-BD59-A6C34878D82A}">
                    <a16:rowId xmlns:a16="http://schemas.microsoft.com/office/drawing/2014/main" val="1143232536"/>
                  </a:ext>
                </a:extLst>
              </a:tr>
              <a:tr h="308756">
                <a:tc>
                  <a:txBody>
                    <a:bodyPr/>
                    <a:lstStyle/>
                    <a:p>
                      <a:pPr algn="ctr" fontAlgn="b"/>
                      <a:r>
                        <a:rPr lang="en-US" sz="1100" b="0" i="0" u="none" strike="noStrike" dirty="0">
                          <a:solidFill>
                            <a:srgbClr val="000000"/>
                          </a:solidFill>
                          <a:effectLst/>
                          <a:latin typeface="Calibri" panose="020F0502020204030204" pitchFamily="34" charset="0"/>
                        </a:rPr>
                        <a:t> $ 7,750,000 </a:t>
                      </a:r>
                    </a:p>
                  </a:txBody>
                  <a:tcPr marL="0" marR="0" marT="0" marB="0" anchor="ctr"/>
                </a:tc>
                <a:extLst>
                  <a:ext uri="{0D108BD9-81ED-4DB2-BD59-A6C34878D82A}">
                    <a16:rowId xmlns:a16="http://schemas.microsoft.com/office/drawing/2014/main" val="4159329830"/>
                  </a:ext>
                </a:extLst>
              </a:tr>
              <a:tr h="308756">
                <a:tc>
                  <a:txBody>
                    <a:bodyPr/>
                    <a:lstStyle/>
                    <a:p>
                      <a:pPr algn="ctr" fontAlgn="b"/>
                      <a:r>
                        <a:rPr lang="en-US" sz="1100" b="0" i="0" u="none" strike="noStrike" dirty="0">
                          <a:solidFill>
                            <a:srgbClr val="000000"/>
                          </a:solidFill>
                          <a:effectLst/>
                          <a:latin typeface="Calibri" panose="020F0502020204030204" pitchFamily="34" charset="0"/>
                        </a:rPr>
                        <a:t> $ 449,107,621 </a:t>
                      </a:r>
                    </a:p>
                  </a:txBody>
                  <a:tcPr marL="0" marR="0" marT="0" marB="0" anchor="ctr"/>
                </a:tc>
                <a:extLst>
                  <a:ext uri="{0D108BD9-81ED-4DB2-BD59-A6C34878D82A}">
                    <a16:rowId xmlns:a16="http://schemas.microsoft.com/office/drawing/2014/main" val="3843111833"/>
                  </a:ext>
                </a:extLst>
              </a:tr>
              <a:tr h="308756">
                <a:tc>
                  <a:txBody>
                    <a:bodyPr/>
                    <a:lstStyle/>
                    <a:p>
                      <a:pPr algn="ctr" fontAlgn="b"/>
                      <a:r>
                        <a:rPr lang="en-US" sz="1100" b="0" i="0" u="none" strike="noStrike" dirty="0">
                          <a:solidFill>
                            <a:srgbClr val="000000"/>
                          </a:solidFill>
                          <a:effectLst/>
                          <a:latin typeface="Calibri" panose="020F0502020204030204" pitchFamily="34" charset="0"/>
                        </a:rPr>
                        <a:t> $ 668,865,229 </a:t>
                      </a:r>
                    </a:p>
                  </a:txBody>
                  <a:tcPr marL="0" marR="0" marT="0" marB="0" anchor="ctr"/>
                </a:tc>
                <a:extLst>
                  <a:ext uri="{0D108BD9-81ED-4DB2-BD59-A6C34878D82A}">
                    <a16:rowId xmlns:a16="http://schemas.microsoft.com/office/drawing/2014/main" val="1098403427"/>
                  </a:ext>
                </a:extLst>
              </a:tr>
              <a:tr h="308756">
                <a:tc>
                  <a:txBody>
                    <a:bodyPr/>
                    <a:lstStyle/>
                    <a:p>
                      <a:pPr algn="ctr" fontAlgn="b"/>
                      <a:r>
                        <a:rPr lang="en-US" sz="1100" b="1" i="0" u="none" strike="noStrike" dirty="0">
                          <a:solidFill>
                            <a:srgbClr val="000000"/>
                          </a:solidFill>
                          <a:effectLst/>
                          <a:latin typeface="Calibri" panose="020F0502020204030204" pitchFamily="34" charset="0"/>
                        </a:rPr>
                        <a:t> $ 1,412,315,285 </a:t>
                      </a:r>
                    </a:p>
                  </a:txBody>
                  <a:tcPr marL="0" marR="0" marT="0" marB="0" anchor="ctr"/>
                </a:tc>
                <a:extLst>
                  <a:ext uri="{0D108BD9-81ED-4DB2-BD59-A6C34878D82A}">
                    <a16:rowId xmlns:a16="http://schemas.microsoft.com/office/drawing/2014/main" val="1979510856"/>
                  </a:ext>
                </a:extLst>
              </a:tr>
            </a:tbl>
          </a:graphicData>
        </a:graphic>
      </p:graphicFrame>
      <p:sp>
        <p:nvSpPr>
          <p:cNvPr id="3" name="TextBox 2">
            <a:extLst>
              <a:ext uri="{FF2B5EF4-FFF2-40B4-BE49-F238E27FC236}">
                <a16:creationId xmlns:a16="http://schemas.microsoft.com/office/drawing/2014/main" id="{7BFECCC1-4B22-473F-B741-8561E586E7C0}"/>
              </a:ext>
            </a:extLst>
          </p:cNvPr>
          <p:cNvSpPr txBox="1"/>
          <p:nvPr/>
        </p:nvSpPr>
        <p:spPr>
          <a:xfrm>
            <a:off x="5339255" y="3384984"/>
            <a:ext cx="62431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*Total Project Costs include historic (&lt;2024)  and future costs (&gt;2028)</a:t>
            </a:r>
          </a:p>
        </p:txBody>
      </p:sp>
      <p:graphicFrame>
        <p:nvGraphicFramePr>
          <p:cNvPr id="10" name="Chart 9">
            <a:extLst>
              <a:ext uri="{FF2B5EF4-FFF2-40B4-BE49-F238E27FC236}">
                <a16:creationId xmlns:a16="http://schemas.microsoft.com/office/drawing/2014/main" id="{93EB8423-F0C6-4B17-9249-562E22B16164}"/>
              </a:ext>
            </a:extLst>
          </p:cNvPr>
          <p:cNvGraphicFramePr>
            <a:graphicFrameLocks/>
          </p:cNvGraphicFramePr>
          <p:nvPr/>
        </p:nvGraphicFramePr>
        <p:xfrm>
          <a:off x="1597465" y="3773847"/>
          <a:ext cx="8049455" cy="3022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881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EFDDE6-C24C-BCCE-E66D-0CCFB6E03F3F}"/>
              </a:ext>
            </a:extLst>
          </p:cNvPr>
          <p:cNvSpPr>
            <a:spLocks noGrp="1"/>
          </p:cNvSpPr>
          <p:nvPr>
            <p:ph type="title"/>
          </p:nvPr>
        </p:nvSpPr>
        <p:spPr/>
        <p:txBody>
          <a:bodyPr/>
          <a:lstStyle/>
          <a:p>
            <a:r>
              <a:rPr lang="en-US" sz="3200" dirty="0"/>
              <a:t>Project Category Cost FY 2024- 2028</a:t>
            </a:r>
            <a:br>
              <a:rPr lang="en-US" sz="3200" dirty="0"/>
            </a:br>
            <a:endParaRPr lang="en-US" dirty="0"/>
          </a:p>
        </p:txBody>
      </p:sp>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p:txBody>
          <a:bodyPr/>
          <a:lstStyle/>
          <a:p>
            <a:pPr marL="0" indent="0">
              <a:buNone/>
            </a:pPr>
            <a:r>
              <a:rPr lang="en-US" dirty="0"/>
              <a:t> </a:t>
            </a:r>
          </a:p>
          <a:p>
            <a:endParaRPr lang="en-US" dirty="0"/>
          </a:p>
        </p:txBody>
      </p:sp>
      <p:graphicFrame>
        <p:nvGraphicFramePr>
          <p:cNvPr id="10" name="Table 9">
            <a:extLst>
              <a:ext uri="{FF2B5EF4-FFF2-40B4-BE49-F238E27FC236}">
                <a16:creationId xmlns:a16="http://schemas.microsoft.com/office/drawing/2014/main" id="{02441ED5-A08D-4586-9E08-1BF209AA1C4B}"/>
              </a:ext>
            </a:extLst>
          </p:cNvPr>
          <p:cNvGraphicFramePr>
            <a:graphicFrameLocks noGrp="1"/>
          </p:cNvGraphicFramePr>
          <p:nvPr/>
        </p:nvGraphicFramePr>
        <p:xfrm>
          <a:off x="602356" y="1120140"/>
          <a:ext cx="9456047" cy="5075515"/>
        </p:xfrm>
        <a:graphic>
          <a:graphicData uri="http://schemas.openxmlformats.org/drawingml/2006/table">
            <a:tbl>
              <a:tblPr firstRow="1" bandRow="1">
                <a:tableStyleId>{7DF18680-E054-41AD-8BC1-D1AEF772440D}</a:tableStyleId>
              </a:tblPr>
              <a:tblGrid>
                <a:gridCol w="2117984">
                  <a:extLst>
                    <a:ext uri="{9D8B030D-6E8A-4147-A177-3AD203B41FA5}">
                      <a16:colId xmlns:a16="http://schemas.microsoft.com/office/drawing/2014/main" val="3959066637"/>
                    </a:ext>
                  </a:extLst>
                </a:gridCol>
                <a:gridCol w="1296699">
                  <a:extLst>
                    <a:ext uri="{9D8B030D-6E8A-4147-A177-3AD203B41FA5}">
                      <a16:colId xmlns:a16="http://schemas.microsoft.com/office/drawing/2014/main" val="2562786105"/>
                    </a:ext>
                  </a:extLst>
                </a:gridCol>
                <a:gridCol w="1182006">
                  <a:extLst>
                    <a:ext uri="{9D8B030D-6E8A-4147-A177-3AD203B41FA5}">
                      <a16:colId xmlns:a16="http://schemas.microsoft.com/office/drawing/2014/main" val="2350396049"/>
                    </a:ext>
                  </a:extLst>
                </a:gridCol>
                <a:gridCol w="1182006">
                  <a:extLst>
                    <a:ext uri="{9D8B030D-6E8A-4147-A177-3AD203B41FA5}">
                      <a16:colId xmlns:a16="http://schemas.microsoft.com/office/drawing/2014/main" val="3055416651"/>
                    </a:ext>
                  </a:extLst>
                </a:gridCol>
                <a:gridCol w="1182006">
                  <a:extLst>
                    <a:ext uri="{9D8B030D-6E8A-4147-A177-3AD203B41FA5}">
                      <a16:colId xmlns:a16="http://schemas.microsoft.com/office/drawing/2014/main" val="2697793579"/>
                    </a:ext>
                  </a:extLst>
                </a:gridCol>
                <a:gridCol w="1182006">
                  <a:extLst>
                    <a:ext uri="{9D8B030D-6E8A-4147-A177-3AD203B41FA5}">
                      <a16:colId xmlns:a16="http://schemas.microsoft.com/office/drawing/2014/main" val="3586708612"/>
                    </a:ext>
                  </a:extLst>
                </a:gridCol>
                <a:gridCol w="1313340">
                  <a:extLst>
                    <a:ext uri="{9D8B030D-6E8A-4147-A177-3AD203B41FA5}">
                      <a16:colId xmlns:a16="http://schemas.microsoft.com/office/drawing/2014/main" val="4044678204"/>
                    </a:ext>
                  </a:extLst>
                </a:gridCol>
              </a:tblGrid>
              <a:tr h="334475">
                <a:tc>
                  <a:txBody>
                    <a:bodyPr/>
                    <a:lstStyle/>
                    <a:p>
                      <a:pPr marL="0" marR="0" algn="ctr">
                        <a:spcBef>
                          <a:spcPts val="0"/>
                        </a:spcBef>
                        <a:spcAft>
                          <a:spcPts val="0"/>
                        </a:spcAft>
                      </a:pPr>
                      <a:r>
                        <a:rPr lang="en-US" sz="1400" dirty="0">
                          <a:effectLst/>
                        </a:rPr>
                        <a:t>Project Category</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2024</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2025</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2026</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2027</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2028</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effectLst/>
                        </a:rPr>
                        <a:t>Total</a:t>
                      </a:r>
                      <a:endParaRPr lang="en-US" sz="14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766776730"/>
                  </a:ext>
                </a:extLst>
              </a:tr>
              <a:tr h="474104">
                <a:tc>
                  <a:txBody>
                    <a:bodyPr/>
                    <a:lstStyle/>
                    <a:p>
                      <a:pPr algn="l" fontAlgn="b"/>
                      <a:r>
                        <a:rPr lang="en-US" sz="1400" b="0" i="0" u="none" strike="noStrike" dirty="0">
                          <a:solidFill>
                            <a:srgbClr val="000000"/>
                          </a:solidFill>
                          <a:effectLst/>
                          <a:latin typeface="Calibri" panose="020F0502020204030204" pitchFamily="34" charset="0"/>
                        </a:rPr>
                        <a:t>Safety/Operations/TSMO Projects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$ 83,765,010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$ 51,243,878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$ 74,909,403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$ 6,718,754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4,398,235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221,035,280.00 </a:t>
                      </a:r>
                    </a:p>
                  </a:txBody>
                  <a:tcPr marL="0" marR="0" marT="0" marB="0" anchor="ctr"/>
                </a:tc>
                <a:extLst>
                  <a:ext uri="{0D108BD9-81ED-4DB2-BD59-A6C34878D82A}">
                    <a16:rowId xmlns:a16="http://schemas.microsoft.com/office/drawing/2014/main" val="2109666615"/>
                  </a:ext>
                </a:extLst>
              </a:tr>
              <a:tr h="474104">
                <a:tc>
                  <a:txBody>
                    <a:bodyPr/>
                    <a:lstStyle/>
                    <a:p>
                      <a:pPr algn="l" fontAlgn="b"/>
                      <a:r>
                        <a:rPr lang="en-US" sz="1400" b="0" i="0" u="none" strike="noStrike" dirty="0">
                          <a:solidFill>
                            <a:srgbClr val="000000"/>
                          </a:solidFill>
                          <a:effectLst/>
                          <a:latin typeface="Calibri" panose="020F0502020204030204" pitchFamily="34" charset="0"/>
                        </a:rPr>
                        <a:t>Transit and Transportation Disadvantage Projects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$ 15,158,141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$ 12,746,938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$ 12,857,026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$ 12,970,650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11,123,744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64,856,499.00 </a:t>
                      </a:r>
                    </a:p>
                  </a:txBody>
                  <a:tcPr marL="0" marR="0" marT="0" marB="0" anchor="ctr"/>
                </a:tc>
                <a:extLst>
                  <a:ext uri="{0D108BD9-81ED-4DB2-BD59-A6C34878D82A}">
                    <a16:rowId xmlns:a16="http://schemas.microsoft.com/office/drawing/2014/main" val="3121770140"/>
                  </a:ext>
                </a:extLst>
              </a:tr>
              <a:tr h="474104">
                <a:tc>
                  <a:txBody>
                    <a:bodyPr/>
                    <a:lstStyle/>
                    <a:p>
                      <a:pPr algn="l" fontAlgn="b"/>
                      <a:r>
                        <a:rPr lang="en-US" sz="1400" b="0" i="0" u="none" strike="noStrike" dirty="0">
                          <a:solidFill>
                            <a:srgbClr val="000000"/>
                          </a:solidFill>
                          <a:effectLst/>
                          <a:latin typeface="Calibri" panose="020F0502020204030204" pitchFamily="34" charset="0"/>
                        </a:rPr>
                        <a:t>Trail Projects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$ 298,900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$ 4,386,985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$ 2,515,477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7,201,362.00 </a:t>
                      </a:r>
                    </a:p>
                  </a:txBody>
                  <a:tcPr marL="0" marR="0" marT="0" marB="0" anchor="ctr"/>
                </a:tc>
                <a:extLst>
                  <a:ext uri="{0D108BD9-81ED-4DB2-BD59-A6C34878D82A}">
                    <a16:rowId xmlns:a16="http://schemas.microsoft.com/office/drawing/2014/main" val="3663465490"/>
                  </a:ext>
                </a:extLst>
              </a:tr>
              <a:tr h="474104">
                <a:tc>
                  <a:txBody>
                    <a:bodyPr/>
                    <a:lstStyle/>
                    <a:p>
                      <a:pPr algn="l" fontAlgn="b"/>
                      <a:r>
                        <a:rPr lang="en-US" sz="1400" b="0" i="0" u="none" strike="noStrike" dirty="0">
                          <a:solidFill>
                            <a:srgbClr val="000000"/>
                          </a:solidFill>
                          <a:effectLst/>
                          <a:latin typeface="Calibri" panose="020F0502020204030204" pitchFamily="34" charset="0"/>
                        </a:rPr>
                        <a:t>Strategic Intermodal System Projects (SIS)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$ 55,159,137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$ 39,372,021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$ 169,353,315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$ 5,225,000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337,201,414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606,310,887.00 </a:t>
                      </a:r>
                    </a:p>
                  </a:txBody>
                  <a:tcPr marL="0" marR="0" marT="0" marB="0" anchor="ctr"/>
                </a:tc>
                <a:extLst>
                  <a:ext uri="{0D108BD9-81ED-4DB2-BD59-A6C34878D82A}">
                    <a16:rowId xmlns:a16="http://schemas.microsoft.com/office/drawing/2014/main" val="1492258556"/>
                  </a:ext>
                </a:extLst>
              </a:tr>
              <a:tr h="474104">
                <a:tc>
                  <a:txBody>
                    <a:bodyPr/>
                    <a:lstStyle/>
                    <a:p>
                      <a:pPr algn="l" fontAlgn="b"/>
                      <a:r>
                        <a:rPr lang="en-US" sz="1400" b="0" i="0" u="none" strike="noStrike" dirty="0">
                          <a:solidFill>
                            <a:srgbClr val="000000"/>
                          </a:solidFill>
                          <a:effectLst/>
                          <a:latin typeface="Calibri" panose="020F0502020204030204" pitchFamily="34" charset="0"/>
                        </a:rPr>
                        <a:t>Roadway Capacity Projects (Non-SIS)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$ 65,731,441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$ 73,782,536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$ 73,702,233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$ 12,540,000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225,756,210.00 </a:t>
                      </a:r>
                    </a:p>
                  </a:txBody>
                  <a:tcPr marL="0" marR="0" marT="0" marB="0" anchor="ctr"/>
                </a:tc>
                <a:extLst>
                  <a:ext uri="{0D108BD9-81ED-4DB2-BD59-A6C34878D82A}">
                    <a16:rowId xmlns:a16="http://schemas.microsoft.com/office/drawing/2014/main" val="3211552666"/>
                  </a:ext>
                </a:extLst>
              </a:tr>
              <a:tr h="474104">
                <a:tc>
                  <a:txBody>
                    <a:bodyPr/>
                    <a:lstStyle/>
                    <a:p>
                      <a:pPr algn="l" fontAlgn="b"/>
                      <a:r>
                        <a:rPr lang="en-US" sz="1400" b="0" i="0" u="none" strike="noStrike" dirty="0">
                          <a:solidFill>
                            <a:srgbClr val="000000"/>
                          </a:solidFill>
                          <a:effectLst/>
                          <a:latin typeface="Calibri" panose="020F0502020204030204" pitchFamily="34" charset="0"/>
                        </a:rPr>
                        <a:t>Aviation</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$ 2,423,000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$ 1,650,000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$ 1,125,000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$ 1,025,000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450,000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6,673,000.00 </a:t>
                      </a:r>
                    </a:p>
                  </a:txBody>
                  <a:tcPr marL="0" marR="0" marT="0" marB="0" anchor="ctr"/>
                </a:tc>
                <a:extLst>
                  <a:ext uri="{0D108BD9-81ED-4DB2-BD59-A6C34878D82A}">
                    <a16:rowId xmlns:a16="http://schemas.microsoft.com/office/drawing/2014/main" val="635895275"/>
                  </a:ext>
                </a:extLst>
              </a:tr>
              <a:tr h="474104">
                <a:tc>
                  <a:txBody>
                    <a:bodyPr/>
                    <a:lstStyle/>
                    <a:p>
                      <a:pPr algn="l" fontAlgn="b"/>
                      <a:r>
                        <a:rPr lang="en-US" sz="1400" b="0" i="0" u="none" strike="noStrike" dirty="0">
                          <a:solidFill>
                            <a:srgbClr val="000000"/>
                          </a:solidFill>
                          <a:effectLst/>
                          <a:latin typeface="Calibri" panose="020F0502020204030204" pitchFamily="34" charset="0"/>
                        </a:rPr>
                        <a:t>Planning Studies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$ 855,990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$ 864,351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$ 875,490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$ 875,490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875,490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4,346,811.00 </a:t>
                      </a:r>
                    </a:p>
                  </a:txBody>
                  <a:tcPr marL="0" marR="0" marT="0" marB="0" anchor="ctr"/>
                </a:tc>
                <a:extLst>
                  <a:ext uri="{0D108BD9-81ED-4DB2-BD59-A6C34878D82A}">
                    <a16:rowId xmlns:a16="http://schemas.microsoft.com/office/drawing/2014/main" val="2529220829"/>
                  </a:ext>
                </a:extLst>
              </a:tr>
              <a:tr h="474104">
                <a:tc>
                  <a:txBody>
                    <a:bodyPr/>
                    <a:lstStyle/>
                    <a:p>
                      <a:pPr algn="l" fontAlgn="b"/>
                      <a:r>
                        <a:rPr lang="en-US" sz="1400" b="0" i="0" u="none" strike="noStrike" dirty="0">
                          <a:solidFill>
                            <a:srgbClr val="000000"/>
                          </a:solidFill>
                          <a:effectLst/>
                          <a:latin typeface="Calibri" panose="020F0502020204030204" pitchFamily="34" charset="0"/>
                        </a:rPr>
                        <a:t>Bike/Ped and Sidewalk Projects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$ 292,043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$ 35,000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$ 489,752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816,795.00 </a:t>
                      </a:r>
                    </a:p>
                  </a:txBody>
                  <a:tcPr marL="0" marR="0" marT="0" marB="0" anchor="ctr"/>
                </a:tc>
                <a:extLst>
                  <a:ext uri="{0D108BD9-81ED-4DB2-BD59-A6C34878D82A}">
                    <a16:rowId xmlns:a16="http://schemas.microsoft.com/office/drawing/2014/main" val="1577548180"/>
                  </a:ext>
                </a:extLst>
              </a:tr>
              <a:tr h="474104">
                <a:tc>
                  <a:txBody>
                    <a:bodyPr/>
                    <a:lstStyle/>
                    <a:p>
                      <a:pPr algn="l" fontAlgn="b"/>
                      <a:r>
                        <a:rPr lang="en-US" sz="1400" b="0" i="0" u="none" strike="noStrike" dirty="0">
                          <a:solidFill>
                            <a:srgbClr val="000000"/>
                          </a:solidFill>
                          <a:effectLst/>
                          <a:latin typeface="Calibri" panose="020F0502020204030204" pitchFamily="34" charset="0"/>
                        </a:rPr>
                        <a:t>Complete Streets</a:t>
                      </a:r>
                    </a:p>
                  </a:txBody>
                  <a:tcPr marL="0" marR="0" marT="0" marB="0" anchor="b"/>
                </a:tc>
                <a:tc>
                  <a:txBody>
                    <a:bodyPr/>
                    <a:lstStyle/>
                    <a:p>
                      <a:pPr algn="r" fontAlgn="b"/>
                      <a:r>
                        <a:rPr lang="en-US" sz="1200" b="0" i="0" u="none" strike="noStrike" dirty="0">
                          <a:solidFill>
                            <a:srgbClr val="000000"/>
                          </a:solidFill>
                          <a:effectLst/>
                          <a:latin typeface="Calibri" panose="020F0502020204030204" pitchFamily="34" charset="0"/>
                        </a:rPr>
                        <a:t> $ 2,017,154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r" fontAlgn="b"/>
                      <a:r>
                        <a:rPr lang="en-US" sz="1200" b="0" i="0" u="none" strike="noStrike" dirty="0">
                          <a:solidFill>
                            <a:srgbClr val="000000"/>
                          </a:solidFill>
                          <a:effectLst/>
                          <a:latin typeface="Calibri" panose="020F0502020204030204" pitchFamily="34" charset="0"/>
                        </a:rPr>
                        <a:t> $                          -   </a:t>
                      </a:r>
                    </a:p>
                  </a:txBody>
                  <a:tcPr marL="0" marR="0" marT="0" marB="0" anchor="ctr"/>
                </a:tc>
                <a:tc>
                  <a:txBody>
                    <a:bodyPr/>
                    <a:lstStyle/>
                    <a:p>
                      <a:pPr algn="l" fontAlgn="b"/>
                      <a:r>
                        <a:rPr lang="en-US" sz="1200" b="0" i="0" u="none" strike="noStrike" dirty="0">
                          <a:solidFill>
                            <a:srgbClr val="000000"/>
                          </a:solidFill>
                          <a:effectLst/>
                          <a:latin typeface="Calibri" panose="020F0502020204030204" pitchFamily="34" charset="0"/>
                        </a:rPr>
                        <a:t> $         2,017,154.00 </a:t>
                      </a:r>
                    </a:p>
                  </a:txBody>
                  <a:tcPr marL="0" marR="0" marT="0" marB="0" anchor="ctr"/>
                </a:tc>
                <a:extLst>
                  <a:ext uri="{0D108BD9-81ED-4DB2-BD59-A6C34878D82A}">
                    <a16:rowId xmlns:a16="http://schemas.microsoft.com/office/drawing/2014/main" val="705472119"/>
                  </a:ext>
                </a:extLst>
              </a:tr>
              <a:tr h="474104">
                <a:tc>
                  <a:txBody>
                    <a:bodyPr/>
                    <a:lstStyle/>
                    <a:p>
                      <a:pPr algn="l" fontAlgn="b"/>
                      <a:r>
                        <a:rPr lang="en-US" sz="1400" b="1" i="0" u="none" strike="noStrike" dirty="0">
                          <a:solidFill>
                            <a:srgbClr val="000000"/>
                          </a:solidFill>
                          <a:effectLst/>
                          <a:latin typeface="Calibri" panose="020F0502020204030204" pitchFamily="34" charset="0"/>
                        </a:rPr>
                        <a:t>Total</a:t>
                      </a:r>
                    </a:p>
                  </a:txBody>
                  <a:tcPr marL="0" marR="0" marT="0" marB="0" anchor="b"/>
                </a:tc>
                <a:tc>
                  <a:txBody>
                    <a:bodyPr/>
                    <a:lstStyle/>
                    <a:p>
                      <a:pPr algn="r" fontAlgn="b"/>
                      <a:r>
                        <a:rPr lang="en-US" sz="1200" b="1" i="0" u="none" strike="noStrike" dirty="0">
                          <a:solidFill>
                            <a:srgbClr val="000000"/>
                          </a:solidFill>
                          <a:effectLst/>
                          <a:latin typeface="Calibri" panose="020F0502020204030204" pitchFamily="34" charset="0"/>
                        </a:rPr>
                        <a:t> $ 225,700,816 </a:t>
                      </a:r>
                    </a:p>
                  </a:txBody>
                  <a:tcPr marL="0" marR="0" marT="0" marB="0" anchor="ctr"/>
                </a:tc>
                <a:tc>
                  <a:txBody>
                    <a:bodyPr/>
                    <a:lstStyle/>
                    <a:p>
                      <a:pPr algn="r" fontAlgn="b"/>
                      <a:r>
                        <a:rPr lang="en-US" sz="1200" b="1" i="0" u="none" strike="noStrike" dirty="0">
                          <a:solidFill>
                            <a:srgbClr val="000000"/>
                          </a:solidFill>
                          <a:effectLst/>
                          <a:latin typeface="Calibri" panose="020F0502020204030204" pitchFamily="34" charset="0"/>
                        </a:rPr>
                        <a:t> $ 184,081,709 </a:t>
                      </a:r>
                    </a:p>
                  </a:txBody>
                  <a:tcPr marL="0" marR="0" marT="0" marB="0" anchor="ctr"/>
                </a:tc>
                <a:tc>
                  <a:txBody>
                    <a:bodyPr/>
                    <a:lstStyle/>
                    <a:p>
                      <a:pPr algn="r" fontAlgn="b"/>
                      <a:r>
                        <a:rPr lang="en-US" sz="1200" b="1" i="0" u="none" strike="noStrike" dirty="0">
                          <a:solidFill>
                            <a:srgbClr val="000000"/>
                          </a:solidFill>
                          <a:effectLst/>
                          <a:latin typeface="Calibri" panose="020F0502020204030204" pitchFamily="34" charset="0"/>
                        </a:rPr>
                        <a:t> $ 335,337,944 </a:t>
                      </a:r>
                    </a:p>
                  </a:txBody>
                  <a:tcPr marL="0" marR="0" marT="0" marB="0" anchor="ctr"/>
                </a:tc>
                <a:tc>
                  <a:txBody>
                    <a:bodyPr/>
                    <a:lstStyle/>
                    <a:p>
                      <a:pPr algn="r" fontAlgn="b"/>
                      <a:r>
                        <a:rPr lang="en-US" sz="1200" b="1" i="0" u="none" strike="noStrike" dirty="0">
                          <a:solidFill>
                            <a:srgbClr val="000000"/>
                          </a:solidFill>
                          <a:effectLst/>
                          <a:latin typeface="Calibri" panose="020F0502020204030204" pitchFamily="34" charset="0"/>
                        </a:rPr>
                        <a:t> $ 39,844,646 </a:t>
                      </a:r>
                    </a:p>
                  </a:txBody>
                  <a:tcPr marL="0" marR="0" marT="0" marB="0" anchor="ctr"/>
                </a:tc>
                <a:tc>
                  <a:txBody>
                    <a:bodyPr/>
                    <a:lstStyle/>
                    <a:p>
                      <a:pPr algn="r" fontAlgn="b"/>
                      <a:r>
                        <a:rPr lang="en-US" sz="1200" b="1" i="0" u="none" strike="noStrike" dirty="0">
                          <a:solidFill>
                            <a:srgbClr val="000000"/>
                          </a:solidFill>
                          <a:effectLst/>
                          <a:latin typeface="Calibri" panose="020F0502020204030204" pitchFamily="34" charset="0"/>
                        </a:rPr>
                        <a:t> $ 354,048,883 </a:t>
                      </a:r>
                    </a:p>
                  </a:txBody>
                  <a:tcPr marL="0" marR="0" marT="0" marB="0" anchor="ctr"/>
                </a:tc>
                <a:tc>
                  <a:txBody>
                    <a:bodyPr/>
                    <a:lstStyle/>
                    <a:p>
                      <a:pPr algn="r" fontAlgn="b"/>
                      <a:r>
                        <a:rPr lang="en-US" sz="1200" b="1" i="0" u="none" strike="noStrike" dirty="0">
                          <a:solidFill>
                            <a:srgbClr val="000000"/>
                          </a:solidFill>
                          <a:effectLst/>
                          <a:latin typeface="Calibri" panose="020F0502020204030204" pitchFamily="34" charset="0"/>
                        </a:rPr>
                        <a:t> $  1,139,013,998.00 </a:t>
                      </a:r>
                    </a:p>
                  </a:txBody>
                  <a:tcPr marL="0" marR="0" marT="0" marB="0" anchor="ctr"/>
                </a:tc>
                <a:extLst>
                  <a:ext uri="{0D108BD9-81ED-4DB2-BD59-A6C34878D82A}">
                    <a16:rowId xmlns:a16="http://schemas.microsoft.com/office/drawing/2014/main" val="2641287084"/>
                  </a:ext>
                </a:extLst>
              </a:tr>
            </a:tbl>
          </a:graphicData>
        </a:graphic>
      </p:graphicFrame>
      <p:graphicFrame>
        <p:nvGraphicFramePr>
          <p:cNvPr id="2" name="Table 1">
            <a:extLst>
              <a:ext uri="{FF2B5EF4-FFF2-40B4-BE49-F238E27FC236}">
                <a16:creationId xmlns:a16="http://schemas.microsoft.com/office/drawing/2014/main" id="{1B1FBD4F-FDF1-4D2A-BC73-C30046911A33}"/>
              </a:ext>
            </a:extLst>
          </p:cNvPr>
          <p:cNvGraphicFramePr>
            <a:graphicFrameLocks noGrp="1"/>
          </p:cNvGraphicFramePr>
          <p:nvPr/>
        </p:nvGraphicFramePr>
        <p:xfrm>
          <a:off x="10251060" y="1120139"/>
          <a:ext cx="1331340" cy="5075512"/>
        </p:xfrm>
        <a:graphic>
          <a:graphicData uri="http://schemas.openxmlformats.org/drawingml/2006/table">
            <a:tbl>
              <a:tblPr firstRow="1" bandRow="1">
                <a:tableStyleId>{7DF18680-E054-41AD-8BC1-D1AEF772440D}</a:tableStyleId>
              </a:tblPr>
              <a:tblGrid>
                <a:gridCol w="1331340">
                  <a:extLst>
                    <a:ext uri="{9D8B030D-6E8A-4147-A177-3AD203B41FA5}">
                      <a16:colId xmlns:a16="http://schemas.microsoft.com/office/drawing/2014/main" val="1992383200"/>
                    </a:ext>
                  </a:extLst>
                </a:gridCol>
              </a:tblGrid>
              <a:tr h="369822">
                <a:tc>
                  <a:txBody>
                    <a:bodyPr/>
                    <a:lstStyle/>
                    <a:p>
                      <a:pPr marL="0" marR="0" algn="ctr">
                        <a:spcBef>
                          <a:spcPts val="0"/>
                        </a:spcBef>
                        <a:spcAft>
                          <a:spcPts val="0"/>
                        </a:spcAft>
                      </a:pPr>
                      <a:r>
                        <a:rPr lang="en-US" sz="1200" dirty="0">
                          <a:effectLst/>
                        </a:rPr>
                        <a:t>Total Project Category Costs*</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964486290"/>
                  </a:ext>
                </a:extLst>
              </a:tr>
              <a:tr h="470569">
                <a:tc>
                  <a:txBody>
                    <a:bodyPr/>
                    <a:lstStyle/>
                    <a:p>
                      <a:pPr algn="ctr" fontAlgn="b"/>
                      <a:r>
                        <a:rPr lang="en-US" sz="1100" b="0" i="0" u="none" strike="noStrike" dirty="0">
                          <a:solidFill>
                            <a:srgbClr val="000000"/>
                          </a:solidFill>
                          <a:effectLst/>
                          <a:latin typeface="Calibri" panose="020F0502020204030204" pitchFamily="34" charset="0"/>
                        </a:rPr>
                        <a:t> $            306,110,600 </a:t>
                      </a:r>
                    </a:p>
                  </a:txBody>
                  <a:tcPr marL="0" marR="0" marT="0" marB="0" anchor="ctr"/>
                </a:tc>
                <a:extLst>
                  <a:ext uri="{0D108BD9-81ED-4DB2-BD59-A6C34878D82A}">
                    <a16:rowId xmlns:a16="http://schemas.microsoft.com/office/drawing/2014/main" val="3316553084"/>
                  </a:ext>
                </a:extLst>
              </a:tr>
              <a:tr h="470569">
                <a:tc>
                  <a:txBody>
                    <a:bodyPr/>
                    <a:lstStyle/>
                    <a:p>
                      <a:pPr algn="ctr" fontAlgn="b"/>
                      <a:r>
                        <a:rPr lang="en-US" sz="1100" b="0" i="0" u="none" strike="noStrike" dirty="0">
                          <a:solidFill>
                            <a:srgbClr val="000000"/>
                          </a:solidFill>
                          <a:effectLst/>
                          <a:latin typeface="Calibri" panose="020F0502020204030204" pitchFamily="34" charset="0"/>
                        </a:rPr>
                        <a:t> $              97,660,915 </a:t>
                      </a:r>
                    </a:p>
                  </a:txBody>
                  <a:tcPr marL="0" marR="0" marT="0" marB="0" anchor="ctr"/>
                </a:tc>
                <a:extLst>
                  <a:ext uri="{0D108BD9-81ED-4DB2-BD59-A6C34878D82A}">
                    <a16:rowId xmlns:a16="http://schemas.microsoft.com/office/drawing/2014/main" val="491607056"/>
                  </a:ext>
                </a:extLst>
              </a:tr>
              <a:tr h="470569">
                <a:tc>
                  <a:txBody>
                    <a:bodyPr/>
                    <a:lstStyle/>
                    <a:p>
                      <a:pPr algn="ctr" fontAlgn="b"/>
                      <a:r>
                        <a:rPr lang="en-US" sz="1100" b="0" i="0" u="none" strike="noStrike" dirty="0">
                          <a:solidFill>
                            <a:srgbClr val="000000"/>
                          </a:solidFill>
                          <a:effectLst/>
                          <a:latin typeface="Calibri" panose="020F0502020204030204" pitchFamily="34" charset="0"/>
                        </a:rPr>
                        <a:t> $              12,731,492 </a:t>
                      </a:r>
                    </a:p>
                  </a:txBody>
                  <a:tcPr marL="0" marR="0" marT="0" marB="0" anchor="ctr"/>
                </a:tc>
                <a:extLst>
                  <a:ext uri="{0D108BD9-81ED-4DB2-BD59-A6C34878D82A}">
                    <a16:rowId xmlns:a16="http://schemas.microsoft.com/office/drawing/2014/main" val="1305513940"/>
                  </a:ext>
                </a:extLst>
              </a:tr>
              <a:tr h="470569">
                <a:tc>
                  <a:txBody>
                    <a:bodyPr/>
                    <a:lstStyle/>
                    <a:p>
                      <a:pPr algn="ctr" fontAlgn="b"/>
                      <a:r>
                        <a:rPr lang="en-US" sz="1100" b="0" i="0" u="none" strike="noStrike" dirty="0">
                          <a:solidFill>
                            <a:srgbClr val="000000"/>
                          </a:solidFill>
                          <a:effectLst/>
                          <a:latin typeface="Calibri" panose="020F0502020204030204" pitchFamily="34" charset="0"/>
                        </a:rPr>
                        <a:t> $            752,989,791 </a:t>
                      </a:r>
                    </a:p>
                  </a:txBody>
                  <a:tcPr marL="0" marR="0" marT="0" marB="0" anchor="ctr"/>
                </a:tc>
                <a:extLst>
                  <a:ext uri="{0D108BD9-81ED-4DB2-BD59-A6C34878D82A}">
                    <a16:rowId xmlns:a16="http://schemas.microsoft.com/office/drawing/2014/main" val="956926368"/>
                  </a:ext>
                </a:extLst>
              </a:tr>
              <a:tr h="470569">
                <a:tc>
                  <a:txBody>
                    <a:bodyPr/>
                    <a:lstStyle/>
                    <a:p>
                      <a:pPr algn="ctr" fontAlgn="b"/>
                      <a:r>
                        <a:rPr lang="en-US" sz="1100" b="0" i="0" u="none" strike="noStrike" dirty="0">
                          <a:solidFill>
                            <a:srgbClr val="000000"/>
                          </a:solidFill>
                          <a:effectLst/>
                          <a:latin typeface="Calibri" panose="020F0502020204030204" pitchFamily="34" charset="0"/>
                        </a:rPr>
                        <a:t> $            228,027,599 </a:t>
                      </a:r>
                    </a:p>
                  </a:txBody>
                  <a:tcPr marL="0" marR="0" marT="0" marB="0" anchor="ctr"/>
                </a:tc>
                <a:extLst>
                  <a:ext uri="{0D108BD9-81ED-4DB2-BD59-A6C34878D82A}">
                    <a16:rowId xmlns:a16="http://schemas.microsoft.com/office/drawing/2014/main" val="3339755965"/>
                  </a:ext>
                </a:extLst>
              </a:tr>
              <a:tr h="470569">
                <a:tc>
                  <a:txBody>
                    <a:bodyPr/>
                    <a:lstStyle/>
                    <a:p>
                      <a:pPr algn="ctr" fontAlgn="b"/>
                      <a:r>
                        <a:rPr lang="en-US" sz="1100" b="0" i="0" u="none" strike="noStrike" dirty="0">
                          <a:solidFill>
                            <a:srgbClr val="000000"/>
                          </a:solidFill>
                          <a:effectLst/>
                          <a:latin typeface="Calibri" panose="020F0502020204030204" pitchFamily="34" charset="0"/>
                        </a:rPr>
                        <a:t> $                6,673,000 </a:t>
                      </a:r>
                    </a:p>
                  </a:txBody>
                  <a:tcPr marL="0" marR="0" marT="0" marB="0" anchor="ctr"/>
                </a:tc>
                <a:extLst>
                  <a:ext uri="{0D108BD9-81ED-4DB2-BD59-A6C34878D82A}">
                    <a16:rowId xmlns:a16="http://schemas.microsoft.com/office/drawing/2014/main" val="3119704977"/>
                  </a:ext>
                </a:extLst>
              </a:tr>
              <a:tr h="470569">
                <a:tc>
                  <a:txBody>
                    <a:bodyPr/>
                    <a:lstStyle/>
                    <a:p>
                      <a:pPr algn="ctr" fontAlgn="b"/>
                      <a:r>
                        <a:rPr lang="en-US" sz="1100" b="0" i="0" u="none" strike="noStrike" dirty="0">
                          <a:solidFill>
                            <a:srgbClr val="000000"/>
                          </a:solidFill>
                          <a:effectLst/>
                          <a:latin typeface="Calibri" panose="020F0502020204030204" pitchFamily="34" charset="0"/>
                        </a:rPr>
                        <a:t> $                5,287,939 </a:t>
                      </a:r>
                    </a:p>
                  </a:txBody>
                  <a:tcPr marL="0" marR="0" marT="0" marB="0" anchor="ctr"/>
                </a:tc>
                <a:extLst>
                  <a:ext uri="{0D108BD9-81ED-4DB2-BD59-A6C34878D82A}">
                    <a16:rowId xmlns:a16="http://schemas.microsoft.com/office/drawing/2014/main" val="1756605532"/>
                  </a:ext>
                </a:extLst>
              </a:tr>
              <a:tr h="470569">
                <a:tc>
                  <a:txBody>
                    <a:bodyPr/>
                    <a:lstStyle/>
                    <a:p>
                      <a:pPr algn="ctr" fontAlgn="b"/>
                      <a:r>
                        <a:rPr lang="en-US" sz="1100" b="0" i="0" u="none" strike="noStrike" dirty="0">
                          <a:solidFill>
                            <a:srgbClr val="000000"/>
                          </a:solidFill>
                          <a:effectLst/>
                          <a:latin typeface="Calibri" panose="020F0502020204030204" pitchFamily="34" charset="0"/>
                        </a:rPr>
                        <a:t> $                   816,795 </a:t>
                      </a:r>
                    </a:p>
                  </a:txBody>
                  <a:tcPr marL="0" marR="0" marT="0" marB="0" anchor="ctr"/>
                </a:tc>
                <a:extLst>
                  <a:ext uri="{0D108BD9-81ED-4DB2-BD59-A6C34878D82A}">
                    <a16:rowId xmlns:a16="http://schemas.microsoft.com/office/drawing/2014/main" val="2542528937"/>
                  </a:ext>
                </a:extLst>
              </a:tr>
              <a:tr h="470569">
                <a:tc>
                  <a:txBody>
                    <a:bodyPr/>
                    <a:lstStyle/>
                    <a:p>
                      <a:pPr algn="ctr" fontAlgn="b"/>
                      <a:r>
                        <a:rPr lang="en-US" sz="1100" b="0" i="0" u="none" strike="noStrike" dirty="0">
                          <a:solidFill>
                            <a:srgbClr val="000000"/>
                          </a:solidFill>
                          <a:effectLst/>
                          <a:latin typeface="Calibri" panose="020F0502020204030204" pitchFamily="34" charset="0"/>
                        </a:rPr>
                        <a:t> $                2,017,154 </a:t>
                      </a:r>
                    </a:p>
                  </a:txBody>
                  <a:tcPr marL="0" marR="0" marT="0" marB="0" anchor="ctr"/>
                </a:tc>
                <a:extLst>
                  <a:ext uri="{0D108BD9-81ED-4DB2-BD59-A6C34878D82A}">
                    <a16:rowId xmlns:a16="http://schemas.microsoft.com/office/drawing/2014/main" val="617711946"/>
                  </a:ext>
                </a:extLst>
              </a:tr>
              <a:tr h="470569">
                <a:tc>
                  <a:txBody>
                    <a:bodyPr/>
                    <a:lstStyle/>
                    <a:p>
                      <a:pPr algn="ctr" fontAlgn="b"/>
                      <a:r>
                        <a:rPr lang="en-US" sz="1100" b="1" i="0" u="none" strike="noStrike" dirty="0">
                          <a:solidFill>
                            <a:srgbClr val="000000"/>
                          </a:solidFill>
                          <a:effectLst/>
                          <a:latin typeface="Calibri" panose="020F0502020204030204" pitchFamily="34" charset="0"/>
                        </a:rPr>
                        <a:t> $         1,412,315,285 </a:t>
                      </a:r>
                    </a:p>
                  </a:txBody>
                  <a:tcPr marL="0" marR="0" marT="0" marB="0" anchor="ctr"/>
                </a:tc>
                <a:extLst>
                  <a:ext uri="{0D108BD9-81ED-4DB2-BD59-A6C34878D82A}">
                    <a16:rowId xmlns:a16="http://schemas.microsoft.com/office/drawing/2014/main" val="1749667420"/>
                  </a:ext>
                </a:extLst>
              </a:tr>
            </a:tbl>
          </a:graphicData>
        </a:graphic>
      </p:graphicFrame>
      <p:sp>
        <p:nvSpPr>
          <p:cNvPr id="7" name="TextBox 6">
            <a:extLst>
              <a:ext uri="{FF2B5EF4-FFF2-40B4-BE49-F238E27FC236}">
                <a16:creationId xmlns:a16="http://schemas.microsoft.com/office/drawing/2014/main" id="{CA064EB1-8E2A-46C2-B995-ED09C5379591}"/>
              </a:ext>
            </a:extLst>
          </p:cNvPr>
          <p:cNvSpPr txBox="1"/>
          <p:nvPr/>
        </p:nvSpPr>
        <p:spPr>
          <a:xfrm>
            <a:off x="5538952" y="6275663"/>
            <a:ext cx="60506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*Total Project Costs include historic (&lt;2024)  and future costs (&gt;2028)</a:t>
            </a:r>
          </a:p>
        </p:txBody>
      </p:sp>
    </p:spTree>
    <p:extLst>
      <p:ext uri="{BB962C8B-B14F-4D97-AF65-F5344CB8AC3E}">
        <p14:creationId xmlns:p14="http://schemas.microsoft.com/office/powerpoint/2010/main" val="2215357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BC1358-4D48-60E0-DBE7-D2A1579660C0}"/>
              </a:ext>
            </a:extLst>
          </p:cNvPr>
          <p:cNvSpPr>
            <a:spLocks noGrp="1"/>
          </p:cNvSpPr>
          <p:nvPr>
            <p:ph type="title"/>
          </p:nvPr>
        </p:nvSpPr>
        <p:spPr/>
        <p:txBody>
          <a:bodyPr/>
          <a:lstStyle/>
          <a:p>
            <a:r>
              <a:rPr lang="en-US" sz="3200" dirty="0"/>
              <a:t>Project Category Percentages FY 2024-2028</a:t>
            </a:r>
            <a:br>
              <a:rPr lang="en-US" sz="3200" dirty="0"/>
            </a:br>
            <a:endParaRPr lang="en-US" dirty="0"/>
          </a:p>
        </p:txBody>
      </p:sp>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p:txBody>
          <a:bodyPr/>
          <a:lstStyle/>
          <a:p>
            <a:pPr marL="0" indent="0">
              <a:buNone/>
            </a:pPr>
            <a:r>
              <a:rPr lang="en-US" dirty="0"/>
              <a:t> </a:t>
            </a:r>
          </a:p>
          <a:p>
            <a:endParaRPr lang="en-US" dirty="0"/>
          </a:p>
        </p:txBody>
      </p:sp>
      <p:graphicFrame>
        <p:nvGraphicFramePr>
          <p:cNvPr id="7" name="Chart 6">
            <a:extLst>
              <a:ext uri="{FF2B5EF4-FFF2-40B4-BE49-F238E27FC236}">
                <a16:creationId xmlns:a16="http://schemas.microsoft.com/office/drawing/2014/main" id="{0150F1B8-31F6-462B-AAEB-A674FFE73528}"/>
              </a:ext>
            </a:extLst>
          </p:cNvPr>
          <p:cNvGraphicFramePr>
            <a:graphicFrameLocks/>
          </p:cNvGraphicFramePr>
          <p:nvPr/>
        </p:nvGraphicFramePr>
        <p:xfrm>
          <a:off x="2009252" y="964642"/>
          <a:ext cx="8173496" cy="53599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EE70E78E-6AB6-6A81-25D8-2604D7CFB7D2}"/>
              </a:ext>
            </a:extLst>
          </p:cNvPr>
          <p:cNvGraphicFramePr>
            <a:graphicFrameLocks/>
          </p:cNvGraphicFramePr>
          <p:nvPr/>
        </p:nvGraphicFramePr>
        <p:xfrm>
          <a:off x="1120141" y="964642"/>
          <a:ext cx="9704070" cy="535995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5A5C206-41D3-F4AB-FEE2-46261169D194}"/>
              </a:ext>
            </a:extLst>
          </p:cNvPr>
          <p:cNvSpPr txBox="1"/>
          <p:nvPr/>
        </p:nvSpPr>
        <p:spPr>
          <a:xfrm>
            <a:off x="8382376" y="3543893"/>
            <a:ext cx="32000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*Complete Streets, Bike/Ped, Trail and Planning Projects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less than 1% and are not shown</a:t>
            </a:r>
          </a:p>
        </p:txBody>
      </p:sp>
    </p:spTree>
    <p:extLst>
      <p:ext uri="{BB962C8B-B14F-4D97-AF65-F5344CB8AC3E}">
        <p14:creationId xmlns:p14="http://schemas.microsoft.com/office/powerpoint/2010/main" val="3841699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a:bodyPr>
          <a:lstStyle/>
          <a:p>
            <a:pPr marL="0" indent="0">
              <a:buNone/>
            </a:pPr>
            <a:r>
              <a:rPr lang="en-US" sz="2400" b="0" i="0" u="none" strike="noStrike" baseline="0" dirty="0">
                <a:latin typeface="Calibri Light" panose="020F0302020204030204" pitchFamily="34" charset="0"/>
              </a:rPr>
              <a:t> </a:t>
            </a:r>
            <a:r>
              <a:rPr lang="en-US" sz="4400" b="1" i="0" u="none" strike="noStrike" baseline="0" dirty="0">
                <a:latin typeface="Calibri" panose="020F0502020204030204" pitchFamily="34" charset="0"/>
                <a:cs typeface="Calibri" panose="020F0502020204030204" pitchFamily="34" charset="0"/>
              </a:rPr>
              <a:t>ACTION ITEM C.</a:t>
            </a:r>
          </a:p>
          <a:p>
            <a:pPr marL="0" indent="0">
              <a:buNone/>
            </a:pPr>
            <a:endParaRPr lang="en-US" sz="4400" b="1" dirty="0">
              <a:latin typeface="Calibri" panose="020F0502020204030204" pitchFamily="34" charset="0"/>
              <a:cs typeface="Calibri" panose="020F0502020204030204" pitchFamily="34" charset="0"/>
            </a:endParaRPr>
          </a:p>
          <a:p>
            <a:pPr marL="0" indent="0" algn="ctr">
              <a:buNone/>
            </a:pPr>
            <a:r>
              <a:rPr lang="en-US" b="1" dirty="0">
                <a:latin typeface="Calibri-Bold"/>
              </a:rPr>
              <a:t>C</a:t>
            </a:r>
            <a:r>
              <a:rPr lang="en-US" b="1" i="0" u="none" strike="noStrike" baseline="0" dirty="0">
                <a:latin typeface="Calibri-Bold"/>
              </a:rPr>
              <a:t>onsideration of Resolution 2023-12 Amending the </a:t>
            </a:r>
          </a:p>
          <a:p>
            <a:pPr marL="0" indent="0" algn="ctr">
              <a:buNone/>
            </a:pPr>
            <a:r>
              <a:rPr lang="en-US" b="1" i="0" u="none" strike="noStrike" baseline="0" dirty="0">
                <a:latin typeface="Calibri-Bold"/>
              </a:rPr>
              <a:t>TRANSPORTATION 2045 Long Range Transportation Plan (LRTP)</a:t>
            </a:r>
          </a:p>
          <a:p>
            <a:pPr algn="l"/>
            <a:r>
              <a:rPr lang="en-US" sz="2000" b="0" i="0" u="none" strike="noStrike" baseline="0" dirty="0">
                <a:latin typeface="Calibri" panose="020F0502020204030204" pitchFamily="34" charset="0"/>
              </a:rPr>
              <a:t>The Florida Department of Transportation (FDOT) request changes to be made to the Lake~Sumter Metropolitan Planning Organization's Adopted 2045 Long Range Transportation Plan (LRTP) to reflect the Department's Work Program. The Long Range Transportation Plan (LRTP) is revised and  adopted every five years by the Lake-Sumter MPO. This amendment has been developed to update the 2045 LRTP.</a:t>
            </a:r>
          </a:p>
          <a:p>
            <a:pPr algn="l"/>
            <a:r>
              <a:rPr lang="en-US" sz="2000" b="0" i="0" u="none" strike="noStrike" baseline="0" dirty="0">
                <a:latin typeface="Calibri" panose="020F0502020204030204" pitchFamily="34" charset="0"/>
              </a:rPr>
              <a:t>Attachments: </a:t>
            </a:r>
            <a:r>
              <a:rPr lang="en-US" sz="2000" b="1" i="0" u="none" strike="noStrike" baseline="0" dirty="0">
                <a:latin typeface="Calibri-Bold"/>
              </a:rPr>
              <a:t>2045 LRTP Amendment Packet</a:t>
            </a:r>
          </a:p>
          <a:p>
            <a:pPr algn="l"/>
            <a:r>
              <a:rPr lang="en-US" sz="2000" b="0" i="0" u="none" strike="noStrike" baseline="0" dirty="0">
                <a:latin typeface="Calibri" panose="020F0502020204030204" pitchFamily="34" charset="0"/>
              </a:rPr>
              <a:t>Staff recommends approval of Resolution 2023-6 amending the 2045 LRTP as presented.</a:t>
            </a:r>
            <a:endParaRPr lang="en-US" sz="7200" b="1" i="0" u="none" strike="noStrike" baseline="0" dirty="0">
              <a:latin typeface="Calibri" panose="020F0502020204030204" pitchFamily="34" charset="0"/>
              <a:cs typeface="Calibri" panose="020F0502020204030204" pitchFamily="34" charset="0"/>
            </a:endParaRPr>
          </a:p>
          <a:p>
            <a:pPr marL="0" indent="0">
              <a:buNone/>
            </a:pPr>
            <a:endParaRPr lang="en-US" sz="4800" b="1" i="0" u="none" strike="noStrike" baseline="0" dirty="0">
              <a:latin typeface="Calibri" panose="020F0502020204030204" pitchFamily="34" charset="0"/>
              <a:cs typeface="Calibri" panose="020F0502020204030204" pitchFamily="34" charset="0"/>
            </a:endParaRPr>
          </a:p>
          <a:p>
            <a:pPr marL="0" indent="0" algn="l">
              <a:buNone/>
            </a:pPr>
            <a:r>
              <a:rPr lang="en-US" sz="2000" b="0" i="0" u="none" strike="noStrike" baseline="0" dirty="0">
                <a:latin typeface="Calibri" panose="020F0502020204030204" pitchFamily="34" charset="0"/>
              </a:rPr>
              <a:t>.</a:t>
            </a:r>
            <a:endParaRPr lang="en-US" sz="4800" dirty="0"/>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304193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7FD35-4B8E-4BA6-8F95-001122B29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324CC45-B1D8-4420-BEE9-98A8C4F4AAC2}"/>
              </a:ext>
            </a:extLst>
          </p:cNvPr>
          <p:cNvSpPr>
            <a:spLocks noGrp="1"/>
          </p:cNvSpPr>
          <p:nvPr>
            <p:ph type="title"/>
          </p:nvPr>
        </p:nvSpPr>
        <p:spPr>
          <a:xfrm>
            <a:off x="0" y="1839433"/>
            <a:ext cx="12192000" cy="1315192"/>
          </a:xfrm>
        </p:spPr>
        <p:txBody>
          <a:bodyPr/>
          <a:lstStyle/>
          <a:p>
            <a:pPr algn="ctr"/>
            <a:r>
              <a:rPr lang="en-US" sz="5400" dirty="0">
                <a:solidFill>
                  <a:srgbClr val="000000"/>
                </a:solidFill>
              </a:rPr>
              <a:t>2045 LRTP Amendment #3</a:t>
            </a:r>
            <a:br>
              <a:rPr lang="en-US" sz="5400" dirty="0">
                <a:solidFill>
                  <a:srgbClr val="000000"/>
                </a:solidFill>
              </a:rPr>
            </a:br>
            <a:br>
              <a:rPr lang="en-US" dirty="0"/>
            </a:br>
            <a:r>
              <a:rPr lang="en-US" sz="3600" dirty="0">
                <a:solidFill>
                  <a:srgbClr val="000000"/>
                </a:solidFill>
              </a:rPr>
              <a:t>Technical Advisory Committee</a:t>
            </a:r>
            <a:br>
              <a:rPr lang="en-US" sz="3600" dirty="0">
                <a:solidFill>
                  <a:srgbClr val="000000"/>
                </a:solidFill>
              </a:rPr>
            </a:br>
            <a:r>
              <a:rPr lang="en-US" sz="3600" dirty="0">
                <a:solidFill>
                  <a:srgbClr val="000000"/>
                </a:solidFill>
              </a:rPr>
              <a:t>&amp;</a:t>
            </a:r>
            <a:br>
              <a:rPr lang="en-US" sz="3600" dirty="0">
                <a:solidFill>
                  <a:srgbClr val="000000"/>
                </a:solidFill>
              </a:rPr>
            </a:br>
            <a:r>
              <a:rPr lang="en-US" sz="3600" dirty="0">
                <a:solidFill>
                  <a:srgbClr val="000000"/>
                </a:solidFill>
              </a:rPr>
              <a:t>Community Advisory Committee</a:t>
            </a:r>
            <a:br>
              <a:rPr lang="en-US" sz="4000" dirty="0">
                <a:solidFill>
                  <a:srgbClr val="000000"/>
                </a:solidFill>
              </a:rPr>
            </a:br>
            <a:br>
              <a:rPr lang="en-US" sz="4000" dirty="0">
                <a:solidFill>
                  <a:srgbClr val="000000"/>
                </a:solidFill>
              </a:rPr>
            </a:br>
            <a:r>
              <a:rPr lang="en-US" sz="2800" dirty="0">
                <a:solidFill>
                  <a:srgbClr val="000000"/>
                </a:solidFill>
              </a:rPr>
              <a:t>June 14, 2023</a:t>
            </a:r>
            <a:endParaRPr lang="en-US" dirty="0">
              <a:solidFill>
                <a:srgbClr val="000000"/>
              </a:solidFill>
            </a:endParaRPr>
          </a:p>
        </p:txBody>
      </p:sp>
    </p:spTree>
    <p:extLst>
      <p:ext uri="{BB962C8B-B14F-4D97-AF65-F5344CB8AC3E}">
        <p14:creationId xmlns:p14="http://schemas.microsoft.com/office/powerpoint/2010/main" val="1132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LRTP Amendment Summary</a:t>
            </a:r>
          </a:p>
        </p:txBody>
      </p:sp>
      <p:sp>
        <p:nvSpPr>
          <p:cNvPr id="5" name="Content Placeholder 1">
            <a:extLst>
              <a:ext uri="{FF2B5EF4-FFF2-40B4-BE49-F238E27FC236}">
                <a16:creationId xmlns:a16="http://schemas.microsoft.com/office/drawing/2014/main" id="{66A1A995-C696-4D00-9E84-98E3C1C8280E}"/>
              </a:ext>
            </a:extLst>
          </p:cNvPr>
          <p:cNvSpPr txBox="1">
            <a:spLocks/>
          </p:cNvSpPr>
          <p:nvPr/>
        </p:nvSpPr>
        <p:spPr>
          <a:xfrm>
            <a:off x="5716510" y="4071262"/>
            <a:ext cx="11582400" cy="485958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BC1B18C-0387-4632-8E46-D669B6955C71}"/>
              </a:ext>
            </a:extLst>
          </p:cNvPr>
          <p:cNvSpPr txBox="1"/>
          <p:nvPr/>
        </p:nvSpPr>
        <p:spPr>
          <a:xfrm>
            <a:off x="-151807" y="2178436"/>
            <a:ext cx="12102224" cy="1292662"/>
          </a:xfrm>
          <a:prstGeom prst="rect">
            <a:avLst/>
          </a:prstGeom>
          <a:noFill/>
        </p:spPr>
        <p:txBody>
          <a:bodyPr wrap="square" numCol="2"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741"/>
              </a:solidFill>
              <a:effectLst/>
              <a:uLnTx/>
              <a:uFillTx/>
              <a:latin typeface="Arial"/>
              <a:ea typeface="+mn-ea"/>
              <a:cs typeface="+mn-cs"/>
            </a:endParaRPr>
          </a:p>
        </p:txBody>
      </p:sp>
      <p:sp>
        <p:nvSpPr>
          <p:cNvPr id="9" name="Content Placeholder 1">
            <a:extLst>
              <a:ext uri="{FF2B5EF4-FFF2-40B4-BE49-F238E27FC236}">
                <a16:creationId xmlns:a16="http://schemas.microsoft.com/office/drawing/2014/main" id="{457C2926-1033-434F-8797-17A9D09E8A3D}"/>
              </a:ext>
            </a:extLst>
          </p:cNvPr>
          <p:cNvSpPr>
            <a:spLocks noGrp="1"/>
          </p:cNvSpPr>
          <p:nvPr>
            <p:ph idx="1"/>
          </p:nvPr>
        </p:nvSpPr>
        <p:spPr>
          <a:xfrm>
            <a:off x="241583" y="1289655"/>
            <a:ext cx="11750427" cy="5110186"/>
          </a:xfrm>
        </p:spPr>
        <p:txBody>
          <a:bodyPr/>
          <a:lstStyle/>
          <a:p>
            <a:pPr marL="0" indent="0">
              <a:buNone/>
            </a:pPr>
            <a:r>
              <a:rPr lang="en-US" b="1" dirty="0"/>
              <a:t>LRTP amendment requested by FDOT for planning consistency:</a:t>
            </a:r>
          </a:p>
          <a:p>
            <a:pPr>
              <a:spcAft>
                <a:spcPts val="600"/>
              </a:spcAft>
            </a:pPr>
            <a:r>
              <a:rPr lang="en-US" sz="3000" u="sng" dirty="0"/>
              <a:t>SR 50 (from E of 478A to CR 33) received federal funding for FY 2023</a:t>
            </a:r>
          </a:p>
          <a:p>
            <a:pPr lvl="1">
              <a:spcAft>
                <a:spcPts val="600"/>
              </a:spcAft>
            </a:pPr>
            <a:r>
              <a:rPr lang="en-US" sz="2600" b="1" dirty="0"/>
              <a:t>$14,239,174 </a:t>
            </a:r>
            <a:r>
              <a:rPr lang="en-US" sz="2600" dirty="0"/>
              <a:t>for design phase; </a:t>
            </a:r>
            <a:r>
              <a:rPr lang="en-US" sz="2600" b="1" dirty="0"/>
              <a:t>$18,709,055 </a:t>
            </a:r>
            <a:r>
              <a:rPr lang="en-US" sz="2600" dirty="0"/>
              <a:t>for right-of-way phase</a:t>
            </a:r>
          </a:p>
          <a:p>
            <a:pPr lvl="1">
              <a:spcAft>
                <a:spcPts val="600"/>
              </a:spcAft>
            </a:pPr>
            <a:r>
              <a:rPr lang="en-US" sz="2600" b="1" dirty="0"/>
              <a:t>$136.4 M </a:t>
            </a:r>
            <a:r>
              <a:rPr lang="en-US" sz="2600" dirty="0"/>
              <a:t>for construction is unfunded; funding is anticipated by FY 2030</a:t>
            </a:r>
          </a:p>
          <a:p>
            <a:pPr lvl="1">
              <a:spcAft>
                <a:spcPts val="600"/>
              </a:spcAft>
            </a:pPr>
            <a:r>
              <a:rPr lang="en-US" sz="2600" dirty="0"/>
              <a:t>Includes a segment of Coast to Coast Trail (SUN Trail Regional System)</a:t>
            </a:r>
            <a:endParaRPr lang="en-US" sz="2200" dirty="0"/>
          </a:p>
          <a:p>
            <a:pPr>
              <a:spcAft>
                <a:spcPts val="600"/>
              </a:spcAft>
            </a:pPr>
            <a:r>
              <a:rPr lang="en-US" sz="3000" u="sng" dirty="0"/>
              <a:t>This is new funding allocated to this project and does not affect other projects in the LRTP. </a:t>
            </a:r>
            <a:endParaRPr lang="en-US" sz="3000" dirty="0"/>
          </a:p>
          <a:p>
            <a:endParaRPr lang="en-US" sz="2600" dirty="0"/>
          </a:p>
        </p:txBody>
      </p:sp>
    </p:spTree>
    <p:extLst>
      <p:ext uri="{BB962C8B-B14F-4D97-AF65-F5344CB8AC3E}">
        <p14:creationId xmlns:p14="http://schemas.microsoft.com/office/powerpoint/2010/main" val="17337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6A9662-5D74-6C9E-8FEA-1CAEA464992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7" name="Picture 6">
            <a:extLst>
              <a:ext uri="{FF2B5EF4-FFF2-40B4-BE49-F238E27FC236}">
                <a16:creationId xmlns:a16="http://schemas.microsoft.com/office/drawing/2014/main" id="{E4C12C33-0926-AF32-E61B-29B4A2ED0FCE}"/>
              </a:ext>
            </a:extLst>
          </p:cNvPr>
          <p:cNvPicPr>
            <a:picLocks noChangeAspect="1"/>
          </p:cNvPicPr>
          <p:nvPr/>
        </p:nvPicPr>
        <p:blipFill>
          <a:blip r:embed="rId2"/>
          <a:stretch>
            <a:fillRect/>
          </a:stretch>
        </p:blipFill>
        <p:spPr>
          <a:xfrm>
            <a:off x="1558197" y="0"/>
            <a:ext cx="9075605" cy="6858000"/>
          </a:xfrm>
          <a:prstGeom prst="rect">
            <a:avLst/>
          </a:prstGeom>
        </p:spPr>
      </p:pic>
    </p:spTree>
    <p:extLst>
      <p:ext uri="{BB962C8B-B14F-4D97-AF65-F5344CB8AC3E}">
        <p14:creationId xmlns:p14="http://schemas.microsoft.com/office/powerpoint/2010/main" val="2931518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CFB27D-6B6F-48AC-885B-3134E0D953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 </a:t>
            </a:r>
          </a:p>
        </p:txBody>
      </p:sp>
      <p:pic>
        <p:nvPicPr>
          <p:cNvPr id="5" name="Picture 4">
            <a:extLst>
              <a:ext uri="{FF2B5EF4-FFF2-40B4-BE49-F238E27FC236}">
                <a16:creationId xmlns:a16="http://schemas.microsoft.com/office/drawing/2014/main" id="{12EF7E03-C831-A5CF-83AB-4703A3404510}"/>
              </a:ext>
            </a:extLst>
          </p:cNvPr>
          <p:cNvPicPr>
            <a:picLocks noChangeAspect="1"/>
          </p:cNvPicPr>
          <p:nvPr/>
        </p:nvPicPr>
        <p:blipFill>
          <a:blip r:embed="rId3"/>
          <a:stretch>
            <a:fillRect/>
          </a:stretch>
        </p:blipFill>
        <p:spPr>
          <a:xfrm>
            <a:off x="660381" y="-3"/>
            <a:ext cx="5299763" cy="6858000"/>
          </a:xfrm>
          <a:prstGeom prst="rect">
            <a:avLst/>
          </a:prstGeom>
        </p:spPr>
      </p:pic>
      <p:pic>
        <p:nvPicPr>
          <p:cNvPr id="8" name="Picture 7">
            <a:extLst>
              <a:ext uri="{FF2B5EF4-FFF2-40B4-BE49-F238E27FC236}">
                <a16:creationId xmlns:a16="http://schemas.microsoft.com/office/drawing/2014/main" id="{6E427364-58D1-5B6E-A769-4DB1D8E2AECC}"/>
              </a:ext>
            </a:extLst>
          </p:cNvPr>
          <p:cNvPicPr>
            <a:picLocks noChangeAspect="1"/>
          </p:cNvPicPr>
          <p:nvPr/>
        </p:nvPicPr>
        <p:blipFill>
          <a:blip r:embed="rId4"/>
          <a:stretch>
            <a:fillRect/>
          </a:stretch>
        </p:blipFill>
        <p:spPr>
          <a:xfrm>
            <a:off x="6699673" y="-3"/>
            <a:ext cx="4831946" cy="6858000"/>
          </a:xfrm>
          <a:prstGeom prst="rect">
            <a:avLst/>
          </a:prstGeom>
        </p:spPr>
      </p:pic>
    </p:spTree>
    <p:extLst>
      <p:ext uri="{BB962C8B-B14F-4D97-AF65-F5344CB8AC3E}">
        <p14:creationId xmlns:p14="http://schemas.microsoft.com/office/powerpoint/2010/main" val="44423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fontScale="625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6400" b="1" dirty="0">
                <a:latin typeface="Calibri" panose="020F0502020204030204" pitchFamily="34" charset="0"/>
                <a:cs typeface="Calibri" panose="020F0502020204030204" pitchFamily="34" charset="0"/>
              </a:rPr>
              <a:t>CONSENT AGENDA ITEMS for APPROVAL</a:t>
            </a:r>
            <a:endParaRPr lang="en-US" sz="6400" b="1" i="0" u="none" strike="noStrike" baseline="0" dirty="0">
              <a:latin typeface="Calibri" panose="020F0502020204030204" pitchFamily="34" charset="0"/>
              <a:cs typeface="Calibri" panose="020F0502020204030204" pitchFamily="34" charset="0"/>
            </a:endParaRPr>
          </a:p>
          <a:p>
            <a:pPr marL="0" indent="0">
              <a:buNone/>
            </a:pPr>
            <a:endParaRPr lang="en-US" sz="4400" b="0" i="0" u="none" strike="noStrike" baseline="0" dirty="0">
              <a:latin typeface="Calibri Light" panose="020F0302020204030204" pitchFamily="34" charset="0"/>
            </a:endParaRPr>
          </a:p>
          <a:p>
            <a:pPr marL="342900" indent="-342900">
              <a:buAutoNum type="alphaUcPeriod"/>
            </a:pPr>
            <a:r>
              <a:rPr lang="en-US" sz="4600" b="1" i="0" u="none" strike="noStrike" baseline="0" dirty="0">
                <a:latin typeface="Calibri" panose="020F0502020204030204" pitchFamily="34" charset="0"/>
              </a:rPr>
              <a:t>    Approval of TAC </a:t>
            </a:r>
            <a:r>
              <a:rPr lang="en-US" sz="4600" b="1" dirty="0">
                <a:latin typeface="Calibri" panose="020F0502020204030204" pitchFamily="34" charset="0"/>
              </a:rPr>
              <a:t>April 12</a:t>
            </a:r>
            <a:r>
              <a:rPr lang="en-US" sz="4600" b="1" i="0" u="none" strike="noStrike" baseline="0" dirty="0">
                <a:latin typeface="Calibri" panose="020F0502020204030204" pitchFamily="34" charset="0"/>
              </a:rPr>
              <a:t>, 2023, Meeting Minutes</a:t>
            </a:r>
          </a:p>
          <a:p>
            <a:pPr marL="342900" indent="-342900">
              <a:buAutoNum type="alphaUcPeriod"/>
            </a:pPr>
            <a:r>
              <a:rPr lang="en-US" sz="4600" b="0" i="0" u="none" strike="noStrike" baseline="0" dirty="0">
                <a:solidFill>
                  <a:srgbClr val="000000"/>
                </a:solidFill>
                <a:latin typeface="Calibri" panose="020F0502020204030204" pitchFamily="34" charset="0"/>
              </a:rPr>
              <a:t>    </a:t>
            </a:r>
            <a:r>
              <a:rPr lang="en-US" sz="4600" b="1" i="0" u="none" strike="noStrike" baseline="0" dirty="0">
                <a:latin typeface="Calibri" panose="020F0502020204030204" pitchFamily="34" charset="0"/>
              </a:rPr>
              <a:t>2023-2024 Unified Planning Work Program (UPWP) </a:t>
            </a:r>
            <a:r>
              <a:rPr lang="en-US" sz="4600" b="1" i="0" u="none" strike="noStrike" baseline="0" dirty="0">
                <a:latin typeface="Calibri-Bold"/>
              </a:rPr>
              <a:t>Amendment</a:t>
            </a:r>
          </a:p>
          <a:p>
            <a:pPr marL="0" indent="0">
              <a:buNone/>
            </a:pPr>
            <a:endParaRPr lang="en-US" sz="4600" b="1" i="0" u="none" strike="noStrike" baseline="0" dirty="0">
              <a:latin typeface="Calibri-Bold"/>
            </a:endParaRPr>
          </a:p>
          <a:p>
            <a:pPr marR="1110" lvl="2"/>
            <a:r>
              <a:rPr lang="en-US" sz="3400" b="0" i="0" u="none" strike="noStrike" baseline="0" dirty="0">
                <a:latin typeface="Calibri" panose="020F0502020204030204" pitchFamily="34" charset="0"/>
              </a:rPr>
              <a:t>This amendment moves funds </a:t>
            </a:r>
            <a:r>
              <a:rPr lang="en-US" sz="3400" b="0" i="0" u="none" strike="noStrike" baseline="0">
                <a:latin typeface="Calibri" panose="020F0502020204030204" pitchFamily="34" charset="0"/>
              </a:rPr>
              <a:t>and adds </a:t>
            </a:r>
            <a:r>
              <a:rPr lang="en-US" sz="3400" b="0" i="0" u="none" strike="noStrike" baseline="0" dirty="0">
                <a:latin typeface="Calibri" panose="020F0502020204030204" pitchFamily="34" charset="0"/>
              </a:rPr>
              <a:t>text into Task 1 Administration, for the Update and Development of the new MPO Apportionment Plan, Metropolitan Planning Area, and the Urbanized Area based on the 2020 Census data. This update also includes development and coordination of unified planning documents and process for shared urbanized areas with the Lake~Sumter MPO Planning Area Boundary.</a:t>
            </a:r>
          </a:p>
          <a:p>
            <a:pPr marR="1520" lvl="2"/>
            <a:r>
              <a:rPr lang="en-US" sz="3400" b="0" i="0" u="none" strike="noStrike" baseline="0" dirty="0">
                <a:latin typeface="Calibri" panose="020F0502020204030204" pitchFamily="34" charset="0"/>
              </a:rPr>
              <a:t>This amendment adds funds into Task 3 Long Range Planning for preliminary work on the 2050 LRTP.</a:t>
            </a:r>
          </a:p>
          <a:p>
            <a:pPr marR="5150" lvl="2" algn="just"/>
            <a:r>
              <a:rPr lang="en-US" sz="3400" b="0" i="0" u="none" strike="noStrike" baseline="0" dirty="0">
                <a:latin typeface="Calibri" panose="020F0502020204030204" pitchFamily="34" charset="0"/>
              </a:rPr>
              <a:t>This amendment adds funds and text to Task 4 Special Studies, for the assessment of projects in the TIP and LOPP for IIJA funding opportunities and other implementation strategies.</a:t>
            </a:r>
          </a:p>
          <a:p>
            <a:pPr marL="0" indent="0">
              <a:buNone/>
            </a:pPr>
            <a:endParaRPr lang="en-US" sz="3600" b="1" i="0" u="none" strike="noStrike" baseline="0" dirty="0">
              <a:latin typeface="Calibri" panose="020F0502020204030204" pitchFamily="34" charset="0"/>
            </a:endParaRPr>
          </a:p>
          <a:p>
            <a:pPr marL="342900" indent="-342900">
              <a:buAutoNum type="alphaUcPeriod"/>
            </a:pPr>
            <a:endParaRPr lang="en-US" sz="3600" b="1" i="0" u="none" strike="noStrike" baseline="0" dirty="0">
              <a:solidFill>
                <a:srgbClr val="3333FF"/>
              </a:solidFill>
              <a:latin typeface="Calibri" panose="020F0502020204030204" pitchFamily="34" charset="0"/>
            </a:endParaRP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2"/>
          <a:stretch>
            <a:fillRect/>
          </a:stretch>
        </p:blipFill>
        <p:spPr>
          <a:xfrm>
            <a:off x="10411108" y="283030"/>
            <a:ext cx="1499746" cy="993734"/>
          </a:xfrm>
          <a:prstGeom prst="rect">
            <a:avLst/>
          </a:prstGeom>
        </p:spPr>
      </p:pic>
    </p:spTree>
    <p:extLst>
      <p:ext uri="{BB962C8B-B14F-4D97-AF65-F5344CB8AC3E}">
        <p14:creationId xmlns:p14="http://schemas.microsoft.com/office/powerpoint/2010/main" val="3731901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ABA70-BDE5-C56F-DFBE-2D703668846D}"/>
              </a:ext>
            </a:extLst>
          </p:cNvPr>
          <p:cNvPicPr>
            <a:picLocks noChangeAspect="1"/>
          </p:cNvPicPr>
          <p:nvPr/>
        </p:nvPicPr>
        <p:blipFill rotWithShape="1">
          <a:blip r:embed="rId3"/>
          <a:srcRect l="3757"/>
          <a:stretch/>
        </p:blipFill>
        <p:spPr>
          <a:xfrm>
            <a:off x="7738895" y="-98854"/>
            <a:ext cx="4620629" cy="6956851"/>
          </a:xfrm>
          <a:prstGeom prst="rect">
            <a:avLst/>
          </a:prstGeom>
        </p:spPr>
      </p:pic>
      <p:sp>
        <p:nvSpPr>
          <p:cNvPr id="4" name="Footer Placeholder 3">
            <a:extLst>
              <a:ext uri="{FF2B5EF4-FFF2-40B4-BE49-F238E27FC236}">
                <a16:creationId xmlns:a16="http://schemas.microsoft.com/office/drawing/2014/main" id="{1BCFB27D-6B6F-48AC-885B-3134E0D953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 </a:t>
            </a:r>
          </a:p>
        </p:txBody>
      </p:sp>
      <p:sp>
        <p:nvSpPr>
          <p:cNvPr id="10" name="Rectangle 9">
            <a:extLst>
              <a:ext uri="{FF2B5EF4-FFF2-40B4-BE49-F238E27FC236}">
                <a16:creationId xmlns:a16="http://schemas.microsoft.com/office/drawing/2014/main" id="{96036B47-ED07-4FB0-B831-8016741AEB62}"/>
              </a:ext>
            </a:extLst>
          </p:cNvPr>
          <p:cNvSpPr/>
          <p:nvPr/>
        </p:nvSpPr>
        <p:spPr>
          <a:xfrm>
            <a:off x="7251700" y="2247900"/>
            <a:ext cx="355600" cy="5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pic>
        <p:nvPicPr>
          <p:cNvPr id="7" name="Picture 6">
            <a:extLst>
              <a:ext uri="{FF2B5EF4-FFF2-40B4-BE49-F238E27FC236}">
                <a16:creationId xmlns:a16="http://schemas.microsoft.com/office/drawing/2014/main" id="{7C26D42A-67C3-69E9-8C12-9B15D279EE34}"/>
              </a:ext>
            </a:extLst>
          </p:cNvPr>
          <p:cNvPicPr>
            <a:picLocks noChangeAspect="1"/>
          </p:cNvPicPr>
          <p:nvPr/>
        </p:nvPicPr>
        <p:blipFill>
          <a:blip r:embed="rId4"/>
          <a:stretch>
            <a:fillRect/>
          </a:stretch>
        </p:blipFill>
        <p:spPr>
          <a:xfrm>
            <a:off x="-106348" y="1110413"/>
            <a:ext cx="8135685" cy="4734801"/>
          </a:xfrm>
          <a:prstGeom prst="rect">
            <a:avLst/>
          </a:prstGeom>
        </p:spPr>
      </p:pic>
    </p:spTree>
    <p:extLst>
      <p:ext uri="{BB962C8B-B14F-4D97-AF65-F5344CB8AC3E}">
        <p14:creationId xmlns:p14="http://schemas.microsoft.com/office/powerpoint/2010/main" val="744865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CFB27D-6B6F-48AC-885B-3134E0D953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 </a:t>
            </a:r>
          </a:p>
        </p:txBody>
      </p:sp>
      <p:sp>
        <p:nvSpPr>
          <p:cNvPr id="10" name="Rectangle 9">
            <a:extLst>
              <a:ext uri="{FF2B5EF4-FFF2-40B4-BE49-F238E27FC236}">
                <a16:creationId xmlns:a16="http://schemas.microsoft.com/office/drawing/2014/main" id="{96036B47-ED07-4FB0-B831-8016741AEB62}"/>
              </a:ext>
            </a:extLst>
          </p:cNvPr>
          <p:cNvSpPr/>
          <p:nvPr/>
        </p:nvSpPr>
        <p:spPr>
          <a:xfrm>
            <a:off x="7251700" y="2247900"/>
            <a:ext cx="355600" cy="5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pic>
        <p:nvPicPr>
          <p:cNvPr id="7" name="Picture 6">
            <a:extLst>
              <a:ext uri="{FF2B5EF4-FFF2-40B4-BE49-F238E27FC236}">
                <a16:creationId xmlns:a16="http://schemas.microsoft.com/office/drawing/2014/main" id="{7C26D42A-67C3-69E9-8C12-9B15D279EE34}"/>
              </a:ext>
            </a:extLst>
          </p:cNvPr>
          <p:cNvPicPr>
            <a:picLocks noChangeAspect="1"/>
          </p:cNvPicPr>
          <p:nvPr/>
        </p:nvPicPr>
        <p:blipFill>
          <a:blip r:embed="rId3"/>
          <a:stretch>
            <a:fillRect/>
          </a:stretch>
        </p:blipFill>
        <p:spPr>
          <a:xfrm>
            <a:off x="616995" y="296563"/>
            <a:ext cx="11054897" cy="6433722"/>
          </a:xfrm>
          <a:prstGeom prst="rect">
            <a:avLst/>
          </a:prstGeom>
        </p:spPr>
      </p:pic>
    </p:spTree>
    <p:extLst>
      <p:ext uri="{BB962C8B-B14F-4D97-AF65-F5344CB8AC3E}">
        <p14:creationId xmlns:p14="http://schemas.microsoft.com/office/powerpoint/2010/main" val="2130934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lnSpcReduction="10000"/>
          </a:bodyPr>
          <a:lstStyle/>
          <a:p>
            <a:pPr marL="0" indent="0">
              <a:buNone/>
            </a:pPr>
            <a:r>
              <a:rPr lang="en-US" sz="2400" b="0" i="0" u="none" strike="noStrike" baseline="0" dirty="0">
                <a:latin typeface="Calibri Light" panose="020F0302020204030204" pitchFamily="34" charset="0"/>
              </a:rPr>
              <a:t> </a:t>
            </a:r>
            <a:r>
              <a:rPr lang="en-US" sz="4400" b="1" i="0" u="none" strike="noStrike" baseline="0" dirty="0">
                <a:latin typeface="Calibri" panose="020F0502020204030204" pitchFamily="34" charset="0"/>
                <a:cs typeface="Calibri" panose="020F0502020204030204" pitchFamily="34" charset="0"/>
              </a:rPr>
              <a:t>ACTION ITEM </a:t>
            </a:r>
            <a:r>
              <a:rPr lang="en-US" sz="4400" b="1" dirty="0">
                <a:latin typeface="Calibri" panose="020F0502020204030204" pitchFamily="34" charset="0"/>
                <a:cs typeface="Calibri" panose="020F0502020204030204" pitchFamily="34" charset="0"/>
              </a:rPr>
              <a:t>D</a:t>
            </a:r>
            <a:r>
              <a:rPr lang="en-US" sz="4400" b="1" i="0" u="none" strike="noStrike" baseline="0" dirty="0">
                <a:latin typeface="Calibri" panose="020F0502020204030204" pitchFamily="34" charset="0"/>
                <a:cs typeface="Calibri" panose="020F0502020204030204" pitchFamily="34" charset="0"/>
              </a:rPr>
              <a:t>.</a:t>
            </a:r>
          </a:p>
          <a:p>
            <a:pPr marL="0" indent="0">
              <a:buNone/>
            </a:pPr>
            <a:endParaRPr lang="en-US" sz="4400" b="1" dirty="0">
              <a:latin typeface="Calibri" panose="020F0502020204030204" pitchFamily="34" charset="0"/>
              <a:cs typeface="Calibri" panose="020F0502020204030204" pitchFamily="34" charset="0"/>
            </a:endParaRPr>
          </a:p>
          <a:p>
            <a:pPr marL="0" indent="0" algn="ctr">
              <a:buNone/>
            </a:pPr>
            <a:r>
              <a:rPr lang="en-US" b="1" i="0" u="none" strike="noStrike" baseline="0" dirty="0">
                <a:latin typeface="Calibri" panose="020F0502020204030204" pitchFamily="34" charset="0"/>
                <a:cs typeface="Calibri" panose="020F0502020204030204" pitchFamily="34" charset="0"/>
              </a:rPr>
              <a:t>Approval of the DRAFT Functional Classification Maps for Lake and Sumter Counties </a:t>
            </a:r>
          </a:p>
          <a:p>
            <a:pPr marL="0" marR="0">
              <a:spcBef>
                <a:spcPts val="1000"/>
              </a:spcBef>
              <a:spcAft>
                <a:spcPts val="400"/>
              </a:spcAft>
            </a:pPr>
            <a:r>
              <a:rPr lang="en-US" sz="2400" b="1" dirty="0">
                <a:effectLst/>
                <a:latin typeface="Calibri" panose="020F0502020204030204" pitchFamily="34" charset="0"/>
                <a:ea typeface="Times New Roman" panose="02020603050405020304" pitchFamily="18" charset="0"/>
                <a:cs typeface="Minion Pro"/>
              </a:rPr>
              <a:t>The Functional Classification Review Process for LSMPO is now completed and the final draft maps for Lake and Sumter counties are ready for final approval.</a:t>
            </a:r>
            <a:endParaRPr lang="en-US" sz="2400" dirty="0">
              <a:effectLst/>
              <a:latin typeface="Calibri" panose="020F0502020204030204" pitchFamily="34" charset="0"/>
              <a:ea typeface="Times New Roman" panose="02020603050405020304" pitchFamily="18" charset="0"/>
              <a:cs typeface="Minion Pro"/>
            </a:endParaRPr>
          </a:p>
          <a:p>
            <a:pPr marL="0" marR="0">
              <a:spcBef>
                <a:spcPts val="1000"/>
              </a:spcBef>
              <a:spcAft>
                <a:spcPts val="400"/>
              </a:spcAft>
            </a:pPr>
            <a:r>
              <a:rPr lang="en-US" sz="2400" dirty="0">
                <a:effectLst/>
                <a:latin typeface="Calibri" panose="020F0502020204030204" pitchFamily="34" charset="0"/>
                <a:ea typeface="Times New Roman" panose="02020603050405020304" pitchFamily="18" charset="0"/>
                <a:cs typeface="Minion Pro"/>
              </a:rPr>
              <a:t>Every 10 years, after the U.S. Census is completed, updated population numbers determine changes in Urban Boundaries, which are preliminarily adjusted by the Census Bureau. FHWA and FDOT can determine if further refinements should be made for reasons such as consistency with the approach to transportation planning. The Functional Classification of public roadways is updated during the same timeframe as Urban Boundary updates for efficiency. </a:t>
            </a:r>
          </a:p>
          <a:p>
            <a:pPr marL="0" indent="0" algn="l">
              <a:buNone/>
            </a:pPr>
            <a:r>
              <a:rPr lang="en-US" sz="2800" b="1" dirty="0"/>
              <a:t>Staff recommends approval of the DRAFT Functional Classification Maps as presented. </a:t>
            </a:r>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397912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5" name="TextBox 4">
            <a:extLst>
              <a:ext uri="{FF2B5EF4-FFF2-40B4-BE49-F238E27FC236}">
                <a16:creationId xmlns:a16="http://schemas.microsoft.com/office/drawing/2014/main" id="{79A74F79-BBEB-E1F8-8481-F079DC67AD9D}"/>
              </a:ext>
            </a:extLst>
          </p:cNvPr>
          <p:cNvSpPr txBox="1"/>
          <p:nvPr/>
        </p:nvSpPr>
        <p:spPr>
          <a:xfrm>
            <a:off x="506802" y="135465"/>
            <a:ext cx="12200808" cy="4247317"/>
          </a:xfrm>
          <a:prstGeom prst="rect">
            <a:avLst/>
          </a:prstGeom>
          <a:noFill/>
        </p:spPr>
        <p:txBody>
          <a:bodyPr wrap="square">
            <a:spAutoFit/>
          </a:bodyPr>
          <a:lstStyle/>
          <a:p>
            <a:pPr algn="l"/>
            <a:endParaRPr lang="en-US" sz="2000" b="0" i="0" u="none" strike="noStrike" baseline="0" dirty="0">
              <a:solidFill>
                <a:srgbClr val="000000"/>
              </a:solidFill>
              <a:latin typeface="Calibri Light" panose="020F0302020204030204" pitchFamily="34" charset="0"/>
            </a:endParaRPr>
          </a:p>
          <a:p>
            <a:r>
              <a:rPr lang="en-US" sz="4400" b="1" i="0" u="none" strike="noStrike" baseline="0" dirty="0">
                <a:solidFill>
                  <a:schemeClr val="bg1"/>
                </a:solidFill>
              </a:rPr>
              <a:t>PRESENTATIONS, STATUS REPORTS</a:t>
            </a:r>
          </a:p>
          <a:p>
            <a:r>
              <a:rPr lang="en-US" sz="4400" b="1" i="0" u="none" strike="noStrike" baseline="0" dirty="0">
                <a:solidFill>
                  <a:schemeClr val="bg1"/>
                </a:solidFill>
              </a:rPr>
              <a:t> </a:t>
            </a:r>
          </a:p>
          <a:p>
            <a:r>
              <a:rPr lang="en-US" sz="3600" b="1" i="0" u="none" strike="noStrike" baseline="0" dirty="0">
                <a:solidFill>
                  <a:schemeClr val="bg1"/>
                </a:solidFill>
              </a:rPr>
              <a:t>A. FDOT Report </a:t>
            </a:r>
          </a:p>
          <a:p>
            <a:r>
              <a:rPr lang="en-US" sz="3600" b="1" i="0" u="none" strike="noStrike" baseline="0" dirty="0">
                <a:solidFill>
                  <a:schemeClr val="bg1"/>
                </a:solidFill>
              </a:rPr>
              <a:t>B. FTE Report </a:t>
            </a:r>
          </a:p>
          <a:p>
            <a:r>
              <a:rPr lang="en-US" sz="3600" b="1" i="0" u="none" strike="noStrike" baseline="0" dirty="0">
                <a:solidFill>
                  <a:schemeClr val="bg1"/>
                </a:solidFill>
              </a:rPr>
              <a:t>C. Transit Reports- </a:t>
            </a:r>
          </a:p>
          <a:p>
            <a:r>
              <a:rPr lang="en-US" sz="3600" b="1" i="0" u="none" strike="noStrike" baseline="0" dirty="0">
                <a:solidFill>
                  <a:schemeClr val="bg1"/>
                </a:solidFill>
              </a:rPr>
              <a:t>D. County, City, MPO Updates</a:t>
            </a:r>
          </a:p>
          <a:p>
            <a:endParaRPr lang="en-US" sz="1800" b="0" i="0" u="none" strike="noStrike" baseline="0"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1A60A61E-B53A-16C6-3FE7-C6411BAA1DAB}"/>
              </a:ext>
            </a:extLst>
          </p:cNvPr>
          <p:cNvPicPr>
            <a:picLocks noChangeAspect="1"/>
          </p:cNvPicPr>
          <p:nvPr/>
        </p:nvPicPr>
        <p:blipFill>
          <a:blip r:embed="rId2"/>
          <a:stretch>
            <a:fillRect/>
          </a:stretch>
        </p:blipFill>
        <p:spPr>
          <a:xfrm>
            <a:off x="10442913" y="166977"/>
            <a:ext cx="1499746" cy="993734"/>
          </a:xfrm>
          <a:prstGeom prst="rect">
            <a:avLst/>
          </a:prstGeom>
        </p:spPr>
      </p:pic>
    </p:spTree>
    <p:extLst>
      <p:ext uri="{BB962C8B-B14F-4D97-AF65-F5344CB8AC3E}">
        <p14:creationId xmlns:p14="http://schemas.microsoft.com/office/powerpoint/2010/main" val="823201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55152" y="831446"/>
            <a:ext cx="2481695" cy="406288"/>
          </a:xfrm>
          <a:prstGeom prst="rect">
            <a:avLst/>
          </a:prstGeom>
        </p:spPr>
        <p:txBody>
          <a:bodyPr vert="horz" wrap="square" lIns="0" tIns="8659" rIns="0" bIns="0" rtlCol="0">
            <a:spAutoFit/>
          </a:bodyPr>
          <a:lstStyle/>
          <a:p>
            <a:pPr marL="8659" defTabSz="623438">
              <a:lnSpc>
                <a:spcPts val="1462"/>
              </a:lnSpc>
              <a:spcBef>
                <a:spcPts val="68"/>
              </a:spcBef>
            </a:pPr>
            <a:r>
              <a:rPr sz="1227" b="1" i="1" kern="0" dirty="0">
                <a:solidFill>
                  <a:srgbClr val="1F487C"/>
                </a:solidFill>
                <a:latin typeface="Times New Roman"/>
                <a:cs typeface="Times New Roman"/>
              </a:rPr>
              <a:t>Florida</a:t>
            </a:r>
            <a:r>
              <a:rPr sz="1227" b="1" i="1" kern="0" spc="-3" dirty="0">
                <a:solidFill>
                  <a:srgbClr val="1F487C"/>
                </a:solidFill>
                <a:latin typeface="Times New Roman"/>
                <a:cs typeface="Times New Roman"/>
              </a:rPr>
              <a:t> </a:t>
            </a:r>
            <a:r>
              <a:rPr sz="1227" b="1" i="1" kern="0" dirty="0">
                <a:solidFill>
                  <a:srgbClr val="1F487C"/>
                </a:solidFill>
                <a:latin typeface="Times New Roman"/>
                <a:cs typeface="Times New Roman"/>
              </a:rPr>
              <a:t>Department</a:t>
            </a:r>
            <a:r>
              <a:rPr sz="1227" b="1" i="1" kern="0" spc="-3" dirty="0">
                <a:solidFill>
                  <a:srgbClr val="1F487C"/>
                </a:solidFill>
                <a:latin typeface="Times New Roman"/>
                <a:cs typeface="Times New Roman"/>
              </a:rPr>
              <a:t> </a:t>
            </a:r>
            <a:r>
              <a:rPr sz="1227" b="1" i="1" kern="0" dirty="0">
                <a:solidFill>
                  <a:srgbClr val="1F487C"/>
                </a:solidFill>
                <a:latin typeface="Times New Roman"/>
                <a:cs typeface="Times New Roman"/>
              </a:rPr>
              <a:t>of </a:t>
            </a:r>
            <a:r>
              <a:rPr sz="1227" b="1" i="1" kern="0" spc="-7" dirty="0">
                <a:solidFill>
                  <a:srgbClr val="1F487C"/>
                </a:solidFill>
                <a:latin typeface="Times New Roman"/>
                <a:cs typeface="Times New Roman"/>
              </a:rPr>
              <a:t>Transportation</a:t>
            </a:r>
            <a:endParaRPr sz="1227" kern="0" dirty="0">
              <a:solidFill>
                <a:sysClr val="windowText" lastClr="000000"/>
              </a:solidFill>
              <a:latin typeface="Times New Roman"/>
              <a:cs typeface="Times New Roman"/>
            </a:endParaRPr>
          </a:p>
          <a:p>
            <a:pPr marL="786657" marR="623871" indent="-53685" defTabSz="623438">
              <a:lnSpc>
                <a:spcPts val="784"/>
              </a:lnSpc>
              <a:spcBef>
                <a:spcPts val="41"/>
              </a:spcBef>
            </a:pPr>
            <a:r>
              <a:rPr sz="682" kern="0" dirty="0">
                <a:solidFill>
                  <a:srgbClr val="1F487C"/>
                </a:solidFill>
                <a:latin typeface="Times New Roman"/>
                <a:cs typeface="Times New Roman"/>
              </a:rPr>
              <a:t>719</a:t>
            </a:r>
            <a:r>
              <a:rPr sz="682" kern="0" spc="-7" dirty="0">
                <a:solidFill>
                  <a:srgbClr val="1F487C"/>
                </a:solidFill>
                <a:latin typeface="Times New Roman"/>
                <a:cs typeface="Times New Roman"/>
              </a:rPr>
              <a:t> </a:t>
            </a:r>
            <a:r>
              <a:rPr sz="682" kern="0" dirty="0">
                <a:solidFill>
                  <a:srgbClr val="1F487C"/>
                </a:solidFill>
                <a:latin typeface="Times New Roman"/>
                <a:cs typeface="Times New Roman"/>
              </a:rPr>
              <a:t>South</a:t>
            </a:r>
            <a:r>
              <a:rPr sz="682" kern="0" spc="-3" dirty="0">
                <a:solidFill>
                  <a:srgbClr val="1F487C"/>
                </a:solidFill>
                <a:latin typeface="Times New Roman"/>
                <a:cs typeface="Times New Roman"/>
              </a:rPr>
              <a:t> </a:t>
            </a:r>
            <a:r>
              <a:rPr sz="682" kern="0" dirty="0">
                <a:solidFill>
                  <a:srgbClr val="1F487C"/>
                </a:solidFill>
                <a:latin typeface="Times New Roman"/>
                <a:cs typeface="Times New Roman"/>
              </a:rPr>
              <a:t>Woodland</a:t>
            </a:r>
            <a:r>
              <a:rPr sz="682" kern="0" spc="-3" dirty="0">
                <a:solidFill>
                  <a:srgbClr val="1F487C"/>
                </a:solidFill>
                <a:latin typeface="Times New Roman"/>
                <a:cs typeface="Times New Roman"/>
              </a:rPr>
              <a:t> </a:t>
            </a:r>
            <a:r>
              <a:rPr sz="682" kern="0" spc="-7" dirty="0">
                <a:solidFill>
                  <a:srgbClr val="1F487C"/>
                </a:solidFill>
                <a:latin typeface="Times New Roman"/>
                <a:cs typeface="Times New Roman"/>
              </a:rPr>
              <a:t>Boulevard </a:t>
            </a:r>
            <a:r>
              <a:rPr sz="682" kern="0" dirty="0">
                <a:solidFill>
                  <a:srgbClr val="1F487C"/>
                </a:solidFill>
                <a:latin typeface="Times New Roman"/>
                <a:cs typeface="Times New Roman"/>
              </a:rPr>
              <a:t>DeLand, Florida</a:t>
            </a:r>
            <a:r>
              <a:rPr sz="682" kern="0" spc="10" dirty="0">
                <a:solidFill>
                  <a:srgbClr val="1F487C"/>
                </a:solidFill>
                <a:latin typeface="Times New Roman"/>
                <a:cs typeface="Times New Roman"/>
              </a:rPr>
              <a:t> </a:t>
            </a:r>
            <a:r>
              <a:rPr sz="682" kern="0" spc="-7" dirty="0">
                <a:solidFill>
                  <a:srgbClr val="1F487C"/>
                </a:solidFill>
                <a:latin typeface="Times New Roman"/>
                <a:cs typeface="Times New Roman"/>
              </a:rPr>
              <a:t>32720-</a:t>
            </a:r>
            <a:r>
              <a:rPr sz="682" kern="0" spc="-14" dirty="0">
                <a:solidFill>
                  <a:srgbClr val="1F487C"/>
                </a:solidFill>
                <a:latin typeface="Times New Roman"/>
                <a:cs typeface="Times New Roman"/>
              </a:rPr>
              <a:t>6834</a:t>
            </a:r>
            <a:endParaRPr sz="682" kern="0" dirty="0">
              <a:solidFill>
                <a:sysClr val="windowText" lastClr="000000"/>
              </a:solidFill>
              <a:latin typeface="Times New Roman"/>
              <a:cs typeface="Times New Roman"/>
            </a:endParaRPr>
          </a:p>
        </p:txBody>
      </p:sp>
      <p:sp>
        <p:nvSpPr>
          <p:cNvPr id="3" name="object 3"/>
          <p:cNvSpPr txBox="1"/>
          <p:nvPr/>
        </p:nvSpPr>
        <p:spPr>
          <a:xfrm>
            <a:off x="4020070" y="1016403"/>
            <a:ext cx="534699" cy="167004"/>
          </a:xfrm>
          <a:prstGeom prst="rect">
            <a:avLst/>
          </a:prstGeom>
        </p:spPr>
        <p:txBody>
          <a:bodyPr vert="horz" wrap="square" lIns="0" tIns="12989" rIns="0" bIns="0" rtlCol="0">
            <a:spAutoFit/>
          </a:bodyPr>
          <a:lstStyle/>
          <a:p>
            <a:pPr marL="63643" marR="3464" indent="-55417" defTabSz="623438">
              <a:lnSpc>
                <a:spcPts val="634"/>
              </a:lnSpc>
              <a:spcBef>
                <a:spcPts val="102"/>
              </a:spcBef>
            </a:pPr>
            <a:r>
              <a:rPr sz="545" b="1" kern="0" dirty="0">
                <a:solidFill>
                  <a:srgbClr val="001F5F"/>
                </a:solidFill>
                <a:latin typeface="Times New Roman"/>
                <a:cs typeface="Times New Roman"/>
              </a:rPr>
              <a:t>RON</a:t>
            </a:r>
            <a:r>
              <a:rPr sz="545" b="1" kern="0" spc="-17" dirty="0">
                <a:solidFill>
                  <a:srgbClr val="001F5F"/>
                </a:solidFill>
                <a:latin typeface="Times New Roman"/>
                <a:cs typeface="Times New Roman"/>
              </a:rPr>
              <a:t> </a:t>
            </a:r>
            <a:r>
              <a:rPr sz="545" b="1" kern="0" spc="-7" dirty="0">
                <a:solidFill>
                  <a:srgbClr val="001F5F"/>
                </a:solidFill>
                <a:latin typeface="Times New Roman"/>
                <a:cs typeface="Times New Roman"/>
              </a:rPr>
              <a:t>DESANTIS</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GOVERNOR</a:t>
            </a:r>
            <a:endParaRPr sz="545" kern="0" dirty="0">
              <a:solidFill>
                <a:sysClr val="windowText" lastClr="000000"/>
              </a:solidFill>
              <a:latin typeface="Times New Roman"/>
              <a:cs typeface="Times New Roman"/>
            </a:endParaRPr>
          </a:p>
        </p:txBody>
      </p:sp>
      <p:sp>
        <p:nvSpPr>
          <p:cNvPr id="4" name="object 4"/>
          <p:cNvSpPr txBox="1"/>
          <p:nvPr/>
        </p:nvSpPr>
        <p:spPr>
          <a:xfrm>
            <a:off x="7378758" y="1016403"/>
            <a:ext cx="811357" cy="167004"/>
          </a:xfrm>
          <a:prstGeom prst="rect">
            <a:avLst/>
          </a:prstGeom>
        </p:spPr>
        <p:txBody>
          <a:bodyPr vert="horz" wrap="square" lIns="0" tIns="12989" rIns="0" bIns="0" rtlCol="0">
            <a:spAutoFit/>
          </a:bodyPr>
          <a:lstStyle/>
          <a:p>
            <a:pPr marL="192227" marR="3464" indent="-184001" defTabSz="623438">
              <a:lnSpc>
                <a:spcPts val="634"/>
              </a:lnSpc>
              <a:spcBef>
                <a:spcPts val="102"/>
              </a:spcBef>
            </a:pPr>
            <a:r>
              <a:rPr sz="545" b="1" kern="0" dirty="0">
                <a:solidFill>
                  <a:srgbClr val="001F5F"/>
                </a:solidFill>
                <a:latin typeface="Times New Roman"/>
                <a:cs typeface="Times New Roman"/>
              </a:rPr>
              <a:t>JARED</a:t>
            </a:r>
            <a:r>
              <a:rPr sz="545" b="1" kern="0" spc="-20" dirty="0">
                <a:solidFill>
                  <a:srgbClr val="001F5F"/>
                </a:solidFill>
                <a:latin typeface="Times New Roman"/>
                <a:cs typeface="Times New Roman"/>
              </a:rPr>
              <a:t> </a:t>
            </a:r>
            <a:r>
              <a:rPr sz="545" b="1" kern="0" dirty="0">
                <a:solidFill>
                  <a:srgbClr val="001F5F"/>
                </a:solidFill>
                <a:latin typeface="Times New Roman"/>
                <a:cs typeface="Times New Roman"/>
              </a:rPr>
              <a:t>W.</a:t>
            </a:r>
            <a:r>
              <a:rPr sz="545" b="1" kern="0" spc="-17" dirty="0">
                <a:solidFill>
                  <a:srgbClr val="001F5F"/>
                </a:solidFill>
                <a:latin typeface="Times New Roman"/>
                <a:cs typeface="Times New Roman"/>
              </a:rPr>
              <a:t> </a:t>
            </a:r>
            <a:r>
              <a:rPr sz="545" b="1" kern="0" dirty="0">
                <a:solidFill>
                  <a:srgbClr val="001F5F"/>
                </a:solidFill>
                <a:latin typeface="Times New Roman"/>
                <a:cs typeface="Times New Roman"/>
              </a:rPr>
              <a:t>PERDUE,</a:t>
            </a:r>
            <a:r>
              <a:rPr sz="545" b="1" kern="0" spc="-17" dirty="0">
                <a:solidFill>
                  <a:srgbClr val="001F5F"/>
                </a:solidFill>
                <a:latin typeface="Times New Roman"/>
                <a:cs typeface="Times New Roman"/>
              </a:rPr>
              <a:t> </a:t>
            </a:r>
            <a:r>
              <a:rPr sz="545" b="1" kern="0" spc="-14" dirty="0">
                <a:solidFill>
                  <a:srgbClr val="001F5F"/>
                </a:solidFill>
                <a:latin typeface="Times New Roman"/>
                <a:cs typeface="Times New Roman"/>
              </a:rPr>
              <a:t>P.E.</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SECRETARY</a:t>
            </a:r>
            <a:endParaRPr sz="545" kern="0" dirty="0">
              <a:solidFill>
                <a:sysClr val="windowText" lastClr="000000"/>
              </a:solidFill>
              <a:latin typeface="Times New Roman"/>
              <a:cs typeface="Times New Roman"/>
            </a:endParaRPr>
          </a:p>
        </p:txBody>
      </p:sp>
      <p:sp>
        <p:nvSpPr>
          <p:cNvPr id="5" name="object 5"/>
          <p:cNvSpPr txBox="1"/>
          <p:nvPr/>
        </p:nvSpPr>
        <p:spPr>
          <a:xfrm>
            <a:off x="4966335" y="6163540"/>
            <a:ext cx="2258724" cy="260479"/>
          </a:xfrm>
          <a:prstGeom prst="rect">
            <a:avLst/>
          </a:prstGeom>
        </p:spPr>
        <p:txBody>
          <a:bodyPr vert="horz" wrap="square" lIns="0" tIns="8659" rIns="0" bIns="0" rtlCol="0">
            <a:spAutoFit/>
          </a:bodyPr>
          <a:lstStyle/>
          <a:p>
            <a:pPr algn="ctr" defTabSz="623438">
              <a:spcBef>
                <a:spcPts val="68"/>
              </a:spcBef>
            </a:pPr>
            <a:r>
              <a:rPr sz="818" i="1" kern="0" dirty="0">
                <a:solidFill>
                  <a:srgbClr val="334973"/>
                </a:solidFill>
                <a:latin typeface="Times New Roman"/>
                <a:cs typeface="Times New Roman"/>
              </a:rPr>
              <a:t>Improve</a:t>
            </a:r>
            <a:r>
              <a:rPr sz="818" i="1" kern="0" spc="-7" dirty="0">
                <a:solidFill>
                  <a:srgbClr val="334973"/>
                </a:solidFill>
                <a:latin typeface="Times New Roman"/>
                <a:cs typeface="Times New Roman"/>
              </a:rPr>
              <a:t> </a:t>
            </a:r>
            <a:r>
              <a:rPr sz="818" i="1" kern="0" dirty="0">
                <a:solidFill>
                  <a:srgbClr val="334973"/>
                </a:solidFill>
                <a:latin typeface="Times New Roman"/>
                <a:cs typeface="Times New Roman"/>
              </a:rPr>
              <a:t>Safety,</a:t>
            </a:r>
            <a:r>
              <a:rPr sz="818" i="1" kern="0" spc="-3" dirty="0">
                <a:solidFill>
                  <a:srgbClr val="334973"/>
                </a:solidFill>
                <a:latin typeface="Times New Roman"/>
                <a:cs typeface="Times New Roman"/>
              </a:rPr>
              <a:t> </a:t>
            </a:r>
            <a:r>
              <a:rPr sz="818" i="1" kern="0" dirty="0">
                <a:solidFill>
                  <a:srgbClr val="334973"/>
                </a:solidFill>
                <a:latin typeface="Times New Roman"/>
                <a:cs typeface="Times New Roman"/>
              </a:rPr>
              <a:t>Enhance</a:t>
            </a:r>
            <a:r>
              <a:rPr sz="818" i="1" kern="0" spc="-3" dirty="0">
                <a:solidFill>
                  <a:srgbClr val="334973"/>
                </a:solidFill>
                <a:latin typeface="Times New Roman"/>
                <a:cs typeface="Times New Roman"/>
              </a:rPr>
              <a:t> </a:t>
            </a:r>
            <a:r>
              <a:rPr sz="818" i="1" kern="0" dirty="0">
                <a:solidFill>
                  <a:srgbClr val="334973"/>
                </a:solidFill>
                <a:latin typeface="Times New Roman"/>
                <a:cs typeface="Times New Roman"/>
              </a:rPr>
              <a:t>Mobility,</a:t>
            </a:r>
            <a:r>
              <a:rPr sz="818" i="1" kern="0" spc="-3" dirty="0">
                <a:solidFill>
                  <a:srgbClr val="334973"/>
                </a:solidFill>
                <a:latin typeface="Times New Roman"/>
                <a:cs typeface="Times New Roman"/>
              </a:rPr>
              <a:t> </a:t>
            </a:r>
            <a:r>
              <a:rPr sz="818" i="1" kern="0" dirty="0">
                <a:solidFill>
                  <a:srgbClr val="334973"/>
                </a:solidFill>
                <a:latin typeface="Times New Roman"/>
                <a:cs typeface="Times New Roman"/>
              </a:rPr>
              <a:t>Inspire</a:t>
            </a:r>
            <a:r>
              <a:rPr sz="818" i="1" kern="0" spc="-3" dirty="0">
                <a:solidFill>
                  <a:srgbClr val="334973"/>
                </a:solidFill>
                <a:latin typeface="Times New Roman"/>
                <a:cs typeface="Times New Roman"/>
              </a:rPr>
              <a:t> </a:t>
            </a:r>
            <a:r>
              <a:rPr sz="818" i="1" kern="0" spc="-7" dirty="0">
                <a:solidFill>
                  <a:srgbClr val="334973"/>
                </a:solidFill>
                <a:latin typeface="Times New Roman"/>
                <a:cs typeface="Times New Roman"/>
              </a:rPr>
              <a:t>Innovation</a:t>
            </a:r>
            <a:endParaRPr sz="818" kern="0" dirty="0">
              <a:solidFill>
                <a:sysClr val="windowText" lastClr="000000"/>
              </a:solidFill>
              <a:latin typeface="Times New Roman"/>
              <a:cs typeface="Times New Roman"/>
            </a:endParaRPr>
          </a:p>
          <a:p>
            <a:pPr algn="ctr" defTabSz="623438">
              <a:spcBef>
                <a:spcPts val="31"/>
              </a:spcBef>
            </a:pPr>
            <a:r>
              <a:rPr sz="818" kern="0" spc="-7" dirty="0">
                <a:solidFill>
                  <a:srgbClr val="334973"/>
                </a:solidFill>
                <a:latin typeface="Times New Roman"/>
                <a:cs typeface="Times New Roman"/>
                <a:hlinkClick r:id="rId2"/>
              </a:rPr>
              <a:t>www.fdot.gov</a:t>
            </a:r>
            <a:endParaRPr sz="818" kern="0" dirty="0">
              <a:solidFill>
                <a:sysClr val="windowText" lastClr="000000"/>
              </a:solidFill>
              <a:latin typeface="Times New Roman"/>
              <a:cs typeface="Times New Roman"/>
            </a:endParaRPr>
          </a:p>
        </p:txBody>
      </p:sp>
      <p:pic>
        <p:nvPicPr>
          <p:cNvPr id="6" name="object 6"/>
          <p:cNvPicPr/>
          <p:nvPr/>
        </p:nvPicPr>
        <p:blipFill>
          <a:blip r:embed="rId3" cstate="print"/>
          <a:stretch>
            <a:fillRect/>
          </a:stretch>
        </p:blipFill>
        <p:spPr>
          <a:xfrm>
            <a:off x="5518006" y="336798"/>
            <a:ext cx="1149740" cy="513957"/>
          </a:xfrm>
          <a:prstGeom prst="rect">
            <a:avLst/>
          </a:prstGeom>
        </p:spPr>
      </p:pic>
      <p:sp>
        <p:nvSpPr>
          <p:cNvPr id="7" name="object 7"/>
          <p:cNvSpPr txBox="1"/>
          <p:nvPr/>
        </p:nvSpPr>
        <p:spPr>
          <a:xfrm>
            <a:off x="4061114" y="1322901"/>
            <a:ext cx="4071072" cy="4374041"/>
          </a:xfrm>
          <a:prstGeom prst="rect">
            <a:avLst/>
          </a:prstGeom>
        </p:spPr>
        <p:txBody>
          <a:bodyPr vert="horz" wrap="square" lIns="0" tIns="8659" rIns="0" bIns="0" rtlCol="0">
            <a:spAutoFit/>
          </a:bodyPr>
          <a:lstStyle/>
          <a:p>
            <a:pPr marL="925632" marR="922169" algn="ctr" defTabSz="623438">
              <a:lnSpc>
                <a:spcPct val="110000"/>
              </a:lnSpc>
              <a:spcBef>
                <a:spcPts val="68"/>
              </a:spcBef>
            </a:pPr>
            <a:r>
              <a:rPr sz="750" b="1" kern="0" dirty="0">
                <a:solidFill>
                  <a:sysClr val="windowText" lastClr="000000"/>
                </a:solidFill>
                <a:latin typeface="Arial"/>
                <a:cs typeface="Arial"/>
              </a:rPr>
              <a:t>Lake</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and</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Sumter</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Counties</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Project</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Status</a:t>
            </a:r>
            <a:r>
              <a:rPr sz="750" b="1" kern="0" spc="-24" dirty="0">
                <a:solidFill>
                  <a:sysClr val="windowText" lastClr="000000"/>
                </a:solidFill>
                <a:latin typeface="Arial"/>
                <a:cs typeface="Arial"/>
              </a:rPr>
              <a:t> </a:t>
            </a:r>
            <a:r>
              <a:rPr sz="750" b="1" kern="0" spc="-7" dirty="0">
                <a:solidFill>
                  <a:sysClr val="windowText" lastClr="000000"/>
                </a:solidFill>
                <a:latin typeface="Arial"/>
                <a:cs typeface="Arial"/>
              </a:rPr>
              <a:t>Update </a:t>
            </a:r>
            <a:r>
              <a:rPr sz="750" b="1" kern="0" dirty="0">
                <a:solidFill>
                  <a:sysClr val="windowText" lastClr="000000"/>
                </a:solidFill>
                <a:latin typeface="Arial"/>
                <a:cs typeface="Arial"/>
              </a:rPr>
              <a:t>as</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May</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31,</a:t>
            </a:r>
            <a:r>
              <a:rPr sz="750" b="1" kern="0" spc="-10" dirty="0">
                <a:solidFill>
                  <a:sysClr val="windowText" lastClr="000000"/>
                </a:solidFill>
                <a:latin typeface="Arial"/>
                <a:cs typeface="Arial"/>
              </a:rPr>
              <a:t> </a:t>
            </a:r>
            <a:r>
              <a:rPr sz="750" b="1"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defTabSz="623438">
              <a:spcBef>
                <a:spcPts val="10"/>
              </a:spcBef>
            </a:pPr>
            <a:endParaRPr sz="852" kern="0" dirty="0">
              <a:solidFill>
                <a:sysClr val="windowText" lastClr="000000"/>
              </a:solidFill>
              <a:latin typeface="Arial"/>
              <a:cs typeface="Arial"/>
            </a:endParaRPr>
          </a:p>
          <a:p>
            <a:pPr marL="8659" marR="3464" algn="just" defTabSz="623438">
              <a:lnSpc>
                <a:spcPct val="110200"/>
              </a:lnSpc>
            </a:pPr>
            <a:r>
              <a:rPr sz="750" kern="0" dirty="0">
                <a:solidFill>
                  <a:sysClr val="windowText" lastClr="000000"/>
                </a:solidFill>
                <a:latin typeface="Arial"/>
                <a:cs typeface="Arial"/>
              </a:rPr>
              <a:t>The</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following</a:t>
            </a:r>
            <a:r>
              <a:rPr sz="750" kern="0" spc="72"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72" dirty="0">
                <a:solidFill>
                  <a:sysClr val="windowText" lastClr="000000"/>
                </a:solidFill>
                <a:latin typeface="Arial"/>
                <a:cs typeface="Arial"/>
              </a:rPr>
              <a:t> </a:t>
            </a:r>
            <a:r>
              <a:rPr sz="750" kern="0" dirty="0">
                <a:solidFill>
                  <a:sysClr val="windowText" lastClr="000000"/>
                </a:solidFill>
                <a:latin typeface="Arial"/>
                <a:cs typeface="Arial"/>
              </a:rPr>
              <a:t>brief</a:t>
            </a:r>
            <a:r>
              <a:rPr sz="750" kern="0" spc="68" dirty="0">
                <a:solidFill>
                  <a:sysClr val="windowText" lastClr="000000"/>
                </a:solidFill>
                <a:latin typeface="Arial"/>
                <a:cs typeface="Arial"/>
              </a:rPr>
              <a:t> </a:t>
            </a:r>
            <a:r>
              <a:rPr sz="750" kern="0" dirty="0">
                <a:solidFill>
                  <a:sysClr val="windowText" lastClr="000000"/>
                </a:solidFill>
                <a:latin typeface="Arial"/>
                <a:cs typeface="Arial"/>
              </a:rPr>
              <a:t>status</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update</a:t>
            </a:r>
            <a:r>
              <a:rPr sz="750" kern="0" spc="72"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major</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FDOT</a:t>
            </a:r>
            <a:r>
              <a:rPr sz="750" kern="0" spc="72"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construction</a:t>
            </a:r>
            <a:r>
              <a:rPr sz="750" kern="0" spc="68" dirty="0">
                <a:solidFill>
                  <a:sysClr val="windowText" lastClr="000000"/>
                </a:solidFill>
                <a:latin typeface="Arial"/>
                <a:cs typeface="Arial"/>
              </a:rPr>
              <a:t> </a:t>
            </a:r>
            <a:r>
              <a:rPr sz="750" kern="0" dirty="0">
                <a:solidFill>
                  <a:sysClr val="windowText" lastClr="000000"/>
                </a:solidFill>
                <a:latin typeface="Arial"/>
                <a:cs typeface="Arial"/>
              </a:rPr>
              <a:t>projects</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in</a:t>
            </a:r>
            <a:r>
              <a:rPr sz="750" kern="0" spc="68" dirty="0">
                <a:solidFill>
                  <a:sysClr val="windowText" lastClr="000000"/>
                </a:solidFill>
                <a:latin typeface="Arial"/>
                <a:cs typeface="Arial"/>
              </a:rPr>
              <a:t> </a:t>
            </a:r>
            <a:r>
              <a:rPr sz="750" kern="0" dirty="0">
                <a:solidFill>
                  <a:sysClr val="windowText" lastClr="000000"/>
                </a:solidFill>
                <a:latin typeface="Arial"/>
                <a:cs typeface="Arial"/>
              </a:rPr>
              <a:t>Lake</a:t>
            </a:r>
            <a:r>
              <a:rPr sz="750" kern="0" spc="72" dirty="0">
                <a:solidFill>
                  <a:sysClr val="windowText" lastClr="000000"/>
                </a:solidFill>
                <a:latin typeface="Arial"/>
                <a:cs typeface="Arial"/>
              </a:rPr>
              <a:t> </a:t>
            </a:r>
            <a:r>
              <a:rPr sz="750" kern="0" spc="-17" dirty="0">
                <a:solidFill>
                  <a:sysClr val="windowText" lastClr="000000"/>
                </a:solidFill>
                <a:latin typeface="Arial"/>
                <a:cs typeface="Arial"/>
              </a:rPr>
              <a:t>and </a:t>
            </a:r>
            <a:r>
              <a:rPr sz="750" kern="0" dirty="0">
                <a:solidFill>
                  <a:sysClr val="windowText" lastClr="000000"/>
                </a:solidFill>
                <a:latin typeface="Arial"/>
                <a:cs typeface="Arial"/>
              </a:rPr>
              <a:t>Sumter</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counties</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May</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cutoff.</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next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cutoff</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date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June</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30,</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2023.</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Information</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7" dirty="0">
                <a:solidFill>
                  <a:sysClr val="windowText" lastClr="000000"/>
                </a:solidFill>
                <a:latin typeface="Arial"/>
                <a:cs typeface="Arial"/>
              </a:rPr>
              <a:t> </a:t>
            </a:r>
            <a:r>
              <a:rPr sz="750" kern="0" spc="-14" dirty="0">
                <a:solidFill>
                  <a:sysClr val="windowText" lastClr="000000"/>
                </a:solidFill>
                <a:latin typeface="Arial"/>
                <a:cs typeface="Arial"/>
              </a:rPr>
              <a:t>also </a:t>
            </a:r>
            <a:r>
              <a:rPr sz="750" kern="0" dirty="0">
                <a:solidFill>
                  <a:sysClr val="windowText" lastClr="000000"/>
                </a:solidFill>
                <a:latin typeface="Arial"/>
                <a:cs typeface="Arial"/>
              </a:rPr>
              <a:t>available</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on </a:t>
            </a:r>
            <a:r>
              <a:rPr sz="750" u="sng" kern="0" spc="-7" dirty="0">
                <a:solidFill>
                  <a:srgbClr val="0000FF"/>
                </a:solidFill>
                <a:uFill>
                  <a:solidFill>
                    <a:srgbClr val="0000FF"/>
                  </a:solidFill>
                </a:uFill>
                <a:latin typeface="Arial"/>
                <a:cs typeface="Arial"/>
                <a:hlinkClick r:id="rId4"/>
              </a:rPr>
              <a:t>www.cflroads.com</a:t>
            </a:r>
            <a:r>
              <a:rPr sz="750" kern="0" spc="-7" dirty="0">
                <a:solidFill>
                  <a:sysClr val="windowText" lastClr="000000"/>
                </a:solidFill>
                <a:latin typeface="Arial"/>
                <a:cs typeface="Arial"/>
              </a:rPr>
              <a: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For</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questions,</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please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contact</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Melissa</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McKinney</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at </a:t>
            </a:r>
            <a:r>
              <a:rPr sz="750" kern="0" spc="-7" dirty="0">
                <a:solidFill>
                  <a:sysClr val="windowText" lastClr="000000"/>
                </a:solidFill>
                <a:latin typeface="Arial"/>
                <a:cs typeface="Arial"/>
              </a:rPr>
              <a:t>386-</a:t>
            </a:r>
            <a:r>
              <a:rPr sz="750" kern="0" spc="-14" dirty="0">
                <a:solidFill>
                  <a:sysClr val="windowText" lastClr="000000"/>
                </a:solidFill>
                <a:latin typeface="Arial"/>
                <a:cs typeface="Arial"/>
              </a:rPr>
              <a:t>943- </a:t>
            </a:r>
            <a:r>
              <a:rPr sz="750" kern="0" dirty="0">
                <a:solidFill>
                  <a:sysClr val="windowText" lastClr="000000"/>
                </a:solidFill>
                <a:latin typeface="Arial"/>
                <a:cs typeface="Arial"/>
              </a:rPr>
              <a:t>5077</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or</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via</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email</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7" dirty="0">
                <a:solidFill>
                  <a:sysClr val="windowText" lastClr="000000"/>
                </a:solidFill>
                <a:latin typeface="Arial"/>
                <a:cs typeface="Arial"/>
              </a:rPr>
              <a:t> </a:t>
            </a:r>
            <a:r>
              <a:rPr sz="750" u="sng" kern="0" spc="-7" dirty="0">
                <a:solidFill>
                  <a:srgbClr val="0000FF"/>
                </a:solidFill>
                <a:uFill>
                  <a:solidFill>
                    <a:srgbClr val="0000FF"/>
                  </a:solidFill>
                </a:uFill>
                <a:latin typeface="Arial"/>
                <a:cs typeface="Arial"/>
                <a:hlinkClick r:id="rId5"/>
              </a:rPr>
              <a:t>melissa.mckinney@dot.state.fl.us</a:t>
            </a:r>
            <a:r>
              <a:rPr sz="750" kern="0" spc="-7" dirty="0">
                <a:solidFill>
                  <a:sysClr val="windowText" lastClr="000000"/>
                </a:solidFill>
                <a:latin typeface="Arial"/>
                <a:cs typeface="Arial"/>
              </a:rPr>
              <a:t>.</a:t>
            </a:r>
            <a:endParaRPr sz="750" kern="0" dirty="0">
              <a:solidFill>
                <a:sysClr val="windowText" lastClr="000000"/>
              </a:solidFill>
              <a:latin typeface="Arial"/>
              <a:cs typeface="Arial"/>
            </a:endParaRPr>
          </a:p>
          <a:p>
            <a:pPr defTabSz="623438">
              <a:spcBef>
                <a:spcPts val="27"/>
              </a:spcBef>
            </a:pPr>
            <a:endParaRPr sz="920" kern="0" dirty="0">
              <a:solidFill>
                <a:sysClr val="windowText" lastClr="000000"/>
              </a:solidFill>
              <a:latin typeface="Arial"/>
              <a:cs typeface="Arial"/>
            </a:endParaRPr>
          </a:p>
          <a:p>
            <a:pPr algn="ctr" defTabSz="623438"/>
            <a:r>
              <a:rPr sz="750" b="1" u="sng" kern="0" dirty="0">
                <a:solidFill>
                  <a:sysClr val="windowText" lastClr="000000"/>
                </a:solidFill>
                <a:uFill>
                  <a:solidFill>
                    <a:srgbClr val="000000"/>
                  </a:solidFill>
                </a:uFill>
                <a:latin typeface="Arial"/>
                <a:cs typeface="Arial"/>
              </a:rPr>
              <a:t>LAKE</a:t>
            </a:r>
            <a:r>
              <a:rPr sz="750" b="1" u="sng" kern="0" spc="-24" dirty="0">
                <a:solidFill>
                  <a:sysClr val="windowText" lastClr="000000"/>
                </a:solidFill>
                <a:uFill>
                  <a:solidFill>
                    <a:srgbClr val="000000"/>
                  </a:solidFill>
                </a:uFill>
                <a:latin typeface="Arial"/>
                <a:cs typeface="Arial"/>
              </a:rPr>
              <a:t> </a:t>
            </a:r>
            <a:r>
              <a:rPr sz="750" b="1" u="sng" kern="0" spc="-7" dirty="0">
                <a:solidFill>
                  <a:sysClr val="windowText" lastClr="000000"/>
                </a:solidFill>
                <a:uFill>
                  <a:solidFill>
                    <a:srgbClr val="000000"/>
                  </a:solidFill>
                </a:uFill>
                <a:latin typeface="Arial"/>
                <a:cs typeface="Arial"/>
              </a:rPr>
              <a:t>COUNTY</a:t>
            </a:r>
            <a:endParaRPr sz="750" kern="0" dirty="0">
              <a:solidFill>
                <a:sysClr val="windowText" lastClr="000000"/>
              </a:solidFill>
              <a:latin typeface="Arial"/>
              <a:cs typeface="Arial"/>
            </a:endParaRPr>
          </a:p>
          <a:p>
            <a:pPr defTabSz="623438">
              <a:spcBef>
                <a:spcPts val="27"/>
              </a:spcBef>
            </a:pPr>
            <a:endParaRPr sz="648" kern="0" dirty="0">
              <a:solidFill>
                <a:sysClr val="windowText" lastClr="000000"/>
              </a:solidFill>
              <a:latin typeface="Arial"/>
              <a:cs typeface="Arial"/>
            </a:endParaRPr>
          </a:p>
          <a:p>
            <a:pPr marL="8659" defTabSz="623438"/>
            <a:r>
              <a:rPr sz="750" b="1" kern="0" dirty="0">
                <a:solidFill>
                  <a:sysClr val="windowText" lastClr="000000"/>
                </a:solidFill>
                <a:latin typeface="Arial"/>
                <a:cs typeface="Arial"/>
              </a:rPr>
              <a:t>Upcoming</a:t>
            </a:r>
            <a:r>
              <a:rPr sz="750" b="1" kern="0" spc="-51" dirty="0">
                <a:solidFill>
                  <a:sysClr val="windowText" lastClr="000000"/>
                </a:solidFill>
                <a:latin typeface="Arial"/>
                <a:cs typeface="Arial"/>
              </a:rPr>
              <a:t> </a:t>
            </a:r>
            <a:r>
              <a:rPr sz="750" b="1" kern="0" spc="-7" dirty="0">
                <a:solidFill>
                  <a:sysClr val="windowText" lastClr="000000"/>
                </a:solidFill>
                <a:latin typeface="Arial"/>
                <a:cs typeface="Arial"/>
              </a:rPr>
              <a:t>Projects:</a:t>
            </a:r>
            <a:endParaRPr sz="750" kern="0" dirty="0">
              <a:solidFill>
                <a:sysClr val="windowText" lastClr="000000"/>
              </a:solidFill>
              <a:latin typeface="Arial"/>
              <a:cs typeface="Arial"/>
            </a:endParaRPr>
          </a:p>
          <a:p>
            <a:pPr defTabSz="623438">
              <a:spcBef>
                <a:spcPts val="27"/>
              </a:spcBef>
            </a:pPr>
            <a:endParaRPr sz="648" kern="0" dirty="0">
              <a:solidFill>
                <a:sysClr val="windowText" lastClr="000000"/>
              </a:solidFill>
              <a:latin typeface="Arial"/>
              <a:cs typeface="Arial"/>
            </a:endParaRPr>
          </a:p>
          <a:p>
            <a:pPr marL="8659" defTabSz="623438">
              <a:lnSpc>
                <a:spcPts val="883"/>
              </a:lnSpc>
              <a:spcBef>
                <a:spcPts val="3"/>
              </a:spcBef>
            </a:pPr>
            <a:r>
              <a:rPr sz="750" b="1" kern="0" dirty="0">
                <a:solidFill>
                  <a:sysClr val="windowText" lastClr="000000"/>
                </a:solidFill>
                <a:latin typeface="Arial"/>
                <a:cs typeface="Arial"/>
              </a:rPr>
              <a:t>Current</a:t>
            </a:r>
            <a:r>
              <a:rPr sz="750" b="1" kern="0" spc="-31" dirty="0">
                <a:solidFill>
                  <a:sysClr val="windowText" lastClr="000000"/>
                </a:solidFill>
                <a:latin typeface="Arial"/>
                <a:cs typeface="Arial"/>
              </a:rPr>
              <a:t> </a:t>
            </a:r>
            <a:r>
              <a:rPr sz="750" b="1" kern="0" spc="-7" dirty="0">
                <a:solidFill>
                  <a:sysClr val="windowText" lastClr="000000"/>
                </a:solidFill>
                <a:latin typeface="Arial"/>
                <a:cs typeface="Arial"/>
              </a:rPr>
              <a:t>Projects:</a:t>
            </a:r>
            <a:endParaRPr sz="750" kern="0" dirty="0">
              <a:solidFill>
                <a:sysClr val="windowText" lastClr="000000"/>
              </a:solidFill>
              <a:latin typeface="Arial"/>
              <a:cs typeface="Arial"/>
            </a:endParaRPr>
          </a:p>
          <a:p>
            <a:pPr marL="8659" defTabSz="623438">
              <a:lnSpc>
                <a:spcPts val="883"/>
              </a:lnSpc>
            </a:pPr>
            <a:r>
              <a:rPr sz="750" b="1" kern="0" spc="-7" dirty="0">
                <a:solidFill>
                  <a:sysClr val="windowText" lastClr="000000"/>
                </a:solidFill>
                <a:latin typeface="Arial"/>
                <a:cs typeface="Arial"/>
              </a:rPr>
              <a:t>445684-</a:t>
            </a:r>
            <a:r>
              <a:rPr sz="750" b="1" kern="0" dirty="0">
                <a:solidFill>
                  <a:sysClr val="windowText" lastClr="000000"/>
                </a:solidFill>
                <a:latin typeface="Arial"/>
                <a:cs typeface="Arial"/>
              </a:rPr>
              <a:t>1</a:t>
            </a:r>
            <a:r>
              <a:rPr sz="750" b="1" kern="0" spc="-20" dirty="0">
                <a:solidFill>
                  <a:sysClr val="windowText" lastClr="000000"/>
                </a:solidFill>
                <a:latin typeface="Arial"/>
                <a:cs typeface="Arial"/>
              </a:rPr>
              <a:t> </a:t>
            </a:r>
            <a:r>
              <a:rPr sz="750" b="1" kern="0" dirty="0">
                <a:solidFill>
                  <a:sysClr val="windowText" lastClr="000000"/>
                </a:solidFill>
                <a:latin typeface="Arial"/>
                <a:cs typeface="Arial"/>
              </a:rPr>
              <a:t>U.S.</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441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Traffic</a:t>
            </a:r>
            <a:r>
              <a:rPr sz="750" b="1" kern="0" spc="-20" dirty="0">
                <a:solidFill>
                  <a:sysClr val="windowText" lastClr="000000"/>
                </a:solidFill>
                <a:latin typeface="Arial"/>
                <a:cs typeface="Arial"/>
              </a:rPr>
              <a:t> </a:t>
            </a:r>
            <a:r>
              <a:rPr sz="750" b="1" kern="0" dirty="0">
                <a:solidFill>
                  <a:sysClr val="windowText" lastClr="000000"/>
                </a:solidFill>
                <a:latin typeface="Arial"/>
                <a:cs typeface="Arial"/>
              </a:rPr>
              <a:t>Signals</a:t>
            </a:r>
            <a:r>
              <a:rPr sz="750" b="1" kern="0" spc="-20" dirty="0">
                <a:solidFill>
                  <a:sysClr val="windowText" lastClr="000000"/>
                </a:solidFill>
                <a:latin typeface="Arial"/>
                <a:cs typeface="Arial"/>
              </a:rPr>
              <a:t> </a:t>
            </a:r>
            <a:r>
              <a:rPr sz="750" b="1" kern="0" dirty="0">
                <a:solidFill>
                  <a:sysClr val="windowText" lastClr="000000"/>
                </a:solidFill>
                <a:latin typeface="Arial"/>
                <a:cs typeface="Arial"/>
              </a:rPr>
              <a:t>at</a:t>
            </a:r>
            <a:r>
              <a:rPr sz="750" b="1" kern="0" spc="-20" dirty="0">
                <a:solidFill>
                  <a:sysClr val="windowText" lastClr="000000"/>
                </a:solidFill>
                <a:latin typeface="Arial"/>
                <a:cs typeface="Arial"/>
              </a:rPr>
              <a:t> </a:t>
            </a:r>
            <a:r>
              <a:rPr sz="750" b="1" kern="0" dirty="0">
                <a:solidFill>
                  <a:sysClr val="windowText" lastClr="000000"/>
                </a:solidFill>
                <a:latin typeface="Arial"/>
                <a:cs typeface="Arial"/>
              </a:rPr>
              <a:t>C.R.</a:t>
            </a:r>
            <a:r>
              <a:rPr sz="750" b="1" kern="0" spc="-20" dirty="0">
                <a:solidFill>
                  <a:sysClr val="windowText" lastClr="000000"/>
                </a:solidFill>
                <a:latin typeface="Arial"/>
                <a:cs typeface="Arial"/>
              </a:rPr>
              <a:t> </a:t>
            </a:r>
            <a:r>
              <a:rPr sz="750" b="1" kern="0" dirty="0">
                <a:solidFill>
                  <a:sysClr val="windowText" lastClr="000000"/>
                </a:solidFill>
                <a:latin typeface="Arial"/>
                <a:cs typeface="Arial"/>
              </a:rPr>
              <a:t>44C</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Eudora</a:t>
            </a:r>
            <a:r>
              <a:rPr sz="750" b="1" kern="0" spc="-17" dirty="0">
                <a:solidFill>
                  <a:sysClr val="windowText" lastClr="000000"/>
                </a:solidFill>
                <a:latin typeface="Arial"/>
                <a:cs typeface="Arial"/>
              </a:rPr>
              <a:t> Rd.</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T5750</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Contractor:</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Chinchor</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Electric</a:t>
            </a:r>
            <a:r>
              <a:rPr sz="750" kern="0" spc="-34" dirty="0">
                <a:solidFill>
                  <a:sysClr val="windowText" lastClr="000000"/>
                </a:solidFill>
                <a:latin typeface="Arial"/>
                <a:cs typeface="Arial"/>
              </a:rPr>
              <a:t> </a:t>
            </a:r>
            <a:r>
              <a:rPr sz="750" kern="0" spc="-14" dirty="0">
                <a:solidFill>
                  <a:sysClr val="windowText" lastClr="000000"/>
                </a:solidFill>
                <a:latin typeface="Arial"/>
                <a:cs typeface="Arial"/>
              </a:rPr>
              <a:t>Inc.</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Estimated</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Start: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May</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20,</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7"/>
              </a:spcBef>
              <a:buFont typeface="Symbol"/>
              <a:buChar char=""/>
              <a:tabLst>
                <a:tab pos="320378" algn="l"/>
              </a:tabLst>
            </a:pPr>
            <a:r>
              <a:rPr sz="750" kern="0" dirty="0">
                <a:solidFill>
                  <a:sysClr val="windowText" lastClr="000000"/>
                </a:solidFill>
                <a:latin typeface="Arial"/>
                <a:cs typeface="Arial"/>
              </a:rPr>
              <a:t>Estimated</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Fall</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spc="-7" dirty="0">
                <a:solidFill>
                  <a:sysClr val="windowText" lastClr="000000"/>
                </a:solidFill>
                <a:latin typeface="Arial"/>
                <a:cs typeface="Arial"/>
              </a:rPr>
              <a:t>Construction</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$1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6927" indent="-156292" algn="just" defTabSz="623438">
              <a:lnSpc>
                <a:spcPts val="866"/>
              </a:lnSpc>
              <a:spcBef>
                <a:spcPts val="72"/>
              </a:spcBef>
              <a:buFont typeface="Symbol"/>
              <a:buChar char=""/>
              <a:tabLst>
                <a:tab pos="320378" algn="l"/>
              </a:tabLst>
            </a:pPr>
            <a:r>
              <a:rPr sz="750" kern="0" dirty="0">
                <a:solidFill>
                  <a:sysClr val="windowText" lastClr="000000"/>
                </a:solidFill>
                <a:latin typeface="Arial"/>
                <a:cs typeface="Arial"/>
              </a:rPr>
              <a:t>Description:</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purpose</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provide</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intersection</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improvements</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41" dirty="0">
                <a:solidFill>
                  <a:sysClr val="windowText" lastClr="000000"/>
                </a:solidFill>
                <a:latin typeface="Arial"/>
                <a:cs typeface="Arial"/>
              </a:rPr>
              <a:t> </a:t>
            </a:r>
            <a:r>
              <a:rPr sz="750" kern="0" spc="-14" dirty="0">
                <a:solidFill>
                  <a:sysClr val="windowText" lastClr="000000"/>
                </a:solidFill>
                <a:latin typeface="Arial"/>
                <a:cs typeface="Arial"/>
              </a:rPr>
              <a:t>U.S. </a:t>
            </a:r>
            <a:r>
              <a:rPr sz="750" kern="0" dirty="0">
                <a:solidFill>
                  <a:sysClr val="windowText" lastClr="000000"/>
                </a:solidFill>
                <a:latin typeface="Arial"/>
                <a:cs typeface="Arial"/>
              </a:rPr>
              <a:t>441/State</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44C</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(Eudora</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including</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replacing</a:t>
            </a:r>
            <a:r>
              <a:rPr sz="750" kern="0" spc="51" dirty="0">
                <a:solidFill>
                  <a:sysClr val="windowText" lastClr="000000"/>
                </a:solidFill>
                <a:latin typeface="Arial"/>
                <a:cs typeface="Arial"/>
              </a:rPr>
              <a:t> </a:t>
            </a:r>
            <a:r>
              <a:rPr sz="750" kern="0" spc="-17" dirty="0">
                <a:solidFill>
                  <a:sysClr val="windowText" lastClr="000000"/>
                </a:solidFill>
                <a:latin typeface="Arial"/>
                <a:cs typeface="Arial"/>
              </a:rPr>
              <a:t>the </a:t>
            </a:r>
            <a:r>
              <a:rPr sz="750" kern="0" dirty="0">
                <a:solidFill>
                  <a:sysClr val="windowText" lastClr="000000"/>
                </a:solidFill>
                <a:latin typeface="Arial"/>
                <a:cs typeface="Arial"/>
              </a:rPr>
              <a:t>single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diagonal</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span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with</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box</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span</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wire.</a:t>
            </a:r>
            <a:endParaRPr sz="750" kern="0" dirty="0">
              <a:solidFill>
                <a:sysClr val="windowText" lastClr="000000"/>
              </a:solidFill>
              <a:latin typeface="Arial"/>
              <a:cs typeface="Arial"/>
            </a:endParaRPr>
          </a:p>
          <a:p>
            <a:pPr marL="320378" marR="3464" indent="-156292" algn="just" defTabSz="623438">
              <a:lnSpc>
                <a:spcPts val="866"/>
              </a:lnSpc>
              <a:spcBef>
                <a:spcPts val="41"/>
              </a:spcBef>
              <a:buFont typeface="Symbol"/>
              <a:buChar char=""/>
              <a:tabLst>
                <a:tab pos="320378" algn="l"/>
              </a:tabLst>
            </a:pPr>
            <a:r>
              <a:rPr sz="750" kern="0" dirty="0">
                <a:solidFill>
                  <a:sysClr val="windowText" lastClr="000000"/>
                </a:solidFill>
                <a:latin typeface="Arial"/>
                <a:cs typeface="Arial"/>
              </a:rPr>
              <a:t>Update:</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contractor</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currently</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working</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layout</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MOT</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operations</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well</a:t>
            </a:r>
            <a:r>
              <a:rPr sz="750" kern="0" spc="78" dirty="0">
                <a:solidFill>
                  <a:sysClr val="windowText" lastClr="000000"/>
                </a:solidFill>
                <a:latin typeface="Arial"/>
                <a:cs typeface="Arial"/>
              </a:rPr>
              <a:t> </a:t>
            </a:r>
            <a:r>
              <a:rPr sz="750" kern="0" spc="-17" dirty="0">
                <a:solidFill>
                  <a:sysClr val="windowText" lastClr="000000"/>
                </a:solidFill>
                <a:latin typeface="Arial"/>
                <a:cs typeface="Arial"/>
              </a:rPr>
              <a:t>as </a:t>
            </a:r>
            <a:r>
              <a:rPr sz="750" kern="0" dirty="0">
                <a:solidFill>
                  <a:sysClr val="windowText" lastClr="000000"/>
                </a:solidFill>
                <a:latin typeface="Arial"/>
                <a:cs typeface="Arial"/>
              </a:rPr>
              <a:t>directional</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bore</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conduit.</a:t>
            </a:r>
            <a:endParaRPr sz="750" kern="0" dirty="0">
              <a:solidFill>
                <a:sysClr val="windowText" lastClr="000000"/>
              </a:solidFill>
              <a:latin typeface="Arial"/>
              <a:cs typeface="Arial"/>
            </a:endParaRPr>
          </a:p>
          <a:p>
            <a:pPr defTabSz="623438">
              <a:spcBef>
                <a:spcPts val="10"/>
              </a:spcBef>
              <a:buFont typeface="Symbol"/>
              <a:buChar char=""/>
            </a:pPr>
            <a:endParaRPr sz="682" kern="0" dirty="0">
              <a:solidFill>
                <a:sysClr val="windowText" lastClr="000000"/>
              </a:solidFill>
              <a:latin typeface="Arial"/>
              <a:cs typeface="Arial"/>
            </a:endParaRPr>
          </a:p>
          <a:p>
            <a:pPr marL="8659" defTabSz="623438"/>
            <a:r>
              <a:rPr sz="750" b="1" kern="0" spc="-7" dirty="0">
                <a:solidFill>
                  <a:sysClr val="windowText" lastClr="000000"/>
                </a:solidFill>
                <a:latin typeface="Arial"/>
                <a:cs typeface="Arial"/>
              </a:rPr>
              <a:t>439142-</a:t>
            </a:r>
            <a:r>
              <a:rPr sz="750" b="1" kern="0" dirty="0">
                <a:solidFill>
                  <a:sysClr val="windowText" lastClr="000000"/>
                </a:solidFill>
                <a:latin typeface="Arial"/>
                <a:cs typeface="Arial"/>
              </a:rPr>
              <a:t>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44</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Milling</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and</a:t>
            </a:r>
            <a:r>
              <a:rPr sz="750" b="1" kern="0" spc="-17" dirty="0">
                <a:solidFill>
                  <a:sysClr val="windowText" lastClr="000000"/>
                </a:solidFill>
                <a:latin typeface="Arial"/>
                <a:cs typeface="Arial"/>
              </a:rPr>
              <a:t> </a:t>
            </a:r>
            <a:r>
              <a:rPr sz="750" b="1" kern="0" spc="-7" dirty="0">
                <a:solidFill>
                  <a:sysClr val="windowText" lastClr="000000"/>
                </a:solidFill>
                <a:latin typeface="Arial"/>
                <a:cs typeface="Arial"/>
              </a:rPr>
              <a:t>Resurfacing</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Orange</a:t>
            </a:r>
            <a:r>
              <a:rPr sz="750" b="1" kern="0" spc="-7" dirty="0">
                <a:solidFill>
                  <a:sysClr val="windowText" lastClr="000000"/>
                </a:solidFill>
                <a:latin typeface="Arial"/>
                <a:cs typeface="Arial"/>
              </a:rPr>
              <a:t> </a:t>
            </a:r>
            <a:r>
              <a:rPr sz="750" b="1" kern="0" dirty="0">
                <a:solidFill>
                  <a:sysClr val="windowText" lastClr="000000"/>
                </a:solidFill>
                <a:latin typeface="Arial"/>
                <a:cs typeface="Arial"/>
              </a:rPr>
              <a:t>Ave.</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east</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Green</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Forrest</a:t>
            </a:r>
            <a:r>
              <a:rPr sz="750" b="1" kern="0" spc="-14" dirty="0">
                <a:solidFill>
                  <a:sysClr val="windowText" lastClr="000000"/>
                </a:solidFill>
                <a:latin typeface="Arial"/>
                <a:cs typeface="Arial"/>
              </a:rPr>
              <a:t> </a:t>
            </a:r>
            <a:r>
              <a:rPr sz="750" b="1" kern="0" spc="-17" dirty="0">
                <a:solidFill>
                  <a:sysClr val="windowText" lastClr="000000"/>
                </a:solidFill>
                <a:latin typeface="Arial"/>
                <a:cs typeface="Arial"/>
              </a:rPr>
              <a:t>Dr.</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E55B1</a:t>
            </a:r>
            <a:endParaRPr sz="750" kern="0" dirty="0">
              <a:solidFill>
                <a:sysClr val="windowText" lastClr="000000"/>
              </a:solidFill>
              <a:latin typeface="Arial"/>
              <a:cs typeface="Arial"/>
            </a:endParaRPr>
          </a:p>
          <a:p>
            <a:pPr marL="320378" indent="-155859" defTabSz="623438">
              <a:spcBef>
                <a:spcPts val="17"/>
              </a:spcBef>
              <a:buFont typeface="Symbol"/>
              <a:buChar char=""/>
              <a:tabLst>
                <a:tab pos="320378" algn="l"/>
              </a:tabLst>
            </a:pPr>
            <a:r>
              <a:rPr sz="750" kern="0" dirty="0">
                <a:solidFill>
                  <a:sysClr val="windowText" lastClr="000000"/>
                </a:solidFill>
                <a:latin typeface="Arial"/>
                <a:cs typeface="Arial"/>
              </a:rPr>
              <a:t>Contractor:</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P</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&amp;</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Paving</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Estimated</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Start: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March</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9,</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Estimated</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Spring</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2024</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spc="-7" dirty="0">
                <a:solidFill>
                  <a:sysClr val="windowText" lastClr="000000"/>
                </a:solidFill>
                <a:latin typeface="Arial"/>
                <a:cs typeface="Arial"/>
              </a:rPr>
              <a:t>Construction</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$6.2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3896" indent="-156292" algn="just" defTabSz="623438">
              <a:lnSpc>
                <a:spcPts val="866"/>
              </a:lnSpc>
              <a:spcBef>
                <a:spcPts val="72"/>
              </a:spcBef>
              <a:buFont typeface="Symbol"/>
              <a:buChar char=""/>
              <a:tabLst>
                <a:tab pos="320378" algn="l"/>
              </a:tabLst>
            </a:pPr>
            <a:r>
              <a:rPr sz="750" kern="0" dirty="0">
                <a:solidFill>
                  <a:sysClr val="windowText" lastClr="000000"/>
                </a:solidFill>
                <a:latin typeface="Arial"/>
                <a:cs typeface="Arial"/>
              </a:rPr>
              <a:t>Description: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resurface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State</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Orange</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Avenue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7" dirty="0">
                <a:solidFill>
                  <a:sysClr val="windowText" lastClr="000000"/>
                </a:solidFill>
                <a:latin typeface="Arial"/>
                <a:cs typeface="Arial"/>
              </a:rPr>
              <a:t> </a:t>
            </a:r>
            <a:r>
              <a:rPr sz="750" kern="0" spc="-17" dirty="0">
                <a:solidFill>
                  <a:sysClr val="windowText" lastClr="000000"/>
                </a:solidFill>
                <a:latin typeface="Arial"/>
                <a:cs typeface="Arial"/>
              </a:rPr>
              <a:t>500 </a:t>
            </a:r>
            <a:r>
              <a:rPr sz="750" kern="0" dirty="0">
                <a:solidFill>
                  <a:sysClr val="windowText" lastClr="000000"/>
                </a:solidFill>
                <a:latin typeface="Arial"/>
                <a:cs typeface="Arial"/>
              </a:rPr>
              <a:t>feet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east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Green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Forest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Drive.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includes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providing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bicycle</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keyhole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lanes</a:t>
            </a:r>
            <a:r>
              <a:rPr sz="750" kern="0" spc="20" dirty="0">
                <a:solidFill>
                  <a:sysClr val="windowText" lastClr="000000"/>
                </a:solidFill>
                <a:latin typeface="Arial"/>
                <a:cs typeface="Arial"/>
              </a:rPr>
              <a:t> </a:t>
            </a:r>
            <a:r>
              <a:rPr sz="750" kern="0" spc="-17" dirty="0">
                <a:solidFill>
                  <a:sysClr val="windowText" lastClr="000000"/>
                </a:solidFill>
                <a:latin typeface="Arial"/>
                <a:cs typeface="Arial"/>
              </a:rPr>
              <a:t>at </a:t>
            </a:r>
            <a:r>
              <a:rPr sz="750" kern="0" dirty="0">
                <a:solidFill>
                  <a:sysClr val="windowText" lastClr="000000"/>
                </a:solidFill>
                <a:latin typeface="Arial"/>
                <a:cs typeface="Arial"/>
              </a:rPr>
              <a:t>several</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intersections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making</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necessary</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roadside</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improvements.</a:t>
            </a:r>
            <a:endParaRPr sz="750" kern="0" dirty="0">
              <a:solidFill>
                <a:sysClr val="windowText" lastClr="000000"/>
              </a:solidFill>
              <a:latin typeface="Arial"/>
              <a:cs typeface="Arial"/>
            </a:endParaRPr>
          </a:p>
          <a:p>
            <a:pPr marL="320378" marR="4762" indent="-156292" algn="just" defTabSz="623438">
              <a:lnSpc>
                <a:spcPts val="866"/>
              </a:lnSpc>
              <a:spcBef>
                <a:spcPts val="41"/>
              </a:spcBef>
              <a:buFont typeface="Symbol"/>
              <a:buChar char=""/>
              <a:tabLst>
                <a:tab pos="320378" algn="l"/>
              </a:tabLst>
            </a:pPr>
            <a:r>
              <a:rPr sz="750" kern="0" dirty="0">
                <a:solidFill>
                  <a:sysClr val="windowText" lastClr="000000"/>
                </a:solidFill>
                <a:latin typeface="Arial"/>
                <a:cs typeface="Arial"/>
              </a:rPr>
              <a:t>Update: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Preparations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for</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closure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within</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limits</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between</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C.R.</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439</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east</a:t>
            </a:r>
            <a:r>
              <a:rPr sz="750" kern="0" spc="-31" dirty="0">
                <a:solidFill>
                  <a:sysClr val="windowText" lastClr="000000"/>
                </a:solidFill>
                <a:latin typeface="Arial"/>
                <a:cs typeface="Arial"/>
              </a:rPr>
              <a:t> </a:t>
            </a:r>
            <a:r>
              <a:rPr sz="750" kern="0" spc="-17" dirty="0">
                <a:solidFill>
                  <a:sysClr val="windowText" lastClr="000000"/>
                </a:solidFill>
                <a:latin typeface="Arial"/>
                <a:cs typeface="Arial"/>
              </a:rPr>
              <a:t>of </a:t>
            </a:r>
            <a:r>
              <a:rPr sz="750" kern="0" dirty="0">
                <a:solidFill>
                  <a:sysClr val="windowText" lastClr="000000"/>
                </a:solidFill>
                <a:latin typeface="Arial"/>
                <a:cs typeface="Arial"/>
              </a:rPr>
              <a:t>Britt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are</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underway.</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closure</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in</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aid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grouting</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operations</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currently</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taking place.</a:t>
            </a:r>
            <a:endParaRPr sz="750" kern="0" dirty="0">
              <a:solidFill>
                <a:sysClr val="windowText" lastClr="000000"/>
              </a:solidFill>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3589270" y="4316907"/>
            <a:ext cx="652657" cy="95825"/>
          </a:xfrm>
          <a:prstGeom prst="rect">
            <a:avLst/>
          </a:prstGeom>
        </p:spPr>
        <p:txBody>
          <a:bodyPr vert="horz" wrap="square" lIns="0" tIns="1299" rIns="0" bIns="0" rtlCol="0">
            <a:spAutoFit/>
          </a:bodyPr>
          <a:lstStyle/>
          <a:p>
            <a:pPr marL="8659" defTabSz="623438">
              <a:spcBef>
                <a:spcPts val="10"/>
              </a:spcBef>
            </a:pPr>
            <a:r>
              <a:rPr kern="0" dirty="0">
                <a:solidFill>
                  <a:prstClr val="black"/>
                </a:solidFill>
              </a:rPr>
              <a:t>Page</a:t>
            </a:r>
            <a:r>
              <a:rPr kern="0" spc="-17" dirty="0">
                <a:solidFill>
                  <a:prstClr val="black"/>
                </a:solidFill>
              </a:rPr>
              <a:t> </a:t>
            </a:r>
            <a:fld id="{81D60167-4931-47E6-BA6A-407CBD079E47}" type="slidenum">
              <a:rPr b="1" kern="0" dirty="0">
                <a:solidFill>
                  <a:prstClr val="black"/>
                </a:solidFill>
              </a:rPr>
              <a:pPr marL="8659" defTabSz="623438">
                <a:spcBef>
                  <a:spcPts val="10"/>
                </a:spcBef>
              </a:pPr>
              <a:t>45</a:t>
            </a:fld>
            <a:r>
              <a:rPr b="1" kern="0" spc="-7" dirty="0">
                <a:solidFill>
                  <a:prstClr val="black"/>
                </a:solidFill>
              </a:rPr>
              <a:t> </a:t>
            </a:r>
            <a:r>
              <a:rPr kern="0" dirty="0">
                <a:solidFill>
                  <a:prstClr val="black"/>
                </a:solidFill>
              </a:rPr>
              <a:t>of</a:t>
            </a:r>
            <a:r>
              <a:rPr kern="0" spc="-3" dirty="0">
                <a:solidFill>
                  <a:prstClr val="black"/>
                </a:solidFill>
              </a:rPr>
              <a:t> </a:t>
            </a:r>
            <a:r>
              <a:rPr b="1" kern="0" spc="-34" dirty="0">
                <a:solidFill>
                  <a:prstClr val="black"/>
                </a:solidFill>
              </a:rPr>
              <a:t>4</a:t>
            </a:r>
          </a:p>
        </p:txBody>
      </p:sp>
      <p:sp>
        <p:nvSpPr>
          <p:cNvPr id="2" name="object 2"/>
          <p:cNvSpPr txBox="1"/>
          <p:nvPr/>
        </p:nvSpPr>
        <p:spPr>
          <a:xfrm>
            <a:off x="4061114" y="609081"/>
            <a:ext cx="4071072" cy="4289607"/>
          </a:xfrm>
          <a:prstGeom prst="rect">
            <a:avLst/>
          </a:prstGeom>
        </p:spPr>
        <p:txBody>
          <a:bodyPr vert="horz" wrap="square" lIns="0" tIns="8226" rIns="0" bIns="0" rtlCol="0">
            <a:spAutoFit/>
          </a:bodyPr>
          <a:lstStyle/>
          <a:p>
            <a:pPr marL="8659" defTabSz="623438">
              <a:spcBef>
                <a:spcPts val="65"/>
              </a:spcBef>
            </a:pPr>
            <a:r>
              <a:rPr sz="750" b="1" kern="0" spc="-7" dirty="0">
                <a:solidFill>
                  <a:sysClr val="windowText" lastClr="000000"/>
                </a:solidFill>
                <a:latin typeface="Arial"/>
                <a:cs typeface="Arial"/>
              </a:rPr>
              <a:t>445294-</a:t>
            </a:r>
            <a:r>
              <a:rPr sz="750" b="1" kern="0" dirty="0">
                <a:solidFill>
                  <a:sysClr val="windowText" lastClr="000000"/>
                </a:solidFill>
                <a:latin typeface="Arial"/>
                <a:cs typeface="Arial"/>
              </a:rPr>
              <a:t>1</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40</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Milling</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and</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Resurfacing</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Marion</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County</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Line</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Volusia</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County</a:t>
            </a:r>
            <a:r>
              <a:rPr sz="750" b="1" kern="0" spc="-27" dirty="0">
                <a:solidFill>
                  <a:sysClr val="windowText" lastClr="000000"/>
                </a:solidFill>
                <a:latin typeface="Arial"/>
                <a:cs typeface="Arial"/>
              </a:rPr>
              <a:t> </a:t>
            </a:r>
            <a:r>
              <a:rPr sz="750" b="1" kern="0" spc="-14" dirty="0">
                <a:solidFill>
                  <a:sysClr val="windowText" lastClr="000000"/>
                </a:solidFill>
                <a:latin typeface="Arial"/>
                <a:cs typeface="Arial"/>
              </a:rPr>
              <a:t>Line</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E58B2</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Contractor:</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P</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&amp;</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Paving</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Estimated</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Start:</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January</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30,</a:t>
            </a:r>
            <a:r>
              <a:rPr sz="750" kern="0" spc="-27"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Estimated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Late</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spc="-7" dirty="0">
                <a:solidFill>
                  <a:sysClr val="windowText" lastClr="000000"/>
                </a:solidFill>
                <a:latin typeface="Arial"/>
                <a:cs typeface="Arial"/>
              </a:rPr>
              <a:t>Construction</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$8.1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3896" indent="-156292" algn="just" defTabSz="623438">
              <a:lnSpc>
                <a:spcPct val="95800"/>
              </a:lnSpc>
              <a:spcBef>
                <a:spcPts val="55"/>
              </a:spcBef>
              <a:buFont typeface="Symbol"/>
              <a:buChar char=""/>
              <a:tabLst>
                <a:tab pos="320378" algn="l"/>
              </a:tabLst>
            </a:pPr>
            <a:r>
              <a:rPr sz="750" kern="0" dirty="0">
                <a:solidFill>
                  <a:sysClr val="windowText" lastClr="000000"/>
                </a:solidFill>
                <a:latin typeface="Arial"/>
                <a:cs typeface="Arial"/>
              </a:rPr>
              <a:t>Description:</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Work</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consist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milling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resurfacing</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roadway</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Marion</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County </a:t>
            </a:r>
            <a:r>
              <a:rPr sz="750" kern="0" dirty="0">
                <a:solidFill>
                  <a:sysClr val="windowText" lastClr="000000"/>
                </a:solidFill>
                <a:latin typeface="Arial"/>
                <a:cs typeface="Arial"/>
              </a:rPr>
              <a:t>Line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Volusia</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Line.</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include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pavement</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widening</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shoulder, drainage</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modifications</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and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guardrail</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adjustments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needed.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Other</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improvements</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consist </a:t>
            </a:r>
            <a:r>
              <a:rPr sz="750" kern="0" dirty="0">
                <a:solidFill>
                  <a:sysClr val="windowText" lastClr="000000"/>
                </a:solidFill>
                <a:latin typeface="Arial"/>
                <a:cs typeface="Arial"/>
              </a:rPr>
              <a:t>of</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signing</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upgrades</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pavement</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markings</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within</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limits.</a:t>
            </a:r>
            <a:endParaRPr sz="750" kern="0" dirty="0">
              <a:solidFill>
                <a:sysClr val="windowText" lastClr="000000"/>
              </a:solidFill>
              <a:latin typeface="Arial"/>
              <a:cs typeface="Arial"/>
            </a:endParaRPr>
          </a:p>
          <a:p>
            <a:pPr marL="320378" marR="3896" indent="-156292" algn="just" defTabSz="623438">
              <a:lnSpc>
                <a:spcPts val="866"/>
              </a:lnSpc>
              <a:spcBef>
                <a:spcPts val="68"/>
              </a:spcBef>
              <a:buFont typeface="Symbol"/>
              <a:buChar char=""/>
              <a:tabLst>
                <a:tab pos="320378" algn="l"/>
              </a:tabLst>
            </a:pPr>
            <a:r>
              <a:rPr sz="750" kern="0" dirty="0">
                <a:solidFill>
                  <a:sysClr val="windowText" lastClr="000000"/>
                </a:solidFill>
                <a:latin typeface="Arial"/>
                <a:cs typeface="Arial"/>
              </a:rPr>
              <a:t>Update:</a:t>
            </a:r>
            <a:r>
              <a:rPr sz="750" kern="0" spc="187" dirty="0">
                <a:solidFill>
                  <a:sysClr val="windowText" lastClr="000000"/>
                </a:solidFill>
                <a:latin typeface="Arial"/>
                <a:cs typeface="Arial"/>
              </a:rPr>
              <a:t> </a:t>
            </a:r>
            <a:r>
              <a:rPr sz="750" kern="0" dirty="0">
                <a:solidFill>
                  <a:sysClr val="windowText" lastClr="000000"/>
                </a:solidFill>
                <a:latin typeface="Arial"/>
                <a:cs typeface="Arial"/>
              </a:rPr>
              <a:t>Side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drainage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work</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100%</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complete.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Side</a:t>
            </a:r>
            <a:r>
              <a:rPr sz="750" kern="0" spc="-10" dirty="0">
                <a:solidFill>
                  <a:sysClr val="windowText" lastClr="000000"/>
                </a:solidFill>
                <a:latin typeface="Arial"/>
                <a:cs typeface="Arial"/>
              </a:rPr>
              <a:t> </a:t>
            </a:r>
            <a:r>
              <a:rPr sz="750" kern="0" spc="-7" dirty="0">
                <a:solidFill>
                  <a:sysClr val="windowText" lastClr="000000"/>
                </a:solidFill>
                <a:latin typeface="Arial"/>
                <a:cs typeface="Arial"/>
              </a:rPr>
              <a:t>Underdrain</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is also</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100%</a:t>
            </a:r>
            <a:r>
              <a:rPr sz="750" kern="0" spc="-10" dirty="0">
                <a:solidFill>
                  <a:sysClr val="windowText" lastClr="000000"/>
                </a:solidFill>
                <a:latin typeface="Arial"/>
                <a:cs typeface="Arial"/>
              </a:rPr>
              <a:t> </a:t>
            </a:r>
            <a:r>
              <a:rPr sz="750" kern="0" spc="-7" dirty="0">
                <a:solidFill>
                  <a:sysClr val="windowText" lastClr="000000"/>
                </a:solidFill>
                <a:latin typeface="Arial"/>
                <a:cs typeface="Arial"/>
              </a:rPr>
              <a:t>complete. </a:t>
            </a:r>
            <a:r>
              <a:rPr sz="750" kern="0" dirty="0">
                <a:solidFill>
                  <a:sysClr val="windowText" lastClr="000000"/>
                </a:solidFill>
                <a:latin typeface="Arial"/>
                <a:cs typeface="Arial"/>
              </a:rPr>
              <a:t>Milling</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paving</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ongoing</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75%</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complete.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Motorists</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should</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expect</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daytime</a:t>
            </a:r>
            <a:r>
              <a:rPr sz="750" kern="0" spc="-34" dirty="0">
                <a:solidFill>
                  <a:sysClr val="windowText" lastClr="000000"/>
                </a:solidFill>
                <a:latin typeface="Arial"/>
                <a:cs typeface="Arial"/>
              </a:rPr>
              <a:t> </a:t>
            </a:r>
            <a:r>
              <a:rPr sz="750" kern="0" spc="-14" dirty="0">
                <a:solidFill>
                  <a:sysClr val="windowText" lastClr="000000"/>
                </a:solidFill>
                <a:latin typeface="Arial"/>
                <a:cs typeface="Arial"/>
              </a:rPr>
              <a:t>lane </a:t>
            </a:r>
            <a:r>
              <a:rPr sz="750" kern="0" dirty="0">
                <a:solidFill>
                  <a:sysClr val="windowText" lastClr="000000"/>
                </a:solidFill>
                <a:latin typeface="Arial"/>
                <a:cs typeface="Arial"/>
              </a:rPr>
              <a:t>closures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within</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limits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needed.</a:t>
            </a:r>
            <a:endParaRPr sz="750" kern="0" dirty="0">
              <a:solidFill>
                <a:sysClr val="windowText" lastClr="000000"/>
              </a:solidFill>
              <a:latin typeface="Arial"/>
              <a:cs typeface="Arial"/>
            </a:endParaRPr>
          </a:p>
          <a:p>
            <a:pPr defTabSz="623438">
              <a:spcBef>
                <a:spcPts val="14"/>
              </a:spcBef>
              <a:buFont typeface="Symbol"/>
              <a:buChar char=""/>
            </a:pPr>
            <a:endParaRPr sz="682" kern="0" dirty="0">
              <a:solidFill>
                <a:sysClr val="windowText" lastClr="000000"/>
              </a:solidFill>
              <a:latin typeface="Arial"/>
              <a:cs typeface="Arial"/>
            </a:endParaRPr>
          </a:p>
          <a:p>
            <a:pPr marL="8659" defTabSz="623438"/>
            <a:r>
              <a:rPr sz="750" b="1" kern="0" spc="-7" dirty="0">
                <a:solidFill>
                  <a:sysClr val="windowText" lastClr="000000"/>
                </a:solidFill>
                <a:latin typeface="Arial"/>
                <a:cs typeface="Arial"/>
              </a:rPr>
              <a:t>443166-</a:t>
            </a:r>
            <a:r>
              <a:rPr sz="750" b="1" kern="0" dirty="0">
                <a:solidFill>
                  <a:sysClr val="windowText" lastClr="000000"/>
                </a:solidFill>
                <a:latin typeface="Arial"/>
                <a:cs typeface="Arial"/>
              </a:rPr>
              <a:t>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50</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Milling</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and</a:t>
            </a:r>
            <a:r>
              <a:rPr sz="750" b="1" kern="0" spc="-17" dirty="0">
                <a:solidFill>
                  <a:sysClr val="windowText" lastClr="000000"/>
                </a:solidFill>
                <a:latin typeface="Arial"/>
                <a:cs typeface="Arial"/>
              </a:rPr>
              <a:t> </a:t>
            </a:r>
            <a:r>
              <a:rPr sz="750" b="1" kern="0" spc="-7" dirty="0">
                <a:solidFill>
                  <a:sysClr val="windowText" lastClr="000000"/>
                </a:solidFill>
                <a:latin typeface="Arial"/>
                <a:cs typeface="Arial"/>
              </a:rPr>
              <a:t>Resurfacing</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east</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471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Lake</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County</a:t>
            </a:r>
            <a:r>
              <a:rPr sz="750" b="1" kern="0" spc="-10" dirty="0">
                <a:solidFill>
                  <a:sysClr val="windowText" lastClr="000000"/>
                </a:solidFill>
                <a:latin typeface="Arial"/>
                <a:cs typeface="Arial"/>
              </a:rPr>
              <a:t> </a:t>
            </a:r>
            <a:r>
              <a:rPr sz="750" b="1" kern="0" spc="-14" dirty="0">
                <a:solidFill>
                  <a:sysClr val="windowText" lastClr="000000"/>
                </a:solidFill>
                <a:latin typeface="Arial"/>
                <a:cs typeface="Arial"/>
              </a:rPr>
              <a:t>Line</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T5771</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Contractor: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Anderson</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Columbia</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Co.,</a:t>
            </a:r>
            <a:r>
              <a:rPr sz="750" kern="0" spc="-24" dirty="0">
                <a:solidFill>
                  <a:sysClr val="windowText" lastClr="000000"/>
                </a:solidFill>
                <a:latin typeface="Arial"/>
                <a:cs typeface="Arial"/>
              </a:rPr>
              <a:t> </a:t>
            </a:r>
            <a:r>
              <a:rPr sz="750" kern="0" spc="-17" dirty="0">
                <a:solidFill>
                  <a:sysClr val="windowText" lastClr="000000"/>
                </a:solidFill>
                <a:latin typeface="Arial"/>
                <a:cs typeface="Arial"/>
              </a:rPr>
              <a:t>Inc</a:t>
            </a:r>
            <a:endParaRPr sz="750" kern="0" dirty="0">
              <a:solidFill>
                <a:sysClr val="windowText" lastClr="000000"/>
              </a:solidFill>
              <a:latin typeface="Arial"/>
              <a:cs typeface="Arial"/>
            </a:endParaRPr>
          </a:p>
          <a:p>
            <a:pPr marL="346787" indent="-182269" defTabSz="623438">
              <a:spcBef>
                <a:spcPts val="14"/>
              </a:spcBef>
              <a:buFont typeface="Symbol"/>
              <a:buChar char=""/>
              <a:tabLst>
                <a:tab pos="346787" algn="l"/>
              </a:tabLst>
            </a:pPr>
            <a:r>
              <a:rPr sz="750" kern="0" dirty="0">
                <a:solidFill>
                  <a:sysClr val="windowText" lastClr="000000"/>
                </a:solidFill>
                <a:latin typeface="Arial"/>
                <a:cs typeface="Arial"/>
              </a:rPr>
              <a:t>Start: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February</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13,</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Estimated</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Fall</a:t>
            </a:r>
            <a:r>
              <a:rPr sz="750" kern="0" spc="-14" dirty="0">
                <a:solidFill>
                  <a:sysClr val="windowText" lastClr="000000"/>
                </a:solidFill>
                <a:latin typeface="Arial"/>
                <a:cs typeface="Arial"/>
              </a:rPr>
              <a:t> 2023</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spc="-7" dirty="0">
                <a:solidFill>
                  <a:sysClr val="windowText" lastClr="000000"/>
                </a:solidFill>
                <a:latin typeface="Arial"/>
                <a:cs typeface="Arial"/>
              </a:rPr>
              <a:t>Construction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$3.9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6494" indent="-156292" algn="just" defTabSz="623438">
              <a:lnSpc>
                <a:spcPct val="95700"/>
              </a:lnSpc>
              <a:spcBef>
                <a:spcPts val="55"/>
              </a:spcBef>
              <a:buFont typeface="Symbol"/>
              <a:buChar char=""/>
              <a:tabLst>
                <a:tab pos="320378" algn="l"/>
              </a:tabLst>
            </a:pPr>
            <a:r>
              <a:rPr sz="750" kern="0" spc="-7" dirty="0">
                <a:solidFill>
                  <a:sysClr val="windowText" lastClr="000000"/>
                </a:solidFill>
                <a:latin typeface="Arial"/>
                <a:cs typeface="Arial"/>
              </a:rPr>
              <a:t>Description:</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Work</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consist</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milling</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resurfacing</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roadway</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east</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34" dirty="0">
                <a:solidFill>
                  <a:sysClr val="windowText" lastClr="000000"/>
                </a:solidFill>
                <a:latin typeface="Arial"/>
                <a:cs typeface="Arial"/>
              </a:rPr>
              <a:t> </a:t>
            </a:r>
            <a:r>
              <a:rPr sz="750" kern="0" spc="-17" dirty="0">
                <a:solidFill>
                  <a:sysClr val="windowText" lastClr="000000"/>
                </a:solidFill>
                <a:latin typeface="Arial"/>
                <a:cs typeface="Arial"/>
              </a:rPr>
              <a:t>471 </a:t>
            </a:r>
            <a:r>
              <a:rPr sz="750" kern="0" dirty="0">
                <a:solidFill>
                  <a:sysClr val="windowText" lastClr="000000"/>
                </a:solidFill>
                <a:latin typeface="Arial"/>
                <a:cs typeface="Arial"/>
              </a:rPr>
              <a:t>to</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Lake</a:t>
            </a:r>
            <a:r>
              <a:rPr sz="750" kern="0" spc="139"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line.</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cover</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approximately</a:t>
            </a:r>
            <a:r>
              <a:rPr sz="750" kern="0" spc="139" dirty="0">
                <a:solidFill>
                  <a:sysClr val="windowText" lastClr="000000"/>
                </a:solidFill>
                <a:latin typeface="Arial"/>
                <a:cs typeface="Arial"/>
              </a:rPr>
              <a:t> </a:t>
            </a:r>
            <a:r>
              <a:rPr sz="750" kern="0" dirty="0">
                <a:solidFill>
                  <a:sysClr val="windowText" lastClr="000000"/>
                </a:solidFill>
                <a:latin typeface="Arial"/>
                <a:cs typeface="Arial"/>
              </a:rPr>
              <a:t>6.4</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miles</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43"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143" dirty="0">
                <a:solidFill>
                  <a:sysClr val="windowText" lastClr="000000"/>
                </a:solidFill>
                <a:latin typeface="Arial"/>
                <a:cs typeface="Arial"/>
              </a:rPr>
              <a:t> </a:t>
            </a:r>
            <a:r>
              <a:rPr sz="750" kern="0" spc="-7" dirty="0">
                <a:solidFill>
                  <a:sysClr val="windowText" lastClr="000000"/>
                </a:solidFill>
                <a:latin typeface="Arial"/>
                <a:cs typeface="Arial"/>
              </a:rPr>
              <a:t>include </a:t>
            </a:r>
            <a:r>
              <a:rPr sz="750" kern="0" dirty="0">
                <a:solidFill>
                  <a:sysClr val="windowText" lastClr="000000"/>
                </a:solidFill>
                <a:latin typeface="Arial"/>
                <a:cs typeface="Arial"/>
              </a:rPr>
              <a:t>drainage</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improvements,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signage,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pavement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markings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other</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incidental</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construction.</a:t>
            </a:r>
            <a:endParaRPr sz="750" kern="0" dirty="0">
              <a:solidFill>
                <a:sysClr val="windowText" lastClr="000000"/>
              </a:solidFill>
              <a:latin typeface="Arial"/>
              <a:cs typeface="Arial"/>
            </a:endParaRPr>
          </a:p>
          <a:p>
            <a:pPr marL="320378" marR="5195" indent="-156292" algn="just" defTabSz="623438">
              <a:lnSpc>
                <a:spcPts val="866"/>
              </a:lnSpc>
              <a:spcBef>
                <a:spcPts val="72"/>
              </a:spcBef>
              <a:buFont typeface="Symbol"/>
              <a:buChar char=""/>
              <a:tabLst>
                <a:tab pos="320378" algn="l"/>
              </a:tabLst>
            </a:pPr>
            <a:r>
              <a:rPr sz="750" kern="0" spc="-7" dirty="0">
                <a:solidFill>
                  <a:sysClr val="windowText" lastClr="000000"/>
                </a:solidFill>
                <a:latin typeface="Arial"/>
                <a:cs typeface="Arial"/>
              </a:rPr>
              <a:t>Update: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Active</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work</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includes</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milling</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paving</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operations</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as</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well</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sodding</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striping operations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within</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limits.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Motorists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should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expect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nighttime</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closures.</a:t>
            </a:r>
            <a:endParaRPr sz="750" kern="0" dirty="0">
              <a:solidFill>
                <a:sysClr val="windowText" lastClr="000000"/>
              </a:solidFill>
              <a:latin typeface="Arial"/>
              <a:cs typeface="Arial"/>
            </a:endParaRPr>
          </a:p>
          <a:p>
            <a:pPr defTabSz="623438">
              <a:spcBef>
                <a:spcPts val="17"/>
              </a:spcBef>
              <a:buFont typeface="Symbol"/>
              <a:buChar char=""/>
            </a:pPr>
            <a:endParaRPr sz="682" kern="0" dirty="0">
              <a:solidFill>
                <a:sysClr val="windowText" lastClr="000000"/>
              </a:solidFill>
              <a:latin typeface="Arial"/>
              <a:cs typeface="Arial"/>
            </a:endParaRPr>
          </a:p>
          <a:p>
            <a:pPr marL="8659" defTabSz="623438"/>
            <a:r>
              <a:rPr sz="750" b="1" kern="0" spc="-7" dirty="0">
                <a:solidFill>
                  <a:sysClr val="windowText" lastClr="000000"/>
                </a:solidFill>
                <a:latin typeface="Arial"/>
                <a:cs typeface="Arial"/>
              </a:rPr>
              <a:t>445304-</a:t>
            </a:r>
            <a:r>
              <a:rPr sz="750" b="1" kern="0" dirty="0">
                <a:solidFill>
                  <a:sysClr val="windowText" lastClr="000000"/>
                </a:solidFill>
                <a:latin typeface="Arial"/>
                <a:cs typeface="Arial"/>
              </a:rPr>
              <a:t>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25/500-</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Milling</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&amp;</a:t>
            </a:r>
            <a:r>
              <a:rPr sz="750" b="1" kern="0" spc="-14" dirty="0">
                <a:solidFill>
                  <a:sysClr val="windowText" lastClr="000000"/>
                </a:solidFill>
                <a:latin typeface="Arial"/>
                <a:cs typeface="Arial"/>
              </a:rPr>
              <a:t> </a:t>
            </a:r>
            <a:r>
              <a:rPr sz="750" b="1" kern="0" spc="-7" dirty="0">
                <a:solidFill>
                  <a:sysClr val="windowText" lastClr="000000"/>
                </a:solidFill>
                <a:latin typeface="Arial"/>
                <a:cs typeface="Arial"/>
              </a:rPr>
              <a:t>Resurfacing</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Morse</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Blvd.</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north</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SE</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178TH</a:t>
            </a:r>
            <a:r>
              <a:rPr sz="750" b="1" kern="0" spc="-17" dirty="0">
                <a:solidFill>
                  <a:sysClr val="windowText" lastClr="000000"/>
                </a:solidFill>
                <a:latin typeface="Arial"/>
                <a:cs typeface="Arial"/>
              </a:rPr>
              <a:t> </a:t>
            </a:r>
            <a:r>
              <a:rPr sz="750" b="1" kern="0" spc="-7" dirty="0">
                <a:solidFill>
                  <a:sysClr val="windowText" lastClr="000000"/>
                </a:solidFill>
                <a:latin typeface="Arial"/>
                <a:cs typeface="Arial"/>
              </a:rPr>
              <a:t>Place</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E50B9</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Contractor:</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Anderson</a:t>
            </a:r>
            <a:r>
              <a:rPr sz="750" kern="0" spc="-41" dirty="0">
                <a:solidFill>
                  <a:sysClr val="windowText" lastClr="000000"/>
                </a:solidFill>
                <a:latin typeface="Arial"/>
                <a:cs typeface="Arial"/>
              </a:rPr>
              <a:t> </a:t>
            </a:r>
            <a:r>
              <a:rPr sz="750" kern="0" spc="-7" dirty="0">
                <a:solidFill>
                  <a:sysClr val="windowText" lastClr="000000"/>
                </a:solidFill>
                <a:latin typeface="Arial"/>
                <a:cs typeface="Arial"/>
              </a:rPr>
              <a:t>Columbia</a:t>
            </a:r>
            <a:endParaRPr sz="750" kern="0" dirty="0">
              <a:solidFill>
                <a:sysClr val="windowText" lastClr="000000"/>
              </a:solidFill>
              <a:latin typeface="Arial"/>
              <a:cs typeface="Arial"/>
            </a:endParaRPr>
          </a:p>
          <a:p>
            <a:pPr marL="346787" indent="-182269" defTabSz="623438">
              <a:spcBef>
                <a:spcPts val="14"/>
              </a:spcBef>
              <a:buFont typeface="Symbol"/>
              <a:buChar char=""/>
              <a:tabLst>
                <a:tab pos="346787" algn="l"/>
              </a:tabLst>
            </a:pPr>
            <a:r>
              <a:rPr sz="750" kern="0" dirty="0">
                <a:solidFill>
                  <a:sysClr val="windowText" lastClr="000000"/>
                </a:solidFill>
                <a:latin typeface="Arial"/>
                <a:cs typeface="Arial"/>
              </a:rPr>
              <a:t>Start: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February</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11,</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Estimated</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Spring</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2024</a:t>
            </a:r>
            <a:endParaRPr sz="750" kern="0" dirty="0">
              <a:solidFill>
                <a:sysClr val="windowText" lastClr="000000"/>
              </a:solidFill>
              <a:latin typeface="Arial"/>
              <a:cs typeface="Arial"/>
            </a:endParaRPr>
          </a:p>
          <a:p>
            <a:pPr marL="320378" indent="-155859" defTabSz="623438">
              <a:spcBef>
                <a:spcPts val="17"/>
              </a:spcBef>
              <a:buFont typeface="Symbol"/>
              <a:buChar char=""/>
              <a:tabLst>
                <a:tab pos="320378" algn="l"/>
              </a:tabLst>
            </a:pPr>
            <a:r>
              <a:rPr sz="750" kern="0" spc="-7" dirty="0">
                <a:solidFill>
                  <a:sysClr val="windowText" lastClr="000000"/>
                </a:solidFill>
                <a:latin typeface="Arial"/>
                <a:cs typeface="Arial"/>
              </a:rPr>
              <a:t>Construction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$8.1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5195" indent="-156292" algn="just" defTabSz="623438">
              <a:lnSpc>
                <a:spcPts val="866"/>
              </a:lnSpc>
              <a:spcBef>
                <a:spcPts val="68"/>
              </a:spcBef>
              <a:buFont typeface="Symbol"/>
              <a:buChar char=""/>
              <a:tabLst>
                <a:tab pos="320378" algn="l"/>
              </a:tabLst>
            </a:pPr>
            <a:r>
              <a:rPr sz="750" kern="0" dirty="0">
                <a:solidFill>
                  <a:sysClr val="windowText" lastClr="000000"/>
                </a:solidFill>
                <a:latin typeface="Arial"/>
                <a:cs typeface="Arial"/>
              </a:rPr>
              <a:t>Description: The purpose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rehabilitate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the asphalt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pavement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3" dirty="0">
                <a:solidFill>
                  <a:sysClr val="windowText" lastClr="000000"/>
                </a:solidFill>
                <a:latin typeface="Arial"/>
                <a:cs typeface="Arial"/>
              </a:rPr>
              <a:t> </a:t>
            </a:r>
            <a:r>
              <a:rPr sz="750" kern="0" spc="-7" dirty="0">
                <a:solidFill>
                  <a:sysClr val="windowText" lastClr="000000"/>
                </a:solidFill>
                <a:latin typeface="Arial"/>
                <a:cs typeface="Arial"/>
              </a:rPr>
              <a:t>extend </a:t>
            </a:r>
            <a:r>
              <a:rPr sz="750" kern="0" dirty="0">
                <a:solidFill>
                  <a:sysClr val="windowText" lastClr="000000"/>
                </a:solidFill>
                <a:latin typeface="Arial"/>
                <a:cs typeface="Arial"/>
              </a:rPr>
              <a:t>the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service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life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existing</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roadway,</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including</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necessary</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roadside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improvements.</a:t>
            </a:r>
            <a:endParaRPr sz="750" kern="0" dirty="0">
              <a:solidFill>
                <a:sysClr val="windowText" lastClr="000000"/>
              </a:solidFill>
              <a:latin typeface="Arial"/>
              <a:cs typeface="Arial"/>
            </a:endParaRPr>
          </a:p>
          <a:p>
            <a:pPr marL="320378" marR="3464" indent="-156292" algn="just" defTabSz="623438">
              <a:lnSpc>
                <a:spcPts val="866"/>
              </a:lnSpc>
              <a:spcBef>
                <a:spcPts val="44"/>
              </a:spcBef>
              <a:buFont typeface="Symbol"/>
              <a:buChar char=""/>
              <a:tabLst>
                <a:tab pos="320378" algn="l"/>
              </a:tabLst>
            </a:pPr>
            <a:r>
              <a:rPr sz="750" kern="0" spc="-7" dirty="0">
                <a:solidFill>
                  <a:sysClr val="windowText" lastClr="000000"/>
                </a:solidFill>
                <a:latin typeface="Arial"/>
                <a:cs typeface="Arial"/>
              </a:rPr>
              <a:t>Update: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Contractor</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currently</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working</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grading</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embankment</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the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SB</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sidewalks. </a:t>
            </a:r>
            <a:r>
              <a:rPr sz="750" kern="0" dirty="0">
                <a:solidFill>
                  <a:sysClr val="windowText" lastClr="000000"/>
                </a:solidFill>
                <a:latin typeface="Arial"/>
                <a:cs typeface="Arial"/>
              </a:rPr>
              <a:t>Forming</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pouring</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sidewalk</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ongoing</a:t>
            </a:r>
            <a:r>
              <a:rPr sz="750" kern="0" spc="92" dirty="0">
                <a:solidFill>
                  <a:sysClr val="windowText" lastClr="000000"/>
                </a:solidFill>
                <a:latin typeface="Arial"/>
                <a:cs typeface="Arial"/>
              </a:rPr>
              <a:t> </a:t>
            </a:r>
            <a:r>
              <a:rPr sz="750" kern="0" dirty="0">
                <a:solidFill>
                  <a:sysClr val="windowText" lastClr="000000"/>
                </a:solidFill>
                <a:latin typeface="Arial"/>
                <a:cs typeface="Arial"/>
              </a:rPr>
              <a:t>SB</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NB</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directional</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drilling</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has</a:t>
            </a:r>
            <a:r>
              <a:rPr sz="750" kern="0" spc="75" dirty="0">
                <a:solidFill>
                  <a:sysClr val="windowText" lastClr="000000"/>
                </a:solidFill>
                <a:latin typeface="Arial"/>
                <a:cs typeface="Arial"/>
              </a:rPr>
              <a:t> </a:t>
            </a:r>
            <a:r>
              <a:rPr sz="750" kern="0" spc="-14" dirty="0">
                <a:solidFill>
                  <a:sysClr val="windowText" lastClr="000000"/>
                </a:solidFill>
                <a:latin typeface="Arial"/>
                <a:cs typeface="Arial"/>
              </a:rPr>
              <a:t>also </a:t>
            </a:r>
            <a:r>
              <a:rPr sz="750" kern="0" dirty="0">
                <a:solidFill>
                  <a:sysClr val="windowText" lastClr="000000"/>
                </a:solidFill>
                <a:latin typeface="Arial"/>
                <a:cs typeface="Arial"/>
              </a:rPr>
              <a:t>begun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Morse</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Blvd.</a:t>
            </a:r>
            <a:endParaRPr sz="750" kern="0" dirty="0">
              <a:solidFill>
                <a:sysClr val="windowText" lastClr="000000"/>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3589270" y="4316907"/>
            <a:ext cx="652657" cy="95825"/>
          </a:xfrm>
          <a:prstGeom prst="rect">
            <a:avLst/>
          </a:prstGeom>
        </p:spPr>
        <p:txBody>
          <a:bodyPr vert="horz" wrap="square" lIns="0" tIns="1299" rIns="0" bIns="0" rtlCol="0">
            <a:spAutoFit/>
          </a:bodyPr>
          <a:lstStyle/>
          <a:p>
            <a:pPr marL="8659" defTabSz="623438">
              <a:spcBef>
                <a:spcPts val="10"/>
              </a:spcBef>
            </a:pPr>
            <a:r>
              <a:rPr kern="0" dirty="0">
                <a:solidFill>
                  <a:prstClr val="black"/>
                </a:solidFill>
              </a:rPr>
              <a:t>Page</a:t>
            </a:r>
            <a:r>
              <a:rPr kern="0" spc="-17" dirty="0">
                <a:solidFill>
                  <a:prstClr val="black"/>
                </a:solidFill>
              </a:rPr>
              <a:t> </a:t>
            </a:r>
            <a:fld id="{81D60167-4931-47E6-BA6A-407CBD079E47}" type="slidenum">
              <a:rPr b="1" kern="0" dirty="0">
                <a:solidFill>
                  <a:prstClr val="black"/>
                </a:solidFill>
              </a:rPr>
              <a:pPr marL="8659" defTabSz="623438">
                <a:spcBef>
                  <a:spcPts val="10"/>
                </a:spcBef>
              </a:pPr>
              <a:t>46</a:t>
            </a:fld>
            <a:r>
              <a:rPr b="1" kern="0" spc="-7" dirty="0">
                <a:solidFill>
                  <a:prstClr val="black"/>
                </a:solidFill>
              </a:rPr>
              <a:t> </a:t>
            </a:r>
            <a:r>
              <a:rPr kern="0" dirty="0">
                <a:solidFill>
                  <a:prstClr val="black"/>
                </a:solidFill>
              </a:rPr>
              <a:t>of</a:t>
            </a:r>
            <a:r>
              <a:rPr kern="0" spc="-3" dirty="0">
                <a:solidFill>
                  <a:prstClr val="black"/>
                </a:solidFill>
              </a:rPr>
              <a:t> </a:t>
            </a:r>
            <a:r>
              <a:rPr b="1" kern="0" spc="-34" dirty="0">
                <a:solidFill>
                  <a:prstClr val="black"/>
                </a:solidFill>
              </a:rPr>
              <a:t>4</a:t>
            </a:r>
          </a:p>
        </p:txBody>
      </p:sp>
      <p:sp>
        <p:nvSpPr>
          <p:cNvPr id="2" name="object 2"/>
          <p:cNvSpPr txBox="1"/>
          <p:nvPr/>
        </p:nvSpPr>
        <p:spPr>
          <a:xfrm>
            <a:off x="4061114" y="609081"/>
            <a:ext cx="4070206" cy="4336671"/>
          </a:xfrm>
          <a:prstGeom prst="rect">
            <a:avLst/>
          </a:prstGeom>
        </p:spPr>
        <p:txBody>
          <a:bodyPr vert="horz" wrap="square" lIns="0" tIns="8226" rIns="0" bIns="0" rtlCol="0">
            <a:spAutoFit/>
          </a:bodyPr>
          <a:lstStyle/>
          <a:p>
            <a:pPr marL="8659" defTabSz="623438">
              <a:spcBef>
                <a:spcPts val="65"/>
              </a:spcBef>
            </a:pPr>
            <a:r>
              <a:rPr sz="750" b="1" kern="0" spc="-7" dirty="0">
                <a:solidFill>
                  <a:sysClr val="windowText" lastClr="000000"/>
                </a:solidFill>
                <a:latin typeface="Arial"/>
                <a:cs typeface="Arial"/>
              </a:rPr>
              <a:t>442875-</a:t>
            </a:r>
            <a:r>
              <a:rPr sz="750" b="1" kern="0" dirty="0">
                <a:solidFill>
                  <a:sysClr val="windowText" lastClr="000000"/>
                </a:solidFill>
                <a:latin typeface="Arial"/>
                <a:cs typeface="Arial"/>
              </a:rPr>
              <a:t>1</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44</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east</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SR</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35</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(Main</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Street)</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17" dirty="0">
                <a:solidFill>
                  <a:sysClr val="windowText" lastClr="000000"/>
                </a:solidFill>
                <a:latin typeface="Arial"/>
                <a:cs typeface="Arial"/>
              </a:rPr>
              <a:t> </a:t>
            </a:r>
            <a:r>
              <a:rPr sz="750" b="1" kern="0" dirty="0">
                <a:solidFill>
                  <a:sysClr val="windowText" lastClr="000000"/>
                </a:solidFill>
                <a:latin typeface="Arial"/>
                <a:cs typeface="Arial"/>
              </a:rPr>
              <a:t>Lake</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Co</a:t>
            </a:r>
            <a:r>
              <a:rPr sz="750" b="1" kern="0" spc="-17" dirty="0">
                <a:solidFill>
                  <a:sysClr val="windowText" lastClr="000000"/>
                </a:solidFill>
                <a:latin typeface="Arial"/>
                <a:cs typeface="Arial"/>
              </a:rPr>
              <a:t> </a:t>
            </a:r>
            <a:r>
              <a:rPr sz="750" b="1" kern="0" spc="-14" dirty="0">
                <a:solidFill>
                  <a:sysClr val="windowText" lastClr="000000"/>
                </a:solidFill>
                <a:latin typeface="Arial"/>
                <a:cs typeface="Arial"/>
              </a:rPr>
              <a:t>line</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T5721</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Contractor: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Anderson</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Columbia</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Co.,</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Inc.</a:t>
            </a:r>
            <a:endParaRPr sz="750" kern="0" dirty="0">
              <a:solidFill>
                <a:sysClr val="windowText" lastClr="000000"/>
              </a:solidFill>
              <a:latin typeface="Arial"/>
              <a:cs typeface="Arial"/>
            </a:endParaRPr>
          </a:p>
          <a:p>
            <a:pPr marL="346787" indent="-182269" defTabSz="623438">
              <a:spcBef>
                <a:spcPts val="10"/>
              </a:spcBef>
              <a:buFont typeface="Symbol"/>
              <a:buChar char=""/>
              <a:tabLst>
                <a:tab pos="346787" algn="l"/>
              </a:tabLst>
            </a:pPr>
            <a:r>
              <a:rPr sz="750" kern="0" dirty="0">
                <a:solidFill>
                  <a:sysClr val="windowText" lastClr="000000"/>
                </a:solidFill>
                <a:latin typeface="Arial"/>
                <a:cs typeface="Arial"/>
              </a:rPr>
              <a:t>Start: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June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15,</a:t>
            </a:r>
            <a:r>
              <a:rPr sz="750" kern="0" spc="-17" dirty="0">
                <a:solidFill>
                  <a:sysClr val="windowText" lastClr="000000"/>
                </a:solidFill>
                <a:latin typeface="Arial"/>
                <a:cs typeface="Arial"/>
              </a:rPr>
              <a:t> </a:t>
            </a:r>
            <a:r>
              <a:rPr sz="750" kern="0" spc="-14" dirty="0">
                <a:solidFill>
                  <a:sysClr val="windowText" lastClr="000000"/>
                </a:solidFill>
                <a:latin typeface="Arial"/>
                <a:cs typeface="Arial"/>
              </a:rPr>
              <a:t>2022</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Estimated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Early</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2024</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spc="-7" dirty="0">
                <a:solidFill>
                  <a:sysClr val="windowText" lastClr="000000"/>
                </a:solidFill>
                <a:latin typeface="Arial"/>
                <a:cs typeface="Arial"/>
              </a:rPr>
              <a:t>Construction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18.6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indent="-155859" defTabSz="623438">
              <a:lnSpc>
                <a:spcPts val="883"/>
              </a:lnSpc>
              <a:spcBef>
                <a:spcPts val="14"/>
              </a:spcBef>
              <a:buFont typeface="Symbol"/>
              <a:buChar char=""/>
              <a:tabLst>
                <a:tab pos="320378" algn="l"/>
              </a:tabLst>
            </a:pPr>
            <a:r>
              <a:rPr sz="750" kern="0" dirty="0">
                <a:solidFill>
                  <a:sysClr val="windowText" lastClr="000000"/>
                </a:solidFill>
                <a:latin typeface="Arial"/>
                <a:cs typeface="Arial"/>
              </a:rPr>
              <a:t>Description: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purpose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resurface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State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east</a:t>
            </a:r>
            <a:r>
              <a:rPr sz="750" kern="0" spc="-10" dirty="0">
                <a:solidFill>
                  <a:sysClr val="windowText" lastClr="000000"/>
                </a:solidFill>
                <a:latin typeface="Arial"/>
                <a:cs typeface="Arial"/>
              </a:rPr>
              <a:t> </a:t>
            </a:r>
            <a:r>
              <a:rPr sz="750" kern="0" spc="-17" dirty="0">
                <a:solidFill>
                  <a:sysClr val="windowText" lastClr="000000"/>
                </a:solidFill>
                <a:latin typeface="Arial"/>
                <a:cs typeface="Arial"/>
              </a:rPr>
              <a:t>of</a:t>
            </a:r>
            <a:endParaRPr sz="750" kern="0" dirty="0">
              <a:solidFill>
                <a:sysClr val="windowText" lastClr="000000"/>
              </a:solidFill>
              <a:latin typeface="Arial"/>
              <a:cs typeface="Arial"/>
            </a:endParaRPr>
          </a:p>
          <a:p>
            <a:pPr marL="320378" marR="3896" algn="just" defTabSz="623438">
              <a:lnSpc>
                <a:spcPct val="95700"/>
              </a:lnSpc>
              <a:spcBef>
                <a:spcPts val="20"/>
              </a:spcBef>
            </a:pPr>
            <a:r>
              <a:rPr sz="750" kern="0" dirty="0">
                <a:solidFill>
                  <a:sysClr val="windowText" lastClr="000000"/>
                </a:solidFill>
                <a:latin typeface="Arial"/>
                <a:cs typeface="Arial"/>
              </a:rPr>
              <a:t>S.R.</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35</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301</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(Main</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Street)</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Lake</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County</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line.</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project</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make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safety enhancements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intersection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301,</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including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adding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second</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left </a:t>
            </a:r>
            <a:r>
              <a:rPr sz="750" kern="0" dirty="0">
                <a:solidFill>
                  <a:sysClr val="windowText" lastClr="000000"/>
                </a:solidFill>
                <a:latin typeface="Arial"/>
                <a:cs typeface="Arial"/>
              </a:rPr>
              <a:t>turn</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westbound</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southbound</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301,</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extend</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41" dirty="0">
                <a:solidFill>
                  <a:sysClr val="windowText" lastClr="000000"/>
                </a:solidFill>
                <a:latin typeface="Arial"/>
                <a:cs typeface="Arial"/>
              </a:rPr>
              <a:t> </a:t>
            </a:r>
            <a:r>
              <a:rPr sz="750" kern="0" spc="-7" dirty="0">
                <a:solidFill>
                  <a:sysClr val="windowText" lastClr="000000"/>
                </a:solidFill>
                <a:latin typeface="Arial"/>
                <a:cs typeface="Arial"/>
              </a:rPr>
              <a:t>northbound</a:t>
            </a:r>
            <a:endParaRPr sz="750" kern="0" dirty="0">
              <a:solidFill>
                <a:sysClr val="windowText" lastClr="000000"/>
              </a:solidFill>
              <a:latin typeface="Arial"/>
              <a:cs typeface="Arial"/>
            </a:endParaRPr>
          </a:p>
          <a:p>
            <a:pPr marL="320378" marR="7360" algn="just" defTabSz="623438">
              <a:lnSpc>
                <a:spcPts val="866"/>
              </a:lnSpc>
              <a:spcBef>
                <a:spcPts val="20"/>
              </a:spcBef>
            </a:pPr>
            <a:r>
              <a:rPr sz="750" kern="0" dirty="0">
                <a:solidFill>
                  <a:sysClr val="windowText" lastClr="000000"/>
                </a:solidFill>
                <a:latin typeface="Arial"/>
                <a:cs typeface="Arial"/>
              </a:rPr>
              <a:t>U.S.</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301</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left</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turn</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westbound</a:t>
            </a:r>
            <a:r>
              <a:rPr sz="750" kern="0" spc="44"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44.</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included</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in</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are</a:t>
            </a:r>
            <a:r>
              <a:rPr sz="750" kern="0" spc="48" dirty="0">
                <a:solidFill>
                  <a:sysClr val="windowText" lastClr="000000"/>
                </a:solidFill>
                <a:latin typeface="Arial"/>
                <a:cs typeface="Arial"/>
              </a:rPr>
              <a:t> </a:t>
            </a:r>
            <a:r>
              <a:rPr sz="750" kern="0" spc="-7" dirty="0">
                <a:solidFill>
                  <a:sysClr val="windowText" lastClr="000000"/>
                </a:solidFill>
                <a:latin typeface="Arial"/>
                <a:cs typeface="Arial"/>
              </a:rPr>
              <a:t>drainage improvements,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sidewalk</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construction, </a:t>
            </a:r>
            <a:r>
              <a:rPr sz="750" kern="0" dirty="0">
                <a:solidFill>
                  <a:sysClr val="windowText" lastClr="000000"/>
                </a:solidFill>
                <a:latin typeface="Arial"/>
                <a:cs typeface="Arial"/>
              </a:rPr>
              <a:t>and</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adding</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new</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unmarked</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bicycle</a:t>
            </a:r>
            <a:r>
              <a:rPr sz="750" kern="0" spc="-14" dirty="0">
                <a:solidFill>
                  <a:sysClr val="windowText" lastClr="000000"/>
                </a:solidFill>
                <a:latin typeface="Arial"/>
                <a:cs typeface="Arial"/>
              </a:rPr>
              <a:t> </a:t>
            </a:r>
            <a:r>
              <a:rPr sz="750" kern="0" spc="-7" dirty="0">
                <a:solidFill>
                  <a:sysClr val="windowText" lastClr="000000"/>
                </a:solidFill>
                <a:latin typeface="Arial"/>
                <a:cs typeface="Arial"/>
              </a:rPr>
              <a:t>lanes.</a:t>
            </a:r>
            <a:endParaRPr sz="750" kern="0" dirty="0">
              <a:solidFill>
                <a:sysClr val="windowText" lastClr="000000"/>
              </a:solidFill>
              <a:latin typeface="Arial"/>
              <a:cs typeface="Arial"/>
            </a:endParaRPr>
          </a:p>
          <a:p>
            <a:pPr marL="320378" marR="4329" indent="-156292" algn="just" defTabSz="623438">
              <a:lnSpc>
                <a:spcPct val="95800"/>
              </a:lnSpc>
              <a:spcBef>
                <a:spcPts val="27"/>
              </a:spcBef>
              <a:buFont typeface="Symbol"/>
              <a:buChar char=""/>
              <a:tabLst>
                <a:tab pos="320378" algn="l"/>
              </a:tabLst>
            </a:pPr>
            <a:r>
              <a:rPr sz="750" kern="0" dirty="0">
                <a:solidFill>
                  <a:sysClr val="windowText" lastClr="000000"/>
                </a:solidFill>
                <a:latin typeface="Arial"/>
                <a:cs typeface="Arial"/>
              </a:rPr>
              <a:t>Update:</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Daytime</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operations</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include</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continuing</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6”</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sidewalk</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ramps,</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ditch</a:t>
            </a:r>
            <a:r>
              <a:rPr sz="750" kern="0" spc="48" dirty="0">
                <a:solidFill>
                  <a:sysClr val="windowText" lastClr="000000"/>
                </a:solidFill>
                <a:latin typeface="Arial"/>
                <a:cs typeface="Arial"/>
              </a:rPr>
              <a:t> </a:t>
            </a:r>
            <a:r>
              <a:rPr sz="750" kern="0" spc="-7" dirty="0">
                <a:solidFill>
                  <a:sysClr val="windowText" lastClr="000000"/>
                </a:solidFill>
                <a:latin typeface="Arial"/>
                <a:cs typeface="Arial"/>
              </a:rPr>
              <a:t>grading </a:t>
            </a:r>
            <a:r>
              <a:rPr sz="750" kern="0" dirty="0">
                <a:solidFill>
                  <a:sysClr val="windowText" lastClr="000000"/>
                </a:solidFill>
                <a:latin typeface="Arial"/>
                <a:cs typeface="Arial"/>
              </a:rPr>
              <a:t>and</a:t>
            </a:r>
            <a:r>
              <a:rPr sz="750" kern="0" spc="205" dirty="0">
                <a:solidFill>
                  <a:sysClr val="windowText" lastClr="000000"/>
                </a:solidFill>
                <a:latin typeface="Arial"/>
                <a:cs typeface="Arial"/>
              </a:rPr>
              <a:t> </a:t>
            </a:r>
            <a:r>
              <a:rPr sz="750" kern="0" dirty="0">
                <a:solidFill>
                  <a:sysClr val="windowText" lastClr="000000"/>
                </a:solidFill>
                <a:latin typeface="Arial"/>
                <a:cs typeface="Arial"/>
              </a:rPr>
              <a:t>sod</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placement.</a:t>
            </a:r>
            <a:r>
              <a:rPr sz="750" kern="0" spc="205"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contractor</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201" dirty="0">
                <a:solidFill>
                  <a:sysClr val="windowText" lastClr="000000"/>
                </a:solidFill>
                <a:latin typeface="Arial"/>
                <a:cs typeface="Arial"/>
              </a:rPr>
              <a:t> </a:t>
            </a:r>
            <a:r>
              <a:rPr sz="750" kern="0" dirty="0">
                <a:solidFill>
                  <a:sysClr val="windowText" lastClr="000000"/>
                </a:solidFill>
                <a:latin typeface="Arial"/>
                <a:cs typeface="Arial"/>
              </a:rPr>
              <a:t>working</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201"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gravity</a:t>
            </a:r>
            <a:r>
              <a:rPr sz="750" kern="0" spc="201" dirty="0">
                <a:solidFill>
                  <a:sysClr val="windowText" lastClr="000000"/>
                </a:solidFill>
                <a:latin typeface="Arial"/>
                <a:cs typeface="Arial"/>
              </a:rPr>
              <a:t> </a:t>
            </a:r>
            <a:r>
              <a:rPr sz="750" kern="0" dirty="0">
                <a:solidFill>
                  <a:sysClr val="windowText" lastClr="000000"/>
                </a:solidFill>
                <a:latin typeface="Arial"/>
                <a:cs typeface="Arial"/>
              </a:rPr>
              <a:t>wall</a:t>
            </a:r>
            <a:r>
              <a:rPr sz="750" kern="0" spc="208" dirty="0">
                <a:solidFill>
                  <a:sysClr val="windowText" lastClr="000000"/>
                </a:solidFill>
                <a:latin typeface="Arial"/>
                <a:cs typeface="Arial"/>
              </a:rPr>
              <a:t> </a:t>
            </a:r>
            <a:r>
              <a:rPr sz="750" kern="0" dirty="0">
                <a:solidFill>
                  <a:sysClr val="windowText" lastClr="000000"/>
                </a:solidFill>
                <a:latin typeface="Arial"/>
                <a:cs typeface="Arial"/>
              </a:rPr>
              <a:t>in</a:t>
            </a:r>
            <a:r>
              <a:rPr sz="750" kern="0" spc="201"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205" dirty="0">
                <a:solidFill>
                  <a:sysClr val="windowText" lastClr="000000"/>
                </a:solidFill>
                <a:latin typeface="Arial"/>
                <a:cs typeface="Arial"/>
              </a:rPr>
              <a:t> </a:t>
            </a:r>
            <a:r>
              <a:rPr sz="750" kern="0" spc="-17" dirty="0">
                <a:solidFill>
                  <a:sysClr val="windowText" lastClr="000000"/>
                </a:solidFill>
                <a:latin typeface="Arial"/>
                <a:cs typeface="Arial"/>
              </a:rPr>
              <a:t>of </a:t>
            </a:r>
            <a:r>
              <a:rPr sz="750" kern="0" spc="-7" dirty="0">
                <a:solidFill>
                  <a:sysClr val="windowText" lastClr="000000"/>
                </a:solidFill>
                <a:latin typeface="Arial"/>
                <a:cs typeface="Arial"/>
              </a:rPr>
              <a:t>McDonalds.</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Nighttime</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operations</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include</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paving</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turnouts,</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side</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streets</a:t>
            </a:r>
            <a:r>
              <a:rPr sz="750" kern="0" spc="-31" dirty="0">
                <a:solidFill>
                  <a:sysClr val="windowText" lastClr="000000"/>
                </a:solidFill>
                <a:latin typeface="Arial"/>
                <a:cs typeface="Arial"/>
              </a:rPr>
              <a:t> </a:t>
            </a:r>
            <a:r>
              <a:rPr sz="750" kern="0" spc="-7" dirty="0">
                <a:solidFill>
                  <a:sysClr val="windowText" lastClr="000000"/>
                </a:solidFill>
                <a:latin typeface="Arial"/>
                <a:cs typeface="Arial"/>
              </a:rPr>
              <a:t>and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median </a:t>
            </a:r>
            <a:r>
              <a:rPr sz="750" kern="0" dirty="0">
                <a:solidFill>
                  <a:sysClr val="windowText" lastClr="000000"/>
                </a:solidFill>
                <a:latin typeface="Arial"/>
                <a:cs typeface="Arial"/>
              </a:rPr>
              <a:t>areas.</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Motorists</a:t>
            </a:r>
            <a:r>
              <a:rPr sz="750" kern="0" spc="85" dirty="0">
                <a:solidFill>
                  <a:sysClr val="windowText" lastClr="000000"/>
                </a:solidFill>
                <a:latin typeface="Arial"/>
                <a:cs typeface="Arial"/>
              </a:rPr>
              <a:t> </a:t>
            </a:r>
            <a:r>
              <a:rPr sz="750" kern="0" dirty="0">
                <a:solidFill>
                  <a:sysClr val="windowText" lastClr="000000"/>
                </a:solidFill>
                <a:latin typeface="Arial"/>
                <a:cs typeface="Arial"/>
              </a:rPr>
              <a:t>should</a:t>
            </a:r>
            <a:r>
              <a:rPr sz="750" kern="0" spc="75" dirty="0">
                <a:solidFill>
                  <a:sysClr val="windowText" lastClr="000000"/>
                </a:solidFill>
                <a:latin typeface="Arial"/>
                <a:cs typeface="Arial"/>
              </a:rPr>
              <a:t> </a:t>
            </a:r>
            <a:r>
              <a:rPr sz="750" kern="0" dirty="0">
                <a:solidFill>
                  <a:sysClr val="windowText" lastClr="000000"/>
                </a:solidFill>
                <a:latin typeface="Arial"/>
                <a:cs typeface="Arial"/>
              </a:rPr>
              <a:t>expect</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daytime</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85" dirty="0">
                <a:solidFill>
                  <a:sysClr val="windowText" lastClr="000000"/>
                </a:solidFill>
                <a:latin typeface="Arial"/>
                <a:cs typeface="Arial"/>
              </a:rPr>
              <a:t> </a:t>
            </a:r>
            <a:r>
              <a:rPr sz="750" kern="0" dirty="0">
                <a:solidFill>
                  <a:sysClr val="windowText" lastClr="000000"/>
                </a:solidFill>
                <a:latin typeface="Arial"/>
                <a:cs typeface="Arial"/>
              </a:rPr>
              <a:t>nighttime</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lane</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closures</a:t>
            </a:r>
            <a:r>
              <a:rPr sz="750" kern="0" spc="78" dirty="0">
                <a:solidFill>
                  <a:sysClr val="windowText" lastClr="000000"/>
                </a:solidFill>
                <a:latin typeface="Arial"/>
                <a:cs typeface="Arial"/>
              </a:rPr>
              <a:t> </a:t>
            </a:r>
            <a:r>
              <a:rPr sz="750" kern="0" dirty="0">
                <a:solidFill>
                  <a:sysClr val="windowText" lastClr="000000"/>
                </a:solidFill>
                <a:latin typeface="Arial"/>
                <a:cs typeface="Arial"/>
              </a:rPr>
              <a:t>within</a:t>
            </a:r>
            <a:r>
              <a:rPr sz="750" kern="0" spc="82"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78" dirty="0">
                <a:solidFill>
                  <a:sysClr val="windowText" lastClr="000000"/>
                </a:solidFill>
                <a:latin typeface="Arial"/>
                <a:cs typeface="Arial"/>
              </a:rPr>
              <a:t> </a:t>
            </a:r>
            <a:r>
              <a:rPr sz="750" kern="0" spc="-7" dirty="0">
                <a:solidFill>
                  <a:sysClr val="windowText" lastClr="000000"/>
                </a:solidFill>
                <a:latin typeface="Arial"/>
                <a:cs typeface="Arial"/>
              </a:rPr>
              <a:t>project limits.</a:t>
            </a:r>
            <a:endParaRPr sz="750" kern="0" dirty="0">
              <a:solidFill>
                <a:sysClr val="windowText" lastClr="000000"/>
              </a:solidFill>
              <a:latin typeface="Arial"/>
              <a:cs typeface="Arial"/>
            </a:endParaRPr>
          </a:p>
          <a:p>
            <a:pPr defTabSz="623438">
              <a:spcBef>
                <a:spcPts val="20"/>
              </a:spcBef>
              <a:buFont typeface="Symbol"/>
              <a:buChar char=""/>
            </a:pPr>
            <a:endParaRPr sz="750" kern="0" dirty="0">
              <a:solidFill>
                <a:sysClr val="windowText" lastClr="000000"/>
              </a:solidFill>
              <a:latin typeface="Arial"/>
              <a:cs typeface="Arial"/>
            </a:endParaRPr>
          </a:p>
          <a:p>
            <a:pPr marL="8659" marR="3464" algn="just" defTabSz="623438">
              <a:lnSpc>
                <a:spcPts val="866"/>
              </a:lnSpc>
            </a:pPr>
            <a:r>
              <a:rPr sz="750" b="1" kern="0" spc="-7" dirty="0">
                <a:solidFill>
                  <a:sysClr val="windowText" lastClr="000000"/>
                </a:solidFill>
                <a:latin typeface="Arial"/>
                <a:cs typeface="Arial"/>
              </a:rPr>
              <a:t>238395-</a:t>
            </a:r>
            <a:r>
              <a:rPr sz="750" b="1" kern="0" dirty="0">
                <a:solidFill>
                  <a:sysClr val="windowText" lastClr="000000"/>
                </a:solidFill>
                <a:latin typeface="Arial"/>
                <a:cs typeface="Arial"/>
              </a:rPr>
              <a:t>5</a:t>
            </a:r>
            <a:r>
              <a:rPr sz="750" b="1" kern="0" spc="-37" dirty="0">
                <a:solidFill>
                  <a:sysClr val="windowText" lastClr="000000"/>
                </a:solidFill>
                <a:latin typeface="Arial"/>
                <a:cs typeface="Arial"/>
              </a:rPr>
              <a:t> </a:t>
            </a:r>
            <a:r>
              <a:rPr sz="750" b="1" kern="0" dirty="0">
                <a:solidFill>
                  <a:sysClr val="windowText" lastClr="000000"/>
                </a:solidFill>
                <a:latin typeface="Arial"/>
                <a:cs typeface="Arial"/>
              </a:rPr>
              <a:t>U.S.</a:t>
            </a:r>
            <a:r>
              <a:rPr sz="750" b="1" kern="0" spc="-37" dirty="0">
                <a:solidFill>
                  <a:sysClr val="windowText" lastClr="000000"/>
                </a:solidFill>
                <a:latin typeface="Arial"/>
                <a:cs typeface="Arial"/>
              </a:rPr>
              <a:t> </a:t>
            </a:r>
            <a:r>
              <a:rPr sz="750" b="1" kern="0" dirty="0">
                <a:solidFill>
                  <a:sysClr val="windowText" lastClr="000000"/>
                </a:solidFill>
                <a:latin typeface="Arial"/>
                <a:cs typeface="Arial"/>
              </a:rPr>
              <a:t>441</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widening</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from</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Lake</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Ella</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Road</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Avenida</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Central</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in</a:t>
            </a:r>
            <a:r>
              <a:rPr sz="750" b="1" kern="0" spc="-37" dirty="0">
                <a:solidFill>
                  <a:sysClr val="windowText" lastClr="000000"/>
                </a:solidFill>
                <a:latin typeface="Arial"/>
                <a:cs typeface="Arial"/>
              </a:rPr>
              <a:t> </a:t>
            </a:r>
            <a:r>
              <a:rPr sz="750" b="1" kern="0" dirty="0">
                <a:solidFill>
                  <a:sysClr val="windowText" lastClr="000000"/>
                </a:solidFill>
                <a:latin typeface="Arial"/>
                <a:cs typeface="Arial"/>
              </a:rPr>
              <a:t>Lady</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Lake;</a:t>
            </a:r>
            <a:r>
              <a:rPr sz="750" b="1" kern="0" spc="-37" dirty="0">
                <a:solidFill>
                  <a:sysClr val="windowText" lastClr="000000"/>
                </a:solidFill>
                <a:latin typeface="Arial"/>
                <a:cs typeface="Arial"/>
              </a:rPr>
              <a:t> </a:t>
            </a:r>
            <a:r>
              <a:rPr sz="750" b="1" kern="0" spc="-7" dirty="0">
                <a:solidFill>
                  <a:sysClr val="windowText" lastClr="000000"/>
                </a:solidFill>
                <a:latin typeface="Arial"/>
                <a:cs typeface="Arial"/>
              </a:rPr>
              <a:t>includes elimination</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U.S.</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441</a:t>
            </a:r>
            <a:r>
              <a:rPr sz="750" b="1" kern="0" spc="-27" dirty="0">
                <a:solidFill>
                  <a:sysClr val="windowText" lastClr="000000"/>
                </a:solidFill>
                <a:latin typeface="Arial"/>
                <a:cs typeface="Arial"/>
              </a:rPr>
              <a:t> </a:t>
            </a:r>
            <a:r>
              <a:rPr sz="750" b="1" kern="0" dirty="0">
                <a:solidFill>
                  <a:sysClr val="windowText" lastClr="000000"/>
                </a:solidFill>
                <a:latin typeface="Arial"/>
                <a:cs typeface="Arial"/>
              </a:rPr>
              <a:t>bridge</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over</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County</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Road</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25</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and</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creation</a:t>
            </a:r>
            <a:r>
              <a:rPr sz="750" b="1" kern="0" spc="-2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24" dirty="0">
                <a:solidFill>
                  <a:sysClr val="windowText" lastClr="000000"/>
                </a:solidFill>
                <a:latin typeface="Arial"/>
                <a:cs typeface="Arial"/>
              </a:rPr>
              <a:t> </a:t>
            </a:r>
            <a:r>
              <a:rPr sz="750" b="1" kern="0" spc="-7" dirty="0">
                <a:solidFill>
                  <a:sysClr val="windowText" lastClr="000000"/>
                </a:solidFill>
                <a:latin typeface="Arial"/>
                <a:cs typeface="Arial"/>
              </a:rPr>
              <a:t>traditional</a:t>
            </a:r>
            <a:r>
              <a:rPr sz="750" b="1" kern="0" spc="-24" dirty="0">
                <a:solidFill>
                  <a:sysClr val="windowText" lastClr="000000"/>
                </a:solidFill>
                <a:latin typeface="Arial"/>
                <a:cs typeface="Arial"/>
              </a:rPr>
              <a:t> </a:t>
            </a:r>
            <a:r>
              <a:rPr sz="750" b="1" kern="0" spc="-7" dirty="0">
                <a:solidFill>
                  <a:sysClr val="windowText" lastClr="000000"/>
                </a:solidFill>
                <a:latin typeface="Arial"/>
                <a:cs typeface="Arial"/>
              </a:rPr>
              <a:t>intersection </a:t>
            </a:r>
            <a:r>
              <a:rPr sz="750" b="1" kern="0" dirty="0">
                <a:solidFill>
                  <a:sysClr val="windowText" lastClr="000000"/>
                </a:solidFill>
                <a:latin typeface="Arial"/>
                <a:cs typeface="Arial"/>
              </a:rPr>
              <a:t>at</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that</a:t>
            </a:r>
            <a:r>
              <a:rPr sz="750" b="1" kern="0" spc="-14" dirty="0">
                <a:solidFill>
                  <a:sysClr val="windowText" lastClr="000000"/>
                </a:solidFill>
                <a:latin typeface="Arial"/>
                <a:cs typeface="Arial"/>
              </a:rPr>
              <a:t> </a:t>
            </a:r>
            <a:r>
              <a:rPr sz="750" b="1" kern="0" spc="-7" dirty="0">
                <a:solidFill>
                  <a:sysClr val="windowText" lastClr="000000"/>
                </a:solidFill>
                <a:latin typeface="Arial"/>
                <a:cs typeface="Arial"/>
              </a:rPr>
              <a:t>location.</a:t>
            </a:r>
            <a:endParaRPr sz="750" kern="0" dirty="0">
              <a:solidFill>
                <a:sysClr val="windowText" lastClr="000000"/>
              </a:solidFill>
              <a:latin typeface="Arial"/>
              <a:cs typeface="Arial"/>
            </a:endParaRPr>
          </a:p>
          <a:p>
            <a:pPr marL="320378" indent="-155859" defTabSz="623438">
              <a:lnSpc>
                <a:spcPts val="883"/>
              </a:lnSpc>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T5650</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Contractor: </a:t>
            </a:r>
            <a:r>
              <a:rPr sz="750" kern="0" spc="-7" dirty="0">
                <a:solidFill>
                  <a:sysClr val="windowText" lastClr="000000"/>
                </a:solidFill>
                <a:latin typeface="Arial"/>
                <a:cs typeface="Arial"/>
              </a:rPr>
              <a:t>Southland</a:t>
            </a:r>
            <a:r>
              <a:rPr sz="750" kern="0" spc="3" dirty="0">
                <a:solidFill>
                  <a:sysClr val="windowText" lastClr="000000"/>
                </a:solidFill>
                <a:latin typeface="Arial"/>
                <a:cs typeface="Arial"/>
              </a:rPr>
              <a:t> </a:t>
            </a:r>
            <a:r>
              <a:rPr sz="750" kern="0" spc="-7" dirty="0">
                <a:solidFill>
                  <a:sysClr val="windowText" lastClr="000000"/>
                </a:solidFill>
                <a:latin typeface="Arial"/>
                <a:cs typeface="Arial"/>
              </a:rPr>
              <a:t>Construction,</a:t>
            </a:r>
            <a:r>
              <a:rPr sz="750" kern="0" dirty="0">
                <a:solidFill>
                  <a:sysClr val="windowText" lastClr="000000"/>
                </a:solidFill>
                <a:latin typeface="Arial"/>
                <a:cs typeface="Arial"/>
              </a:rPr>
              <a:t> </a:t>
            </a:r>
            <a:r>
              <a:rPr sz="750" kern="0" spc="-14" dirty="0">
                <a:solidFill>
                  <a:sysClr val="windowText" lastClr="000000"/>
                </a:solidFill>
                <a:latin typeface="Arial"/>
                <a:cs typeface="Arial"/>
              </a:rPr>
              <a:t>Inc.</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Start: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July</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27,</a:t>
            </a:r>
            <a:r>
              <a:rPr sz="750" kern="0" spc="-17" dirty="0">
                <a:solidFill>
                  <a:sysClr val="windowText" lastClr="000000"/>
                </a:solidFill>
                <a:latin typeface="Arial"/>
                <a:cs typeface="Arial"/>
              </a:rPr>
              <a:t> </a:t>
            </a:r>
            <a:r>
              <a:rPr sz="750" kern="0" spc="-14" dirty="0">
                <a:solidFill>
                  <a:sysClr val="windowText" lastClr="000000"/>
                </a:solidFill>
                <a:latin typeface="Arial"/>
                <a:cs typeface="Arial"/>
              </a:rPr>
              <a:t>2020</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Estimated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Early</a:t>
            </a:r>
            <a:r>
              <a:rPr sz="750" kern="0" spc="-20" dirty="0">
                <a:solidFill>
                  <a:sysClr val="windowText" lastClr="000000"/>
                </a:solidFill>
                <a:latin typeface="Arial"/>
                <a:cs typeface="Arial"/>
              </a:rPr>
              <a:t> </a:t>
            </a:r>
            <a:r>
              <a:rPr sz="750" kern="0" spc="-14" dirty="0">
                <a:solidFill>
                  <a:sysClr val="windowText" lastClr="000000"/>
                </a:solidFill>
                <a:latin typeface="Arial"/>
                <a:cs typeface="Arial"/>
              </a:rPr>
              <a:t>2024</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spc="-7" dirty="0">
                <a:solidFill>
                  <a:sysClr val="windowText" lastClr="000000"/>
                </a:solidFill>
                <a:latin typeface="Arial"/>
                <a:cs typeface="Arial"/>
              </a:rPr>
              <a:t>Construction </a:t>
            </a:r>
            <a:r>
              <a:rPr sz="750" kern="0" dirty="0">
                <a:solidFill>
                  <a:sysClr val="windowText" lastClr="000000"/>
                </a:solidFill>
                <a:latin typeface="Arial"/>
                <a:cs typeface="Arial"/>
              </a:rPr>
              <a:t>Cost: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45.3 </a:t>
            </a:r>
            <a:r>
              <a:rPr sz="750" kern="0" spc="-7" dirty="0">
                <a:solidFill>
                  <a:sysClr val="windowText" lastClr="000000"/>
                </a:solidFill>
                <a:latin typeface="Arial"/>
                <a:cs typeface="Arial"/>
              </a:rPr>
              <a:t>million</a:t>
            </a:r>
            <a:endParaRPr sz="750" kern="0" dirty="0">
              <a:solidFill>
                <a:sysClr val="windowText" lastClr="000000"/>
              </a:solidFill>
              <a:latin typeface="Arial"/>
              <a:cs typeface="Arial"/>
            </a:endParaRPr>
          </a:p>
          <a:p>
            <a:pPr marL="320378" marR="5195" indent="-156292" algn="just" defTabSz="623438">
              <a:lnSpc>
                <a:spcPct val="95900"/>
              </a:lnSpc>
              <a:spcBef>
                <a:spcPts val="51"/>
              </a:spcBef>
              <a:buFont typeface="Symbol"/>
              <a:buChar char=""/>
              <a:tabLst>
                <a:tab pos="320378" algn="l"/>
              </a:tabLst>
            </a:pPr>
            <a:r>
              <a:rPr sz="750" kern="0" dirty="0">
                <a:solidFill>
                  <a:sysClr val="windowText" lastClr="000000"/>
                </a:solidFill>
                <a:latin typeface="Arial"/>
                <a:cs typeface="Arial"/>
              </a:rPr>
              <a:t>Description: This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widen</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441/U.S.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27/State</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500</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7" dirty="0">
                <a:solidFill>
                  <a:sysClr val="windowText" lastClr="000000"/>
                </a:solidFill>
                <a:latin typeface="Arial"/>
                <a:cs typeface="Arial"/>
              </a:rPr>
              <a:t> </a:t>
            </a:r>
            <a:r>
              <a:rPr sz="750" kern="0" spc="-14" dirty="0">
                <a:solidFill>
                  <a:sysClr val="windowText" lastClr="000000"/>
                </a:solidFill>
                <a:latin typeface="Arial"/>
                <a:cs typeface="Arial"/>
              </a:rPr>
              <a:t>four </a:t>
            </a:r>
            <a:r>
              <a:rPr sz="750" kern="0" dirty="0">
                <a:solidFill>
                  <a:sysClr val="windowText" lastClr="000000"/>
                </a:solidFill>
                <a:latin typeface="Arial"/>
                <a:cs typeface="Arial"/>
              </a:rPr>
              <a:t>to</a:t>
            </a:r>
            <a:r>
              <a:rPr sz="750" kern="0" spc="218" dirty="0">
                <a:solidFill>
                  <a:sysClr val="windowText" lastClr="000000"/>
                </a:solidFill>
                <a:latin typeface="Arial"/>
                <a:cs typeface="Arial"/>
              </a:rPr>
              <a:t> </a:t>
            </a:r>
            <a:r>
              <a:rPr sz="750" kern="0" dirty="0">
                <a:solidFill>
                  <a:sysClr val="windowText" lastClr="000000"/>
                </a:solidFill>
                <a:latin typeface="Arial"/>
                <a:cs typeface="Arial"/>
              </a:rPr>
              <a:t>six</a:t>
            </a:r>
            <a:r>
              <a:rPr sz="750" kern="0" spc="215" dirty="0">
                <a:solidFill>
                  <a:sysClr val="windowText" lastClr="000000"/>
                </a:solidFill>
                <a:latin typeface="Arial"/>
                <a:cs typeface="Arial"/>
              </a:rPr>
              <a:t> </a:t>
            </a:r>
            <a:r>
              <a:rPr sz="750" kern="0" dirty="0">
                <a:solidFill>
                  <a:sysClr val="windowText" lastClr="000000"/>
                </a:solidFill>
                <a:latin typeface="Arial"/>
                <a:cs typeface="Arial"/>
              </a:rPr>
              <a:t>lanes</a:t>
            </a:r>
            <a:r>
              <a:rPr sz="750" kern="0" spc="218" dirty="0">
                <a:solidFill>
                  <a:sysClr val="windowText" lastClr="000000"/>
                </a:solidFill>
                <a:latin typeface="Arial"/>
                <a:cs typeface="Arial"/>
              </a:rPr>
              <a:t> </a:t>
            </a:r>
            <a:r>
              <a:rPr sz="750" kern="0" dirty="0">
                <a:solidFill>
                  <a:sysClr val="windowText" lastClr="000000"/>
                </a:solidFill>
                <a:latin typeface="Arial"/>
                <a:cs typeface="Arial"/>
              </a:rPr>
              <a:t>between</a:t>
            </a:r>
            <a:r>
              <a:rPr sz="750" kern="0" spc="211" dirty="0">
                <a:solidFill>
                  <a:sysClr val="windowText" lastClr="000000"/>
                </a:solidFill>
                <a:latin typeface="Arial"/>
                <a:cs typeface="Arial"/>
              </a:rPr>
              <a:t> </a:t>
            </a:r>
            <a:r>
              <a:rPr sz="750" kern="0" dirty="0">
                <a:solidFill>
                  <a:sysClr val="windowText" lastClr="000000"/>
                </a:solidFill>
                <a:latin typeface="Arial"/>
                <a:cs typeface="Arial"/>
              </a:rPr>
              <a:t>Lake</a:t>
            </a:r>
            <a:r>
              <a:rPr sz="750" kern="0" spc="218" dirty="0">
                <a:solidFill>
                  <a:sysClr val="windowText" lastClr="000000"/>
                </a:solidFill>
                <a:latin typeface="Arial"/>
                <a:cs typeface="Arial"/>
              </a:rPr>
              <a:t> </a:t>
            </a:r>
            <a:r>
              <a:rPr sz="750" kern="0" dirty="0">
                <a:solidFill>
                  <a:sysClr val="windowText" lastClr="000000"/>
                </a:solidFill>
                <a:latin typeface="Arial"/>
                <a:cs typeface="Arial"/>
              </a:rPr>
              <a:t>Ella</a:t>
            </a:r>
            <a:r>
              <a:rPr sz="750" kern="0" spc="215"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218"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18" dirty="0">
                <a:solidFill>
                  <a:sysClr val="windowText" lastClr="000000"/>
                </a:solidFill>
                <a:latin typeface="Arial"/>
                <a:cs typeface="Arial"/>
              </a:rPr>
              <a:t> </a:t>
            </a:r>
            <a:r>
              <a:rPr sz="750" kern="0" dirty="0">
                <a:solidFill>
                  <a:sysClr val="windowText" lastClr="000000"/>
                </a:solidFill>
                <a:latin typeface="Arial"/>
                <a:cs typeface="Arial"/>
              </a:rPr>
              <a:t>Avenida</a:t>
            </a:r>
            <a:r>
              <a:rPr sz="750" kern="0" spc="222" dirty="0">
                <a:solidFill>
                  <a:sysClr val="windowText" lastClr="000000"/>
                </a:solidFill>
                <a:latin typeface="Arial"/>
                <a:cs typeface="Arial"/>
              </a:rPr>
              <a:t> </a:t>
            </a:r>
            <a:r>
              <a:rPr sz="750" kern="0" dirty="0">
                <a:solidFill>
                  <a:sysClr val="windowText" lastClr="000000"/>
                </a:solidFill>
                <a:latin typeface="Arial"/>
                <a:cs typeface="Arial"/>
              </a:rPr>
              <a:t>Central.</a:t>
            </a:r>
            <a:r>
              <a:rPr sz="750" kern="0" spc="215" dirty="0">
                <a:solidFill>
                  <a:sysClr val="windowText" lastClr="000000"/>
                </a:solidFill>
                <a:latin typeface="Arial"/>
                <a:cs typeface="Arial"/>
              </a:rPr>
              <a:t> </a:t>
            </a:r>
            <a:r>
              <a:rPr sz="750" kern="0" dirty="0">
                <a:solidFill>
                  <a:sysClr val="windowText" lastClr="000000"/>
                </a:solidFill>
                <a:latin typeface="Arial"/>
                <a:cs typeface="Arial"/>
              </a:rPr>
              <a:t>Both</a:t>
            </a:r>
            <a:r>
              <a:rPr sz="750" kern="0" spc="211" dirty="0">
                <a:solidFill>
                  <a:sysClr val="windowText" lastClr="000000"/>
                </a:solidFill>
                <a:latin typeface="Arial"/>
                <a:cs typeface="Arial"/>
              </a:rPr>
              <a:t> </a:t>
            </a:r>
            <a:r>
              <a:rPr sz="750" kern="0" dirty="0">
                <a:solidFill>
                  <a:sysClr val="windowText" lastClr="000000"/>
                </a:solidFill>
                <a:latin typeface="Arial"/>
                <a:cs typeface="Arial"/>
              </a:rPr>
              <a:t>northbound</a:t>
            </a:r>
            <a:r>
              <a:rPr sz="750" kern="0" spc="222" dirty="0">
                <a:solidFill>
                  <a:sysClr val="windowText" lastClr="000000"/>
                </a:solidFill>
                <a:latin typeface="Arial"/>
                <a:cs typeface="Arial"/>
              </a:rPr>
              <a:t> </a:t>
            </a:r>
            <a:r>
              <a:rPr sz="750" kern="0" spc="-17" dirty="0">
                <a:solidFill>
                  <a:sysClr val="windowText" lastClr="000000"/>
                </a:solidFill>
                <a:latin typeface="Arial"/>
                <a:cs typeface="Arial"/>
              </a:rPr>
              <a:t>and </a:t>
            </a:r>
            <a:r>
              <a:rPr sz="750" kern="0" dirty="0">
                <a:solidFill>
                  <a:sysClr val="windowText" lastClr="000000"/>
                </a:solidFill>
                <a:latin typeface="Arial"/>
                <a:cs typeface="Arial"/>
              </a:rPr>
              <a:t>southbound</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441</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be</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expanded</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two</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three</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lanes,</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bicycle</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lanes</a:t>
            </a:r>
            <a:r>
              <a:rPr sz="750" kern="0" spc="55" dirty="0">
                <a:solidFill>
                  <a:sysClr val="windowText" lastClr="000000"/>
                </a:solidFill>
                <a:latin typeface="Arial"/>
                <a:cs typeface="Arial"/>
              </a:rPr>
              <a:t> </a:t>
            </a:r>
            <a:r>
              <a:rPr sz="750" kern="0" spc="-17" dirty="0">
                <a:solidFill>
                  <a:sysClr val="windowText" lastClr="000000"/>
                </a:solidFill>
                <a:latin typeface="Arial"/>
                <a:cs typeface="Arial"/>
              </a:rPr>
              <a:t>and </a:t>
            </a:r>
            <a:r>
              <a:rPr sz="750" kern="0" dirty="0">
                <a:solidFill>
                  <a:sysClr val="windowText" lastClr="000000"/>
                </a:solidFill>
                <a:latin typeface="Arial"/>
                <a:cs typeface="Arial"/>
              </a:rPr>
              <a:t>sidewalks</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be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added</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along</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length</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FDOT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do</a:t>
            </a:r>
            <a:r>
              <a:rPr sz="750" kern="0" spc="14" dirty="0">
                <a:solidFill>
                  <a:sysClr val="windowText" lastClr="000000"/>
                </a:solidFill>
                <a:latin typeface="Arial"/>
                <a:cs typeface="Arial"/>
              </a:rPr>
              <a:t> </a:t>
            </a:r>
            <a:r>
              <a:rPr sz="750" kern="0" spc="-7" dirty="0">
                <a:solidFill>
                  <a:sysClr val="windowText" lastClr="000000"/>
                </a:solidFill>
                <a:latin typeface="Arial"/>
                <a:cs typeface="Arial"/>
              </a:rPr>
              <a:t>drainage </a:t>
            </a:r>
            <a:r>
              <a:rPr sz="750" kern="0" dirty="0">
                <a:solidFill>
                  <a:sysClr val="windowText" lastClr="000000"/>
                </a:solidFill>
                <a:latin typeface="Arial"/>
                <a:cs typeface="Arial"/>
              </a:rPr>
              <a:t>work,</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add</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signage,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make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lighting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upgrades,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make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median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access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changes,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improve </a:t>
            </a:r>
            <a:r>
              <a:rPr sz="750" kern="0"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aesthetics</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roadway</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with</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new</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landscaping.</a:t>
            </a:r>
            <a:r>
              <a:rPr sz="750" kern="0" spc="41"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key</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aspect</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will</a:t>
            </a:r>
            <a:r>
              <a:rPr sz="750" kern="0" spc="27" dirty="0">
                <a:solidFill>
                  <a:sysClr val="windowText" lastClr="000000"/>
                </a:solidFill>
                <a:latin typeface="Arial"/>
                <a:cs typeface="Arial"/>
              </a:rPr>
              <a:t> </a:t>
            </a:r>
            <a:r>
              <a:rPr sz="750" kern="0" spc="-17" dirty="0">
                <a:solidFill>
                  <a:sysClr val="windowText" lastClr="000000"/>
                </a:solidFill>
                <a:latin typeface="Arial"/>
                <a:cs typeface="Arial"/>
              </a:rPr>
              <a:t>be </a:t>
            </a:r>
            <a:r>
              <a:rPr sz="750" kern="0" dirty="0">
                <a:solidFill>
                  <a:sysClr val="windowText" lastClr="000000"/>
                </a:solidFill>
                <a:latin typeface="Arial"/>
                <a:cs typeface="Arial"/>
              </a:rPr>
              <a:t>the removal</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of U.S. 441</a:t>
            </a:r>
            <a:r>
              <a:rPr sz="750" kern="0" spc="7" dirty="0">
                <a:solidFill>
                  <a:sysClr val="windowText" lastClr="000000"/>
                </a:solidFill>
                <a:latin typeface="Arial"/>
                <a:cs typeface="Arial"/>
              </a:rPr>
              <a:t> </a:t>
            </a:r>
            <a:r>
              <a:rPr sz="750" kern="0" dirty="0">
                <a:solidFill>
                  <a:sysClr val="windowText" lastClr="000000"/>
                </a:solidFill>
                <a:latin typeface="Arial"/>
                <a:cs typeface="Arial"/>
              </a:rPr>
              <a:t>bridges over</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Road (C.R.)</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25, and</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creation of</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3" dirty="0">
                <a:solidFill>
                  <a:sysClr val="windowText" lastClr="000000"/>
                </a:solidFill>
                <a:latin typeface="Arial"/>
                <a:cs typeface="Arial"/>
              </a:rPr>
              <a:t> </a:t>
            </a:r>
            <a:r>
              <a:rPr sz="750" kern="0" spc="-14" dirty="0">
                <a:solidFill>
                  <a:sysClr val="windowText" lastClr="000000"/>
                </a:solidFill>
                <a:latin typeface="Arial"/>
                <a:cs typeface="Arial"/>
              </a:rPr>
              <a:t>new, </a:t>
            </a:r>
            <a:r>
              <a:rPr sz="750" kern="0" spc="-7" dirty="0">
                <a:solidFill>
                  <a:sysClr val="windowText" lastClr="000000"/>
                </a:solidFill>
                <a:latin typeface="Arial"/>
                <a:cs typeface="Arial"/>
              </a:rPr>
              <a:t>at-</a:t>
            </a:r>
            <a:r>
              <a:rPr sz="750" kern="0" dirty="0">
                <a:solidFill>
                  <a:sysClr val="windowText" lastClr="000000"/>
                </a:solidFill>
                <a:latin typeface="Arial"/>
                <a:cs typeface="Arial"/>
              </a:rPr>
              <a:t>grade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intersection at</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that location. C.R.</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25 will connect with U.S.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441</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on the east</a:t>
            </a:r>
            <a:r>
              <a:rPr sz="750" kern="0" spc="-7" dirty="0">
                <a:solidFill>
                  <a:sysClr val="windowText" lastClr="000000"/>
                </a:solidFill>
                <a:latin typeface="Arial"/>
                <a:cs typeface="Arial"/>
              </a:rPr>
              <a:t> </a:t>
            </a:r>
            <a:r>
              <a:rPr sz="750" kern="0" spc="-14" dirty="0">
                <a:solidFill>
                  <a:sysClr val="windowText" lastClr="000000"/>
                </a:solidFill>
                <a:latin typeface="Arial"/>
                <a:cs typeface="Arial"/>
              </a:rPr>
              <a:t>side </a:t>
            </a:r>
            <a:r>
              <a:rPr sz="750" kern="0" dirty="0">
                <a:solidFill>
                  <a:sysClr val="windowText" lastClr="000000"/>
                </a:solidFill>
                <a:latin typeface="Arial"/>
                <a:cs typeface="Arial"/>
              </a:rPr>
              <a:t>of the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highway</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via</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a signalized</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intersection</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but will</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end as</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a</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cul-</a:t>
            </a:r>
            <a:r>
              <a:rPr sz="750" kern="0" spc="-7" dirty="0">
                <a:solidFill>
                  <a:sysClr val="windowText" lastClr="000000"/>
                </a:solidFill>
                <a:latin typeface="Arial"/>
                <a:cs typeface="Arial"/>
              </a:rPr>
              <a:t>de-</a:t>
            </a:r>
            <a:r>
              <a:rPr sz="750" kern="0" dirty="0">
                <a:solidFill>
                  <a:sysClr val="windowText" lastClr="000000"/>
                </a:solidFill>
                <a:latin typeface="Arial"/>
                <a:cs typeface="Arial"/>
              </a:rPr>
              <a:t>sac on the</a:t>
            </a:r>
            <a:r>
              <a:rPr sz="750" kern="0" spc="3" dirty="0">
                <a:solidFill>
                  <a:sysClr val="windowText" lastClr="000000"/>
                </a:solidFill>
                <a:latin typeface="Arial"/>
                <a:cs typeface="Arial"/>
              </a:rPr>
              <a:t> </a:t>
            </a:r>
            <a:r>
              <a:rPr sz="750" kern="0" dirty="0">
                <a:solidFill>
                  <a:sysClr val="windowText" lastClr="000000"/>
                </a:solidFill>
                <a:latin typeface="Arial"/>
                <a:cs typeface="Arial"/>
              </a:rPr>
              <a:t>west</a:t>
            </a:r>
            <a:r>
              <a:rPr sz="750" kern="0" spc="3" dirty="0">
                <a:solidFill>
                  <a:sysClr val="windowText" lastClr="000000"/>
                </a:solidFill>
                <a:latin typeface="Arial"/>
                <a:cs typeface="Arial"/>
              </a:rPr>
              <a:t> </a:t>
            </a:r>
            <a:r>
              <a:rPr sz="750" kern="0" spc="-14" dirty="0">
                <a:solidFill>
                  <a:sysClr val="windowText" lastClr="000000"/>
                </a:solidFill>
                <a:latin typeface="Arial"/>
                <a:cs typeface="Arial"/>
              </a:rPr>
              <a:t>side </a:t>
            </a:r>
            <a:r>
              <a:rPr sz="750" kern="0" dirty="0">
                <a:solidFill>
                  <a:sysClr val="windowText" lastClr="000000"/>
                </a:solidFill>
                <a:latin typeface="Arial"/>
                <a:cs typeface="Arial"/>
              </a:rPr>
              <a:t>of</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U.S.</a:t>
            </a:r>
            <a:r>
              <a:rPr sz="750" kern="0" spc="-10" dirty="0">
                <a:solidFill>
                  <a:sysClr val="windowText" lastClr="000000"/>
                </a:solidFill>
                <a:latin typeface="Arial"/>
                <a:cs typeface="Arial"/>
              </a:rPr>
              <a:t> </a:t>
            </a:r>
            <a:r>
              <a:rPr sz="750" kern="0" spc="-14" dirty="0">
                <a:solidFill>
                  <a:sysClr val="windowText" lastClr="000000"/>
                </a:solidFill>
                <a:latin typeface="Arial"/>
                <a:cs typeface="Arial"/>
              </a:rPr>
              <a:t>441.</a:t>
            </a:r>
            <a:endParaRPr sz="750" kern="0" dirty="0">
              <a:solidFill>
                <a:sysClr val="windowText" lastClr="000000"/>
              </a:solidFill>
              <a:latin typeface="Arial"/>
              <a:cs typeface="Arial"/>
            </a:endParaRPr>
          </a:p>
          <a:p>
            <a:pPr marL="320378" marR="3464" indent="-156292" algn="just" defTabSz="623438">
              <a:lnSpc>
                <a:spcPts val="866"/>
              </a:lnSpc>
              <a:spcBef>
                <a:spcPts val="68"/>
              </a:spcBef>
              <a:buFont typeface="Symbol"/>
              <a:buChar char=""/>
              <a:tabLst>
                <a:tab pos="320378" algn="l"/>
              </a:tabLst>
            </a:pPr>
            <a:r>
              <a:rPr sz="750" kern="0" dirty="0">
                <a:solidFill>
                  <a:sysClr val="windowText" lastClr="000000"/>
                </a:solidFill>
                <a:latin typeface="Arial"/>
                <a:cs typeface="Arial"/>
              </a:rPr>
              <a:t>Update: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Phase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3</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active</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work</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includes</a:t>
            </a:r>
            <a:r>
              <a:rPr sz="750" kern="0" spc="37" dirty="0">
                <a:solidFill>
                  <a:sysClr val="windowText" lastClr="000000"/>
                </a:solidFill>
                <a:latin typeface="Arial"/>
                <a:cs typeface="Arial"/>
              </a:rPr>
              <a:t> </a:t>
            </a:r>
            <a:r>
              <a:rPr sz="750" kern="0" dirty="0">
                <a:solidFill>
                  <a:sysClr val="windowText" lastClr="000000"/>
                </a:solidFill>
                <a:latin typeface="Arial"/>
                <a:cs typeface="Arial"/>
              </a:rPr>
              <a:t>signal,</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pipe,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subgrade</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operations</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as</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well</a:t>
            </a:r>
            <a:r>
              <a:rPr sz="750" kern="0" spc="31" dirty="0">
                <a:solidFill>
                  <a:sysClr val="windowText" lastClr="000000"/>
                </a:solidFill>
                <a:latin typeface="Arial"/>
                <a:cs typeface="Arial"/>
              </a:rPr>
              <a:t> </a:t>
            </a:r>
            <a:r>
              <a:rPr sz="750" kern="0" spc="-17" dirty="0">
                <a:solidFill>
                  <a:sysClr val="windowText" lastClr="000000"/>
                </a:solidFill>
                <a:latin typeface="Arial"/>
                <a:cs typeface="Arial"/>
              </a:rPr>
              <a:t>as </a:t>
            </a:r>
            <a:r>
              <a:rPr sz="750" kern="0" spc="-7" dirty="0">
                <a:solidFill>
                  <a:sysClr val="windowText" lastClr="000000"/>
                </a:solidFill>
                <a:latin typeface="Arial"/>
                <a:cs typeface="Arial"/>
              </a:rPr>
              <a:t>excavating</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at</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CR</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25,</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pouring</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concrete</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curbs</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0" dirty="0">
                <a:solidFill>
                  <a:sysClr val="windowText" lastClr="000000"/>
                </a:solidFill>
                <a:latin typeface="Arial"/>
                <a:cs typeface="Arial"/>
              </a:rPr>
              <a:t> </a:t>
            </a:r>
            <a:r>
              <a:rPr sz="750" kern="0" spc="-7" dirty="0">
                <a:solidFill>
                  <a:sysClr val="windowText" lastClr="000000"/>
                </a:solidFill>
                <a:latin typeface="Arial"/>
                <a:cs typeface="Arial"/>
              </a:rPr>
              <a:t>sidewalks.</a:t>
            </a:r>
            <a:endParaRPr sz="750" kern="0" dirty="0">
              <a:solidFill>
                <a:sysClr val="windowText" lastClr="000000"/>
              </a:solidFill>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3589270" y="4316907"/>
            <a:ext cx="652657" cy="95825"/>
          </a:xfrm>
          <a:prstGeom prst="rect">
            <a:avLst/>
          </a:prstGeom>
        </p:spPr>
        <p:txBody>
          <a:bodyPr vert="horz" wrap="square" lIns="0" tIns="1299" rIns="0" bIns="0" rtlCol="0">
            <a:spAutoFit/>
          </a:bodyPr>
          <a:lstStyle/>
          <a:p>
            <a:pPr marL="8659" defTabSz="623438">
              <a:spcBef>
                <a:spcPts val="10"/>
              </a:spcBef>
            </a:pPr>
            <a:r>
              <a:rPr kern="0" dirty="0">
                <a:solidFill>
                  <a:prstClr val="black"/>
                </a:solidFill>
              </a:rPr>
              <a:t>Page</a:t>
            </a:r>
            <a:r>
              <a:rPr kern="0" spc="-17" dirty="0">
                <a:solidFill>
                  <a:prstClr val="black"/>
                </a:solidFill>
              </a:rPr>
              <a:t> </a:t>
            </a:r>
            <a:fld id="{81D60167-4931-47E6-BA6A-407CBD079E47}" type="slidenum">
              <a:rPr b="1" kern="0" dirty="0">
                <a:solidFill>
                  <a:prstClr val="black"/>
                </a:solidFill>
              </a:rPr>
              <a:pPr marL="8659" defTabSz="623438">
                <a:spcBef>
                  <a:spcPts val="10"/>
                </a:spcBef>
              </a:pPr>
              <a:t>47</a:t>
            </a:fld>
            <a:r>
              <a:rPr b="1" kern="0" spc="-7" dirty="0">
                <a:solidFill>
                  <a:prstClr val="black"/>
                </a:solidFill>
              </a:rPr>
              <a:t> </a:t>
            </a:r>
            <a:r>
              <a:rPr kern="0" dirty="0">
                <a:solidFill>
                  <a:prstClr val="black"/>
                </a:solidFill>
              </a:rPr>
              <a:t>of</a:t>
            </a:r>
            <a:r>
              <a:rPr kern="0" spc="-3" dirty="0">
                <a:solidFill>
                  <a:prstClr val="black"/>
                </a:solidFill>
              </a:rPr>
              <a:t> </a:t>
            </a:r>
            <a:r>
              <a:rPr b="1" kern="0" spc="-34" dirty="0">
                <a:solidFill>
                  <a:prstClr val="black"/>
                </a:solidFill>
              </a:rPr>
              <a:t>4</a:t>
            </a:r>
          </a:p>
        </p:txBody>
      </p:sp>
      <p:sp>
        <p:nvSpPr>
          <p:cNvPr id="2" name="object 2"/>
          <p:cNvSpPr txBox="1"/>
          <p:nvPr/>
        </p:nvSpPr>
        <p:spPr>
          <a:xfrm>
            <a:off x="5671877" y="609081"/>
            <a:ext cx="847725" cy="123723"/>
          </a:xfrm>
          <a:prstGeom prst="rect">
            <a:avLst/>
          </a:prstGeom>
        </p:spPr>
        <p:txBody>
          <a:bodyPr vert="horz" wrap="square" lIns="0" tIns="8226" rIns="0" bIns="0" rtlCol="0">
            <a:spAutoFit/>
          </a:bodyPr>
          <a:lstStyle/>
          <a:p>
            <a:pPr marL="8659" defTabSz="623438">
              <a:spcBef>
                <a:spcPts val="65"/>
              </a:spcBef>
            </a:pPr>
            <a:r>
              <a:rPr sz="750" b="1" u="sng" kern="0" dirty="0">
                <a:solidFill>
                  <a:sysClr val="windowText" lastClr="000000"/>
                </a:solidFill>
                <a:uFill>
                  <a:solidFill>
                    <a:srgbClr val="000000"/>
                  </a:solidFill>
                </a:uFill>
                <a:latin typeface="Arial"/>
                <a:cs typeface="Arial"/>
              </a:rPr>
              <a:t>SUMTER</a:t>
            </a:r>
            <a:r>
              <a:rPr sz="750" b="1" u="sng" kern="0" spc="-34" dirty="0">
                <a:solidFill>
                  <a:sysClr val="windowText" lastClr="000000"/>
                </a:solidFill>
                <a:uFill>
                  <a:solidFill>
                    <a:srgbClr val="000000"/>
                  </a:solidFill>
                </a:uFill>
                <a:latin typeface="Arial"/>
                <a:cs typeface="Arial"/>
              </a:rPr>
              <a:t> </a:t>
            </a:r>
            <a:r>
              <a:rPr sz="750" b="1" u="sng" kern="0" spc="-7" dirty="0">
                <a:solidFill>
                  <a:sysClr val="windowText" lastClr="000000"/>
                </a:solidFill>
                <a:uFill>
                  <a:solidFill>
                    <a:srgbClr val="000000"/>
                  </a:solidFill>
                </a:uFill>
                <a:latin typeface="Arial"/>
                <a:cs typeface="Arial"/>
              </a:rPr>
              <a:t>COUNTY</a:t>
            </a:r>
            <a:endParaRPr sz="750" kern="0" dirty="0">
              <a:solidFill>
                <a:sysClr val="windowText" lastClr="000000"/>
              </a:solidFill>
              <a:latin typeface="Arial"/>
              <a:cs typeface="Arial"/>
            </a:endParaRPr>
          </a:p>
        </p:txBody>
      </p:sp>
      <p:sp>
        <p:nvSpPr>
          <p:cNvPr id="3" name="object 3"/>
          <p:cNvSpPr txBox="1"/>
          <p:nvPr/>
        </p:nvSpPr>
        <p:spPr>
          <a:xfrm>
            <a:off x="4061114" y="827809"/>
            <a:ext cx="4069773" cy="2557402"/>
          </a:xfrm>
          <a:prstGeom prst="rect">
            <a:avLst/>
          </a:prstGeom>
        </p:spPr>
        <p:txBody>
          <a:bodyPr vert="horz" wrap="square" lIns="0" tIns="8226" rIns="0" bIns="0" rtlCol="0">
            <a:spAutoFit/>
          </a:bodyPr>
          <a:lstStyle/>
          <a:p>
            <a:pPr marL="8659" defTabSz="623438">
              <a:spcBef>
                <a:spcPts val="65"/>
              </a:spcBef>
            </a:pPr>
            <a:r>
              <a:rPr sz="750" b="1" kern="0" dirty="0">
                <a:solidFill>
                  <a:sysClr val="windowText" lastClr="000000"/>
                </a:solidFill>
                <a:latin typeface="Arial"/>
                <a:cs typeface="Arial"/>
              </a:rPr>
              <a:t>Current</a:t>
            </a:r>
            <a:r>
              <a:rPr sz="750" b="1" kern="0" spc="-31" dirty="0">
                <a:solidFill>
                  <a:sysClr val="windowText" lastClr="000000"/>
                </a:solidFill>
                <a:latin typeface="Arial"/>
                <a:cs typeface="Arial"/>
              </a:rPr>
              <a:t> </a:t>
            </a:r>
            <a:r>
              <a:rPr sz="750" b="1" kern="0" spc="-7" dirty="0">
                <a:solidFill>
                  <a:sysClr val="windowText" lastClr="000000"/>
                </a:solidFill>
                <a:latin typeface="Arial"/>
                <a:cs typeface="Arial"/>
              </a:rPr>
              <a:t>Projects:</a:t>
            </a:r>
            <a:endParaRPr sz="750" kern="0" dirty="0">
              <a:solidFill>
                <a:sysClr val="windowText" lastClr="000000"/>
              </a:solidFill>
              <a:latin typeface="Arial"/>
              <a:cs typeface="Arial"/>
            </a:endParaRPr>
          </a:p>
          <a:p>
            <a:pPr defTabSz="623438">
              <a:spcBef>
                <a:spcPts val="3"/>
              </a:spcBef>
            </a:pPr>
            <a:endParaRPr sz="716" kern="0" dirty="0">
              <a:solidFill>
                <a:sysClr val="windowText" lastClr="000000"/>
              </a:solidFill>
              <a:latin typeface="Arial"/>
              <a:cs typeface="Arial"/>
            </a:endParaRPr>
          </a:p>
          <a:p>
            <a:pPr marL="8659" defTabSz="623438">
              <a:spcBef>
                <a:spcPts val="3"/>
              </a:spcBef>
            </a:pPr>
            <a:r>
              <a:rPr sz="750" b="1" kern="0" spc="-7" dirty="0">
                <a:solidFill>
                  <a:sysClr val="windowText" lastClr="000000"/>
                </a:solidFill>
                <a:latin typeface="Arial"/>
                <a:cs typeface="Arial"/>
              </a:rPr>
              <a:t>435859-</a:t>
            </a:r>
            <a:r>
              <a:rPr sz="750" b="1" kern="0" dirty="0">
                <a:solidFill>
                  <a:sysClr val="windowText" lastClr="000000"/>
                </a:solidFill>
                <a:latin typeface="Arial"/>
                <a:cs typeface="Arial"/>
              </a:rPr>
              <a:t>3</a:t>
            </a:r>
            <a:r>
              <a:rPr sz="750" b="1" kern="0" spc="-37" dirty="0">
                <a:solidFill>
                  <a:sysClr val="windowText" lastClr="000000"/>
                </a:solidFill>
                <a:latin typeface="Arial"/>
                <a:cs typeface="Arial"/>
              </a:rPr>
              <a:t> </a:t>
            </a:r>
            <a:r>
              <a:rPr sz="750" b="1" kern="0" spc="-7" dirty="0">
                <a:solidFill>
                  <a:sysClr val="windowText" lastClr="000000"/>
                </a:solidFill>
                <a:latin typeface="Arial"/>
                <a:cs typeface="Arial"/>
              </a:rPr>
              <a:t>Widening</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of</a:t>
            </a:r>
            <a:r>
              <a:rPr sz="750" b="1" kern="0" spc="-44" dirty="0">
                <a:solidFill>
                  <a:sysClr val="windowText" lastClr="000000"/>
                </a:solidFill>
                <a:latin typeface="Arial"/>
                <a:cs typeface="Arial"/>
              </a:rPr>
              <a:t> </a:t>
            </a:r>
            <a:r>
              <a:rPr sz="750" b="1" kern="0" spc="-7" dirty="0">
                <a:solidFill>
                  <a:sysClr val="windowText" lastClr="000000"/>
                </a:solidFill>
                <a:latin typeface="Arial"/>
                <a:cs typeface="Arial"/>
              </a:rPr>
              <a:t>State</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Road</a:t>
            </a:r>
            <a:r>
              <a:rPr sz="750" b="1" kern="0" spc="-37" dirty="0">
                <a:solidFill>
                  <a:sysClr val="windowText" lastClr="000000"/>
                </a:solidFill>
                <a:latin typeface="Arial"/>
                <a:cs typeface="Arial"/>
              </a:rPr>
              <a:t> </a:t>
            </a:r>
            <a:r>
              <a:rPr sz="750" b="1" kern="0" spc="-7" dirty="0">
                <a:solidFill>
                  <a:sysClr val="windowText" lastClr="000000"/>
                </a:solidFill>
                <a:latin typeface="Arial"/>
                <a:cs typeface="Arial"/>
              </a:rPr>
              <a:t>50</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from</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Hernando/Sumter</a:t>
            </a:r>
            <a:r>
              <a:rPr sz="750" b="1" kern="0" spc="-41" dirty="0">
                <a:solidFill>
                  <a:sysClr val="windowText" lastClr="000000"/>
                </a:solidFill>
                <a:latin typeface="Arial"/>
                <a:cs typeface="Arial"/>
              </a:rPr>
              <a:t> </a:t>
            </a:r>
            <a:r>
              <a:rPr sz="750" b="1" kern="0" spc="-14" dirty="0">
                <a:solidFill>
                  <a:sysClr val="windowText" lastClr="000000"/>
                </a:solidFill>
                <a:latin typeface="Arial"/>
                <a:cs typeface="Arial"/>
              </a:rPr>
              <a:t>County</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line</a:t>
            </a:r>
            <a:r>
              <a:rPr sz="750" b="1" kern="0" spc="-37" dirty="0">
                <a:solidFill>
                  <a:sysClr val="windowText" lastClr="000000"/>
                </a:solidFill>
                <a:latin typeface="Arial"/>
                <a:cs typeface="Arial"/>
              </a:rPr>
              <a:t> </a:t>
            </a:r>
            <a:r>
              <a:rPr sz="750" b="1" kern="0" dirty="0">
                <a:solidFill>
                  <a:sysClr val="windowText" lastClr="000000"/>
                </a:solidFill>
                <a:latin typeface="Arial"/>
                <a:cs typeface="Arial"/>
              </a:rPr>
              <a:t>to</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east</a:t>
            </a:r>
            <a:r>
              <a:rPr sz="750" b="1" kern="0" spc="-44" dirty="0">
                <a:solidFill>
                  <a:sysClr val="windowText" lastClr="000000"/>
                </a:solidFill>
                <a:latin typeface="Arial"/>
                <a:cs typeface="Arial"/>
              </a:rPr>
              <a:t> </a:t>
            </a:r>
            <a:r>
              <a:rPr sz="750" b="1" kern="0" dirty="0">
                <a:solidFill>
                  <a:sysClr val="windowText" lastClr="000000"/>
                </a:solidFill>
                <a:latin typeface="Arial"/>
                <a:cs typeface="Arial"/>
              </a:rPr>
              <a:t>of</a:t>
            </a:r>
            <a:r>
              <a:rPr sz="750" b="1" kern="0" spc="-34" dirty="0">
                <a:solidFill>
                  <a:sysClr val="windowText" lastClr="000000"/>
                </a:solidFill>
                <a:latin typeface="Arial"/>
                <a:cs typeface="Arial"/>
              </a:rPr>
              <a:t> </a:t>
            </a:r>
            <a:r>
              <a:rPr sz="750" b="1" kern="0" spc="-7" dirty="0">
                <a:solidFill>
                  <a:sysClr val="windowText" lastClr="000000"/>
                </a:solidFill>
                <a:latin typeface="Arial"/>
                <a:cs typeface="Arial"/>
              </a:rPr>
              <a:t>CR</a:t>
            </a:r>
            <a:r>
              <a:rPr sz="750" b="1" kern="0" spc="-41" dirty="0">
                <a:solidFill>
                  <a:sysClr val="windowText" lastClr="000000"/>
                </a:solidFill>
                <a:latin typeface="Arial"/>
                <a:cs typeface="Arial"/>
              </a:rPr>
              <a:t> </a:t>
            </a:r>
            <a:r>
              <a:rPr sz="750" b="1" kern="0" spc="-7" dirty="0">
                <a:solidFill>
                  <a:sysClr val="windowText" lastClr="000000"/>
                </a:solidFill>
                <a:latin typeface="Arial"/>
                <a:cs typeface="Arial"/>
              </a:rPr>
              <a:t>478A.</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E56A6</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Contractor: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Ranger</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Construction</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Industries,</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Inc.</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Start: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November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2,</a:t>
            </a:r>
            <a:r>
              <a:rPr sz="750" kern="0" spc="-24" dirty="0">
                <a:solidFill>
                  <a:sysClr val="windowText" lastClr="000000"/>
                </a:solidFill>
                <a:latin typeface="Arial"/>
                <a:cs typeface="Arial"/>
              </a:rPr>
              <a:t> </a:t>
            </a:r>
            <a:r>
              <a:rPr sz="750" kern="0" spc="-14" dirty="0">
                <a:solidFill>
                  <a:sysClr val="windowText" lastClr="000000"/>
                </a:solidFill>
                <a:latin typeface="Arial"/>
                <a:cs typeface="Arial"/>
              </a:rPr>
              <a:t>2021</a:t>
            </a:r>
            <a:endParaRPr sz="750" kern="0" dirty="0">
              <a:solidFill>
                <a:sysClr val="windowText" lastClr="000000"/>
              </a:solidFill>
              <a:latin typeface="Arial"/>
              <a:cs typeface="Arial"/>
            </a:endParaRPr>
          </a:p>
          <a:p>
            <a:pPr marL="320378" indent="-155859" defTabSz="623438">
              <a:spcBef>
                <a:spcPts val="17"/>
              </a:spcBef>
              <a:buFont typeface="Symbol"/>
              <a:buChar char=""/>
              <a:tabLst>
                <a:tab pos="320378" algn="l"/>
              </a:tabLst>
            </a:pPr>
            <a:r>
              <a:rPr sz="750" kern="0" dirty="0">
                <a:solidFill>
                  <a:sysClr val="windowText" lastClr="000000"/>
                </a:solidFill>
                <a:latin typeface="Arial"/>
                <a:cs typeface="Arial"/>
              </a:rPr>
              <a:t>Estimated</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Early</a:t>
            </a:r>
            <a:r>
              <a:rPr sz="750" kern="0" spc="-17" dirty="0">
                <a:solidFill>
                  <a:sysClr val="windowText" lastClr="000000"/>
                </a:solidFill>
                <a:latin typeface="Arial"/>
                <a:cs typeface="Arial"/>
              </a:rPr>
              <a:t> </a:t>
            </a:r>
            <a:r>
              <a:rPr sz="750" kern="0" spc="-14" dirty="0">
                <a:solidFill>
                  <a:sysClr val="windowText" lastClr="000000"/>
                </a:solidFill>
                <a:latin typeface="Arial"/>
                <a:cs typeface="Arial"/>
              </a:rPr>
              <a:t>2024</a:t>
            </a:r>
            <a:endParaRPr sz="750" kern="0" dirty="0">
              <a:solidFill>
                <a:sysClr val="windowText" lastClr="000000"/>
              </a:solidFill>
              <a:latin typeface="Arial"/>
              <a:cs typeface="Arial"/>
            </a:endParaRPr>
          </a:p>
          <a:p>
            <a:pPr marL="320378" marR="5628" indent="-156292" algn="just" defTabSz="623438">
              <a:lnSpc>
                <a:spcPts val="866"/>
              </a:lnSpc>
              <a:spcBef>
                <a:spcPts val="72"/>
              </a:spcBef>
              <a:buFont typeface="Symbol"/>
              <a:buChar char=""/>
              <a:tabLst>
                <a:tab pos="320378" algn="l"/>
              </a:tabLst>
            </a:pPr>
            <a:r>
              <a:rPr sz="750" kern="0" dirty="0">
                <a:solidFill>
                  <a:sysClr val="windowText" lastClr="000000"/>
                </a:solidFill>
                <a:latin typeface="Arial"/>
                <a:cs typeface="Arial"/>
              </a:rPr>
              <a:t>Description: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purpose</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widen</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State</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(S.R.)</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50</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from</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two</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14" dirty="0">
                <a:solidFill>
                  <a:sysClr val="windowText" lastClr="000000"/>
                </a:solidFill>
                <a:latin typeface="Arial"/>
                <a:cs typeface="Arial"/>
              </a:rPr>
              <a:t> four </a:t>
            </a:r>
            <a:r>
              <a:rPr sz="750" kern="0" dirty="0">
                <a:solidFill>
                  <a:sysClr val="windowText" lastClr="000000"/>
                </a:solidFill>
                <a:latin typeface="Arial"/>
                <a:cs typeface="Arial"/>
              </a:rPr>
              <a:t>lanes.</a:t>
            </a:r>
            <a:r>
              <a:rPr sz="750" kern="0" spc="239"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to</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provide</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increased</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capacity</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0" dirty="0">
                <a:solidFill>
                  <a:sysClr val="windowText" lastClr="000000"/>
                </a:solidFill>
                <a:latin typeface="Arial"/>
                <a:cs typeface="Arial"/>
              </a:rPr>
              <a:t> </a:t>
            </a:r>
            <a:r>
              <a:rPr sz="750" kern="0" dirty="0">
                <a:solidFill>
                  <a:sysClr val="windowText" lastClr="000000"/>
                </a:solidFill>
                <a:latin typeface="Arial"/>
                <a:cs typeface="Arial"/>
              </a:rPr>
              <a:t>improved</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safety.</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begins</a:t>
            </a:r>
            <a:r>
              <a:rPr sz="750" kern="0" spc="10" dirty="0">
                <a:solidFill>
                  <a:sysClr val="windowText" lastClr="000000"/>
                </a:solidFill>
                <a:latin typeface="Arial"/>
                <a:cs typeface="Arial"/>
              </a:rPr>
              <a:t> </a:t>
            </a:r>
            <a:r>
              <a:rPr sz="750" kern="0" spc="-17" dirty="0">
                <a:solidFill>
                  <a:sysClr val="windowText" lastClr="000000"/>
                </a:solidFill>
                <a:latin typeface="Arial"/>
                <a:cs typeface="Arial"/>
              </a:rPr>
              <a:t>at </a:t>
            </a:r>
            <a:r>
              <a:rPr sz="750" kern="0" dirty="0">
                <a:solidFill>
                  <a:sysClr val="windowText" lastClr="000000"/>
                </a:solidFill>
                <a:latin typeface="Arial"/>
                <a:cs typeface="Arial"/>
              </a:rPr>
              <a:t>the</a:t>
            </a:r>
            <a:r>
              <a:rPr sz="750" kern="0" spc="-17" dirty="0">
                <a:solidFill>
                  <a:sysClr val="windowText" lastClr="000000"/>
                </a:solidFill>
                <a:latin typeface="Arial"/>
                <a:cs typeface="Arial"/>
              </a:rPr>
              <a:t> </a:t>
            </a:r>
            <a:r>
              <a:rPr sz="750" kern="0" spc="-7" dirty="0">
                <a:solidFill>
                  <a:sysClr val="windowText" lastClr="000000"/>
                </a:solidFill>
                <a:latin typeface="Arial"/>
                <a:cs typeface="Arial"/>
              </a:rPr>
              <a:t>Hernando/Sumter</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line</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ends</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just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east</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Road</a:t>
            </a:r>
            <a:r>
              <a:rPr sz="750" kern="0" spc="-14" dirty="0">
                <a:solidFill>
                  <a:sysClr val="windowText" lastClr="000000"/>
                </a:solidFill>
                <a:latin typeface="Arial"/>
                <a:cs typeface="Arial"/>
              </a:rPr>
              <a:t> </a:t>
            </a:r>
            <a:r>
              <a:rPr sz="750" kern="0" dirty="0">
                <a:solidFill>
                  <a:sysClr val="windowText" lastClr="000000"/>
                </a:solidFill>
                <a:latin typeface="Arial"/>
                <a:cs typeface="Arial"/>
              </a:rPr>
              <a:t>(C.R.)</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478A.</a:t>
            </a:r>
            <a:endParaRPr sz="750" kern="0" dirty="0">
              <a:solidFill>
                <a:sysClr val="windowText" lastClr="000000"/>
              </a:solidFill>
              <a:latin typeface="Arial"/>
              <a:cs typeface="Arial"/>
            </a:endParaRPr>
          </a:p>
          <a:p>
            <a:pPr marL="320378" marR="3896" indent="-156292" algn="just" defTabSz="623438">
              <a:lnSpc>
                <a:spcPts val="866"/>
              </a:lnSpc>
              <a:spcBef>
                <a:spcPts val="41"/>
              </a:spcBef>
              <a:buFont typeface="Symbol"/>
              <a:buChar char=""/>
              <a:tabLst>
                <a:tab pos="320378" algn="l"/>
              </a:tabLst>
            </a:pPr>
            <a:r>
              <a:rPr sz="750" kern="0" dirty="0">
                <a:solidFill>
                  <a:sysClr val="windowText" lastClr="000000"/>
                </a:solidFill>
                <a:latin typeface="Arial"/>
                <a:cs typeface="Arial"/>
              </a:rPr>
              <a:t>Update:</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Active</a:t>
            </a:r>
            <a:r>
              <a:rPr sz="750" kern="0" spc="106" dirty="0">
                <a:solidFill>
                  <a:sysClr val="windowText" lastClr="000000"/>
                </a:solidFill>
                <a:latin typeface="Arial"/>
                <a:cs typeface="Arial"/>
              </a:rPr>
              <a:t> </a:t>
            </a:r>
            <a:r>
              <a:rPr sz="750" kern="0" dirty="0">
                <a:solidFill>
                  <a:sysClr val="windowText" lastClr="000000"/>
                </a:solidFill>
                <a:latin typeface="Arial"/>
                <a:cs typeface="Arial"/>
              </a:rPr>
              <a:t>work</a:t>
            </a:r>
            <a:r>
              <a:rPr sz="750" kern="0" spc="112" dirty="0">
                <a:solidFill>
                  <a:sysClr val="windowText" lastClr="000000"/>
                </a:solidFill>
                <a:latin typeface="Arial"/>
                <a:cs typeface="Arial"/>
              </a:rPr>
              <a:t> </a:t>
            </a:r>
            <a:r>
              <a:rPr sz="750" kern="0" dirty="0">
                <a:solidFill>
                  <a:sysClr val="windowText" lastClr="000000"/>
                </a:solidFill>
                <a:latin typeface="Arial"/>
                <a:cs typeface="Arial"/>
              </a:rPr>
              <a:t>includes</a:t>
            </a:r>
            <a:r>
              <a:rPr sz="750" kern="0" spc="116" dirty="0">
                <a:solidFill>
                  <a:sysClr val="windowText" lastClr="000000"/>
                </a:solidFill>
                <a:latin typeface="Arial"/>
                <a:cs typeface="Arial"/>
              </a:rPr>
              <a:t> </a:t>
            </a:r>
            <a:r>
              <a:rPr sz="750" kern="0" dirty="0">
                <a:solidFill>
                  <a:sysClr val="windowText" lastClr="000000"/>
                </a:solidFill>
                <a:latin typeface="Arial"/>
                <a:cs typeface="Arial"/>
              </a:rPr>
              <a:t>grading,</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sodding,</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paving</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drainage</a:t>
            </a:r>
            <a:r>
              <a:rPr sz="750" kern="0" spc="109" dirty="0">
                <a:solidFill>
                  <a:sysClr val="windowText" lastClr="000000"/>
                </a:solidFill>
                <a:latin typeface="Arial"/>
                <a:cs typeface="Arial"/>
              </a:rPr>
              <a:t> </a:t>
            </a:r>
            <a:r>
              <a:rPr sz="750" kern="0" dirty="0">
                <a:solidFill>
                  <a:sysClr val="windowText" lastClr="000000"/>
                </a:solidFill>
                <a:latin typeface="Arial"/>
                <a:cs typeface="Arial"/>
              </a:rPr>
              <a:t>operations.</a:t>
            </a:r>
            <a:r>
              <a:rPr sz="750" kern="0" spc="102" dirty="0">
                <a:solidFill>
                  <a:sysClr val="windowText" lastClr="000000"/>
                </a:solidFill>
                <a:latin typeface="Arial"/>
                <a:cs typeface="Arial"/>
              </a:rPr>
              <a:t> </a:t>
            </a:r>
            <a:r>
              <a:rPr sz="750" kern="0" spc="-17" dirty="0">
                <a:solidFill>
                  <a:sysClr val="windowText" lastClr="000000"/>
                </a:solidFill>
                <a:latin typeface="Arial"/>
                <a:cs typeface="Arial"/>
              </a:rPr>
              <a:t>The </a:t>
            </a:r>
            <a:r>
              <a:rPr sz="750" kern="0" dirty="0">
                <a:solidFill>
                  <a:sysClr val="windowText" lastClr="000000"/>
                </a:solidFill>
                <a:latin typeface="Arial"/>
                <a:cs typeface="Arial"/>
              </a:rPr>
              <a:t>contractor</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working</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completing</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punch</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list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items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for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bridge.</a:t>
            </a:r>
            <a:endParaRPr sz="750" kern="0" dirty="0">
              <a:solidFill>
                <a:sysClr val="windowText" lastClr="000000"/>
              </a:solidFill>
              <a:latin typeface="Arial"/>
              <a:cs typeface="Arial"/>
            </a:endParaRPr>
          </a:p>
          <a:p>
            <a:pPr defTabSz="623438">
              <a:spcBef>
                <a:spcPts val="10"/>
              </a:spcBef>
              <a:buFont typeface="Symbol"/>
              <a:buChar char=""/>
            </a:pPr>
            <a:endParaRPr sz="682" kern="0" dirty="0">
              <a:solidFill>
                <a:sysClr val="windowText" lastClr="000000"/>
              </a:solidFill>
              <a:latin typeface="Arial"/>
              <a:cs typeface="Arial"/>
            </a:endParaRPr>
          </a:p>
          <a:p>
            <a:pPr marL="8659" defTabSz="623438"/>
            <a:r>
              <a:rPr sz="750" b="1" kern="0" spc="-7" dirty="0">
                <a:solidFill>
                  <a:sysClr val="windowText" lastClr="000000"/>
                </a:solidFill>
                <a:latin typeface="Arial"/>
                <a:cs typeface="Arial"/>
              </a:rPr>
              <a:t>438562-</a:t>
            </a:r>
            <a:r>
              <a:rPr sz="750" b="1" kern="0" dirty="0">
                <a:solidFill>
                  <a:sysClr val="windowText" lastClr="000000"/>
                </a:solidFill>
                <a:latin typeface="Arial"/>
                <a:cs typeface="Arial"/>
              </a:rPr>
              <a:t>3</a:t>
            </a:r>
            <a:r>
              <a:rPr sz="750" b="1" kern="0" spc="-17" dirty="0">
                <a:solidFill>
                  <a:sysClr val="windowText" lastClr="000000"/>
                </a:solidFill>
                <a:latin typeface="Arial"/>
                <a:cs typeface="Arial"/>
              </a:rPr>
              <a:t> </a:t>
            </a:r>
            <a:r>
              <a:rPr sz="750" b="1" kern="0" spc="-7" dirty="0">
                <a:solidFill>
                  <a:sysClr val="windowText" lastClr="000000"/>
                </a:solidFill>
                <a:latin typeface="Arial"/>
                <a:cs typeface="Arial"/>
              </a:rPr>
              <a:t>Reconstructing</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the</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southbound</a:t>
            </a:r>
            <a:r>
              <a:rPr sz="750" b="1" kern="0" spc="-14" dirty="0">
                <a:solidFill>
                  <a:sysClr val="windowText" lastClr="000000"/>
                </a:solidFill>
                <a:latin typeface="Arial"/>
                <a:cs typeface="Arial"/>
              </a:rPr>
              <a:t> </a:t>
            </a:r>
            <a:r>
              <a:rPr sz="750" b="1" kern="0" dirty="0">
                <a:solidFill>
                  <a:sysClr val="windowText" lastClr="000000"/>
                </a:solidFill>
                <a:latin typeface="Arial"/>
                <a:cs typeface="Arial"/>
              </a:rPr>
              <a:t>rest</a:t>
            </a:r>
            <a:r>
              <a:rPr sz="750" b="1" kern="0" spc="-3" dirty="0">
                <a:solidFill>
                  <a:sysClr val="windowText" lastClr="000000"/>
                </a:solidFill>
                <a:latin typeface="Arial"/>
                <a:cs typeface="Arial"/>
              </a:rPr>
              <a:t> </a:t>
            </a:r>
            <a:r>
              <a:rPr sz="750" b="1" kern="0" dirty="0">
                <a:solidFill>
                  <a:sysClr val="windowText" lastClr="000000"/>
                </a:solidFill>
                <a:latin typeface="Arial"/>
                <a:cs typeface="Arial"/>
              </a:rPr>
              <a:t>area</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along</a:t>
            </a:r>
            <a:r>
              <a:rPr sz="750" b="1" kern="0" spc="-17" dirty="0">
                <a:solidFill>
                  <a:sysClr val="windowText" lastClr="000000"/>
                </a:solidFill>
                <a:latin typeface="Arial"/>
                <a:cs typeface="Arial"/>
              </a:rPr>
              <a:t> </a:t>
            </a:r>
            <a:r>
              <a:rPr sz="750" b="1" kern="0" spc="-7" dirty="0">
                <a:solidFill>
                  <a:sysClr val="windowText" lastClr="000000"/>
                </a:solidFill>
                <a:latin typeface="Arial"/>
                <a:cs typeface="Arial"/>
              </a:rPr>
              <a:t>Interstate</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75</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in</a:t>
            </a:r>
            <a:r>
              <a:rPr sz="750" b="1" kern="0" spc="-10" dirty="0">
                <a:solidFill>
                  <a:sysClr val="windowText" lastClr="000000"/>
                </a:solidFill>
                <a:latin typeface="Arial"/>
                <a:cs typeface="Arial"/>
              </a:rPr>
              <a:t> </a:t>
            </a:r>
            <a:r>
              <a:rPr sz="750" b="1" kern="0" dirty="0">
                <a:solidFill>
                  <a:sysClr val="windowText" lastClr="000000"/>
                </a:solidFill>
                <a:latin typeface="Arial"/>
                <a:cs typeface="Arial"/>
              </a:rPr>
              <a:t>Sumter</a:t>
            </a:r>
            <a:r>
              <a:rPr sz="750" b="1" kern="0" spc="-14" dirty="0">
                <a:solidFill>
                  <a:sysClr val="windowText" lastClr="000000"/>
                </a:solidFill>
                <a:latin typeface="Arial"/>
                <a:cs typeface="Arial"/>
              </a:rPr>
              <a:t> </a:t>
            </a:r>
            <a:r>
              <a:rPr sz="750" b="1" kern="0" spc="-7" dirty="0">
                <a:solidFill>
                  <a:sysClr val="windowText" lastClr="000000"/>
                </a:solidFill>
                <a:latin typeface="Arial"/>
                <a:cs typeface="Arial"/>
              </a:rPr>
              <a:t>County.</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Contract:</a:t>
            </a:r>
            <a:r>
              <a:rPr sz="750" kern="0" spc="-34" dirty="0">
                <a:solidFill>
                  <a:sysClr val="windowText" lastClr="000000"/>
                </a:solidFill>
                <a:latin typeface="Arial"/>
                <a:cs typeface="Arial"/>
              </a:rPr>
              <a:t> </a:t>
            </a:r>
            <a:r>
              <a:rPr sz="750" kern="0" spc="-7" dirty="0">
                <a:solidFill>
                  <a:sysClr val="windowText" lastClr="000000"/>
                </a:solidFill>
                <a:latin typeface="Arial"/>
                <a:cs typeface="Arial"/>
              </a:rPr>
              <a:t>E51A0</a:t>
            </a:r>
            <a:endParaRPr sz="750" kern="0" dirty="0">
              <a:solidFill>
                <a:sysClr val="windowText" lastClr="000000"/>
              </a:solidFill>
              <a:latin typeface="Arial"/>
              <a:cs typeface="Arial"/>
            </a:endParaRPr>
          </a:p>
          <a:p>
            <a:pPr marL="320378" indent="-155859" defTabSz="623438">
              <a:spcBef>
                <a:spcPts val="10"/>
              </a:spcBef>
              <a:buFont typeface="Symbol"/>
              <a:buChar char=""/>
              <a:tabLst>
                <a:tab pos="320378" algn="l"/>
              </a:tabLst>
            </a:pPr>
            <a:r>
              <a:rPr sz="750" kern="0" dirty="0">
                <a:solidFill>
                  <a:sysClr val="windowText" lastClr="000000"/>
                </a:solidFill>
                <a:latin typeface="Arial"/>
                <a:cs typeface="Arial"/>
              </a:rPr>
              <a:t>Contractor:</a:t>
            </a:r>
            <a:r>
              <a:rPr sz="750" kern="0" spc="-34" dirty="0">
                <a:solidFill>
                  <a:sysClr val="windowText" lastClr="000000"/>
                </a:solidFill>
                <a:latin typeface="Arial"/>
                <a:cs typeface="Arial"/>
              </a:rPr>
              <a:t> </a:t>
            </a:r>
            <a:r>
              <a:rPr sz="750" kern="0" dirty="0">
                <a:solidFill>
                  <a:sysClr val="windowText" lastClr="000000"/>
                </a:solidFill>
                <a:latin typeface="Arial"/>
                <a:cs typeface="Arial"/>
              </a:rPr>
              <a:t>David</a:t>
            </a:r>
            <a:r>
              <a:rPr sz="750" kern="0" spc="-31" dirty="0">
                <a:solidFill>
                  <a:sysClr val="windowText" lastClr="000000"/>
                </a:solidFill>
                <a:latin typeface="Arial"/>
                <a:cs typeface="Arial"/>
              </a:rPr>
              <a:t> </a:t>
            </a:r>
            <a:r>
              <a:rPr sz="750" kern="0" dirty="0">
                <a:solidFill>
                  <a:sysClr val="windowText" lastClr="000000"/>
                </a:solidFill>
                <a:latin typeface="Arial"/>
                <a:cs typeface="Arial"/>
              </a:rPr>
              <a:t>Nelson</a:t>
            </a:r>
            <a:r>
              <a:rPr sz="750" kern="0" spc="-37" dirty="0">
                <a:solidFill>
                  <a:sysClr val="windowText" lastClr="000000"/>
                </a:solidFill>
                <a:latin typeface="Arial"/>
                <a:cs typeface="Arial"/>
              </a:rPr>
              <a:t> </a:t>
            </a:r>
            <a:r>
              <a:rPr sz="750" kern="0" spc="-7" dirty="0">
                <a:solidFill>
                  <a:sysClr val="windowText" lastClr="000000"/>
                </a:solidFill>
                <a:latin typeface="Arial"/>
                <a:cs typeface="Arial"/>
              </a:rPr>
              <a:t>Construction</a:t>
            </a:r>
            <a:endParaRPr sz="750" kern="0" dirty="0">
              <a:solidFill>
                <a:sysClr val="windowText" lastClr="000000"/>
              </a:solidFill>
              <a:latin typeface="Arial"/>
              <a:cs typeface="Arial"/>
            </a:endParaRPr>
          </a:p>
          <a:p>
            <a:pPr marL="320378" indent="-155859" defTabSz="623438">
              <a:spcBef>
                <a:spcPts val="17"/>
              </a:spcBef>
              <a:buFont typeface="Symbol"/>
              <a:buChar char=""/>
              <a:tabLst>
                <a:tab pos="320378" algn="l"/>
              </a:tabLst>
            </a:pPr>
            <a:r>
              <a:rPr sz="750" kern="0" dirty="0">
                <a:solidFill>
                  <a:sysClr val="windowText" lastClr="000000"/>
                </a:solidFill>
                <a:latin typeface="Arial"/>
                <a:cs typeface="Arial"/>
              </a:rPr>
              <a:t>Start:</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May</a:t>
            </a:r>
            <a:r>
              <a:rPr sz="750" kern="0" spc="-17" dirty="0">
                <a:solidFill>
                  <a:sysClr val="windowText" lastClr="000000"/>
                </a:solidFill>
                <a:latin typeface="Arial"/>
                <a:cs typeface="Arial"/>
              </a:rPr>
              <a:t> </a:t>
            </a:r>
            <a:r>
              <a:rPr sz="750" kern="0" dirty="0">
                <a:solidFill>
                  <a:sysClr val="windowText" lastClr="000000"/>
                </a:solidFill>
                <a:latin typeface="Arial"/>
                <a:cs typeface="Arial"/>
              </a:rPr>
              <a:t>20,</a:t>
            </a:r>
            <a:r>
              <a:rPr sz="750" kern="0" spc="-14" dirty="0">
                <a:solidFill>
                  <a:sysClr val="windowText" lastClr="000000"/>
                </a:solidFill>
                <a:latin typeface="Arial"/>
                <a:cs typeface="Arial"/>
              </a:rPr>
              <a:t> 2021</a:t>
            </a:r>
            <a:endParaRPr sz="750" kern="0" dirty="0">
              <a:solidFill>
                <a:sysClr val="windowText" lastClr="000000"/>
              </a:solidFill>
              <a:latin typeface="Arial"/>
              <a:cs typeface="Arial"/>
            </a:endParaRPr>
          </a:p>
          <a:p>
            <a:pPr marL="320378" indent="-155859" defTabSz="623438">
              <a:spcBef>
                <a:spcPts val="14"/>
              </a:spcBef>
              <a:buFont typeface="Symbol"/>
              <a:buChar char=""/>
              <a:tabLst>
                <a:tab pos="320378" algn="l"/>
              </a:tabLst>
            </a:pPr>
            <a:r>
              <a:rPr sz="750" kern="0" dirty="0">
                <a:solidFill>
                  <a:sysClr val="windowText" lastClr="000000"/>
                </a:solidFill>
                <a:latin typeface="Arial"/>
                <a:cs typeface="Arial"/>
              </a:rPr>
              <a:t>Estimated</a:t>
            </a:r>
            <a:r>
              <a:rPr sz="750" kern="0" spc="-27" dirty="0">
                <a:solidFill>
                  <a:sysClr val="windowText" lastClr="000000"/>
                </a:solidFill>
                <a:latin typeface="Arial"/>
                <a:cs typeface="Arial"/>
              </a:rPr>
              <a:t> </a:t>
            </a:r>
            <a:r>
              <a:rPr sz="750" kern="0" spc="-7" dirty="0">
                <a:solidFill>
                  <a:sysClr val="windowText" lastClr="000000"/>
                </a:solidFill>
                <a:latin typeface="Arial"/>
                <a:cs typeface="Arial"/>
              </a:rPr>
              <a:t>Completion: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Spring</a:t>
            </a:r>
            <a:r>
              <a:rPr sz="750" kern="0" spc="-17" dirty="0">
                <a:solidFill>
                  <a:sysClr val="windowText" lastClr="000000"/>
                </a:solidFill>
                <a:latin typeface="Arial"/>
                <a:cs typeface="Arial"/>
              </a:rPr>
              <a:t> </a:t>
            </a:r>
            <a:r>
              <a:rPr sz="750" kern="0" spc="-14" dirty="0">
                <a:solidFill>
                  <a:sysClr val="windowText" lastClr="000000"/>
                </a:solidFill>
                <a:latin typeface="Arial"/>
                <a:cs typeface="Arial"/>
              </a:rPr>
              <a:t>2023</a:t>
            </a:r>
            <a:endParaRPr sz="750" kern="0" dirty="0">
              <a:solidFill>
                <a:sysClr val="windowText" lastClr="000000"/>
              </a:solidFill>
              <a:latin typeface="Arial"/>
              <a:cs typeface="Arial"/>
            </a:endParaRPr>
          </a:p>
          <a:p>
            <a:pPr marL="320378" marR="5628" indent="-156292" defTabSz="623438">
              <a:lnSpc>
                <a:spcPts val="866"/>
              </a:lnSpc>
              <a:spcBef>
                <a:spcPts val="68"/>
              </a:spcBef>
              <a:buFont typeface="Symbol"/>
              <a:buChar char=""/>
              <a:tabLst>
                <a:tab pos="320378" algn="l"/>
              </a:tabLst>
            </a:pPr>
            <a:r>
              <a:rPr sz="750" kern="0" dirty="0">
                <a:solidFill>
                  <a:sysClr val="windowText" lastClr="000000"/>
                </a:solidFill>
                <a:latin typeface="Arial"/>
                <a:cs typeface="Arial"/>
              </a:rPr>
              <a:t>Description:</a:t>
            </a:r>
            <a:r>
              <a:rPr sz="750" kern="0" spc="48"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includes</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full</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reconstruction</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the</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southbound</a:t>
            </a:r>
            <a:r>
              <a:rPr sz="750" kern="0" spc="55" dirty="0">
                <a:solidFill>
                  <a:sysClr val="windowText" lastClr="000000"/>
                </a:solidFill>
                <a:latin typeface="Arial"/>
                <a:cs typeface="Arial"/>
              </a:rPr>
              <a:t> </a:t>
            </a:r>
            <a:r>
              <a:rPr sz="750" kern="0" dirty="0">
                <a:solidFill>
                  <a:sysClr val="windowText" lastClr="000000"/>
                </a:solidFill>
                <a:latin typeface="Arial"/>
                <a:cs typeface="Arial"/>
              </a:rPr>
              <a:t>rest</a:t>
            </a:r>
            <a:r>
              <a:rPr sz="750" kern="0" spc="51" dirty="0">
                <a:solidFill>
                  <a:sysClr val="windowText" lastClr="000000"/>
                </a:solidFill>
                <a:latin typeface="Arial"/>
                <a:cs typeface="Arial"/>
              </a:rPr>
              <a:t> </a:t>
            </a:r>
            <a:r>
              <a:rPr sz="750" kern="0" dirty="0">
                <a:solidFill>
                  <a:sysClr val="windowText" lastClr="000000"/>
                </a:solidFill>
                <a:latin typeface="Arial"/>
                <a:cs typeface="Arial"/>
              </a:rPr>
              <a:t>area</a:t>
            </a:r>
            <a:r>
              <a:rPr sz="750" kern="0" spc="55" dirty="0">
                <a:solidFill>
                  <a:sysClr val="windowText" lastClr="000000"/>
                </a:solidFill>
                <a:latin typeface="Arial"/>
                <a:cs typeface="Arial"/>
              </a:rPr>
              <a:t> </a:t>
            </a:r>
            <a:r>
              <a:rPr sz="750" kern="0" spc="-7" dirty="0">
                <a:solidFill>
                  <a:sysClr val="windowText" lastClr="000000"/>
                </a:solidFill>
                <a:latin typeface="Arial"/>
                <a:cs typeface="Arial"/>
              </a:rPr>
              <a:t>along </a:t>
            </a:r>
            <a:r>
              <a:rPr sz="750" kern="0" dirty="0">
                <a:solidFill>
                  <a:sysClr val="windowText" lastClr="000000"/>
                </a:solidFill>
                <a:latin typeface="Arial"/>
                <a:cs typeface="Arial"/>
              </a:rPr>
              <a:t>Interstate</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75</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(I-</a:t>
            </a:r>
            <a:r>
              <a:rPr sz="750" kern="0" dirty="0">
                <a:solidFill>
                  <a:sysClr val="windowText" lastClr="000000"/>
                </a:solidFill>
                <a:latin typeface="Arial"/>
                <a:cs typeface="Arial"/>
              </a:rPr>
              <a:t>75)</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in</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Sumter</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County.</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This</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project</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also</a:t>
            </a:r>
            <a:r>
              <a:rPr sz="750" kern="0" spc="-20" dirty="0">
                <a:solidFill>
                  <a:sysClr val="windowText" lastClr="000000"/>
                </a:solidFill>
                <a:latin typeface="Arial"/>
                <a:cs typeface="Arial"/>
              </a:rPr>
              <a:t> </a:t>
            </a:r>
            <a:r>
              <a:rPr sz="750" kern="0" dirty="0">
                <a:solidFill>
                  <a:sysClr val="windowText" lastClr="000000"/>
                </a:solidFill>
                <a:latin typeface="Arial"/>
                <a:cs typeface="Arial"/>
              </a:rPr>
              <a:t>includes</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expanding</a:t>
            </a:r>
            <a:r>
              <a:rPr sz="750" kern="0" spc="-24" dirty="0">
                <a:solidFill>
                  <a:sysClr val="windowText" lastClr="000000"/>
                </a:solidFill>
                <a:latin typeface="Arial"/>
                <a:cs typeface="Arial"/>
              </a:rPr>
              <a:t> </a:t>
            </a:r>
            <a:r>
              <a:rPr sz="750" kern="0" spc="-7" dirty="0">
                <a:solidFill>
                  <a:sysClr val="windowText" lastClr="000000"/>
                </a:solidFill>
                <a:latin typeface="Arial"/>
                <a:cs typeface="Arial"/>
              </a:rPr>
              <a:t>parking.</a:t>
            </a:r>
            <a:endParaRPr sz="750" kern="0" dirty="0">
              <a:solidFill>
                <a:sysClr val="windowText" lastClr="000000"/>
              </a:solidFill>
              <a:latin typeface="Arial"/>
              <a:cs typeface="Arial"/>
            </a:endParaRPr>
          </a:p>
          <a:p>
            <a:pPr marL="320378" marR="3464" indent="-156292" defTabSz="623438">
              <a:lnSpc>
                <a:spcPts val="866"/>
              </a:lnSpc>
              <a:spcBef>
                <a:spcPts val="44"/>
              </a:spcBef>
              <a:buFont typeface="Symbol"/>
              <a:buChar char=""/>
              <a:tabLst>
                <a:tab pos="320378" algn="l"/>
              </a:tabLst>
            </a:pPr>
            <a:r>
              <a:rPr sz="750" kern="0" dirty="0">
                <a:solidFill>
                  <a:sysClr val="windowText" lastClr="000000"/>
                </a:solidFill>
                <a:latin typeface="Arial"/>
                <a:cs typeface="Arial"/>
              </a:rPr>
              <a:t>Update:</a:t>
            </a:r>
            <a:r>
              <a:rPr sz="750" kern="0" spc="65" dirty="0">
                <a:solidFill>
                  <a:sysClr val="windowText" lastClr="000000"/>
                </a:solidFill>
                <a:latin typeface="Arial"/>
                <a:cs typeface="Arial"/>
              </a:rPr>
              <a:t> </a:t>
            </a:r>
            <a:r>
              <a:rPr sz="750" kern="0" dirty="0">
                <a:solidFill>
                  <a:sysClr val="windowText" lastClr="000000"/>
                </a:solidFill>
                <a:latin typeface="Arial"/>
                <a:cs typeface="Arial"/>
              </a:rPr>
              <a:t>Contractor</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58" dirty="0">
                <a:solidFill>
                  <a:sysClr val="windowText" lastClr="000000"/>
                </a:solidFill>
                <a:latin typeface="Arial"/>
                <a:cs typeface="Arial"/>
              </a:rPr>
              <a:t> </a:t>
            </a:r>
            <a:r>
              <a:rPr sz="750" kern="0" dirty="0">
                <a:solidFill>
                  <a:sysClr val="windowText" lastClr="000000"/>
                </a:solidFill>
                <a:latin typeface="Arial"/>
                <a:cs typeface="Arial"/>
              </a:rPr>
              <a:t>working</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on</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punch</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list</a:t>
            </a:r>
            <a:r>
              <a:rPr sz="750" kern="0" spc="72" dirty="0">
                <a:solidFill>
                  <a:sysClr val="windowText" lastClr="000000"/>
                </a:solidFill>
                <a:latin typeface="Arial"/>
                <a:cs typeface="Arial"/>
              </a:rPr>
              <a:t> </a:t>
            </a:r>
            <a:r>
              <a:rPr sz="750" kern="0" dirty="0">
                <a:solidFill>
                  <a:sysClr val="windowText" lastClr="000000"/>
                </a:solidFill>
                <a:latin typeface="Arial"/>
                <a:cs typeface="Arial"/>
              </a:rPr>
              <a:t>items</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65" dirty="0">
                <a:solidFill>
                  <a:sysClr val="windowText" lastClr="000000"/>
                </a:solidFill>
                <a:latin typeface="Arial"/>
                <a:cs typeface="Arial"/>
              </a:rPr>
              <a:t> </a:t>
            </a:r>
            <a:r>
              <a:rPr sz="750" kern="0" dirty="0">
                <a:solidFill>
                  <a:sysClr val="windowText" lastClr="000000"/>
                </a:solidFill>
                <a:latin typeface="Arial"/>
                <a:cs typeface="Arial"/>
              </a:rPr>
              <a:t>making</a:t>
            </a:r>
            <a:r>
              <a:rPr sz="750" kern="0" spc="61" dirty="0">
                <a:solidFill>
                  <a:sysClr val="windowText" lastClr="000000"/>
                </a:solidFill>
                <a:latin typeface="Arial"/>
                <a:cs typeface="Arial"/>
              </a:rPr>
              <a:t> </a:t>
            </a:r>
            <a:r>
              <a:rPr sz="750" kern="0" dirty="0">
                <a:solidFill>
                  <a:sysClr val="windowText" lastClr="000000"/>
                </a:solidFill>
                <a:latin typeface="Arial"/>
                <a:cs typeface="Arial"/>
              </a:rPr>
              <a:t>corrections</a:t>
            </a:r>
            <a:r>
              <a:rPr sz="750" kern="0" spc="65" dirty="0">
                <a:solidFill>
                  <a:sysClr val="windowText" lastClr="000000"/>
                </a:solidFill>
                <a:latin typeface="Arial"/>
                <a:cs typeface="Arial"/>
              </a:rPr>
              <a:t> </a:t>
            </a:r>
            <a:r>
              <a:rPr sz="750" kern="0" spc="-7" dirty="0">
                <a:solidFill>
                  <a:sysClr val="windowText" lastClr="000000"/>
                </a:solidFill>
                <a:latin typeface="Arial"/>
                <a:cs typeface="Arial"/>
              </a:rPr>
              <a:t>accordingly. </a:t>
            </a:r>
            <a:r>
              <a:rPr sz="750" kern="0" dirty="0">
                <a:solidFill>
                  <a:sysClr val="windowText" lastClr="000000"/>
                </a:solidFill>
                <a:latin typeface="Arial"/>
                <a:cs typeface="Arial"/>
              </a:rPr>
              <a:t>Testing</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and</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balancing</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of</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HVAC</a:t>
            </a:r>
            <a:r>
              <a:rPr sz="750" kern="0" spc="-24" dirty="0">
                <a:solidFill>
                  <a:sysClr val="windowText" lastClr="000000"/>
                </a:solidFill>
                <a:latin typeface="Arial"/>
                <a:cs typeface="Arial"/>
              </a:rPr>
              <a:t> </a:t>
            </a:r>
            <a:r>
              <a:rPr sz="750" kern="0" dirty="0">
                <a:solidFill>
                  <a:sysClr val="windowText" lastClr="000000"/>
                </a:solidFill>
                <a:latin typeface="Arial"/>
                <a:cs typeface="Arial"/>
              </a:rPr>
              <a:t>systems</a:t>
            </a:r>
            <a:r>
              <a:rPr sz="750" kern="0" spc="-27" dirty="0">
                <a:solidFill>
                  <a:sysClr val="windowText" lastClr="000000"/>
                </a:solidFill>
                <a:latin typeface="Arial"/>
                <a:cs typeface="Arial"/>
              </a:rPr>
              <a:t> </a:t>
            </a:r>
            <a:r>
              <a:rPr sz="750" kern="0" dirty="0">
                <a:solidFill>
                  <a:sysClr val="windowText" lastClr="000000"/>
                </a:solidFill>
                <a:latin typeface="Arial"/>
                <a:cs typeface="Arial"/>
              </a:rPr>
              <a:t>is</a:t>
            </a:r>
            <a:r>
              <a:rPr sz="750" kern="0" spc="-20" dirty="0">
                <a:solidFill>
                  <a:sysClr val="windowText" lastClr="000000"/>
                </a:solidFill>
                <a:latin typeface="Arial"/>
                <a:cs typeface="Arial"/>
              </a:rPr>
              <a:t> </a:t>
            </a:r>
            <a:r>
              <a:rPr sz="750" kern="0" spc="-7" dirty="0">
                <a:solidFill>
                  <a:sysClr val="windowText" lastClr="000000"/>
                </a:solidFill>
                <a:latin typeface="Arial"/>
                <a:cs typeface="Arial"/>
              </a:rPr>
              <a:t>ongoing.</a:t>
            </a:r>
            <a:endParaRPr sz="750" kern="0" dirty="0">
              <a:solidFill>
                <a:sysClr val="windowText" lastClr="000000"/>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55152" y="929814"/>
            <a:ext cx="2481263" cy="508880"/>
          </a:xfrm>
          <a:prstGeom prst="rect">
            <a:avLst/>
          </a:prstGeom>
        </p:spPr>
        <p:txBody>
          <a:bodyPr vert="horz" wrap="square" lIns="0" tIns="8659" rIns="0" bIns="0" rtlCol="0">
            <a:spAutoFit/>
          </a:bodyPr>
          <a:lstStyle/>
          <a:p>
            <a:pPr marL="8659" defTabSz="623438">
              <a:lnSpc>
                <a:spcPts val="1459"/>
              </a:lnSpc>
              <a:spcBef>
                <a:spcPts val="68"/>
              </a:spcBef>
            </a:pPr>
            <a:r>
              <a:rPr sz="1227" b="1" i="1" kern="0" dirty="0">
                <a:solidFill>
                  <a:srgbClr val="1F487C"/>
                </a:solidFill>
                <a:latin typeface="Times New Roman"/>
                <a:cs typeface="Times New Roman"/>
              </a:rPr>
              <a:t>Florida</a:t>
            </a:r>
            <a:r>
              <a:rPr sz="1227" b="1" i="1" kern="0" spc="-7" dirty="0">
                <a:solidFill>
                  <a:srgbClr val="1F487C"/>
                </a:solidFill>
                <a:latin typeface="Times New Roman"/>
                <a:cs typeface="Times New Roman"/>
              </a:rPr>
              <a:t> </a:t>
            </a:r>
            <a:r>
              <a:rPr sz="1227" b="1" i="1" kern="0" dirty="0">
                <a:solidFill>
                  <a:srgbClr val="1F487C"/>
                </a:solidFill>
                <a:latin typeface="Times New Roman"/>
                <a:cs typeface="Times New Roman"/>
              </a:rPr>
              <a:t>Department</a:t>
            </a:r>
            <a:r>
              <a:rPr sz="1227" b="1" i="1" kern="0" spc="-3" dirty="0">
                <a:solidFill>
                  <a:srgbClr val="1F487C"/>
                </a:solidFill>
                <a:latin typeface="Times New Roman"/>
                <a:cs typeface="Times New Roman"/>
              </a:rPr>
              <a:t> </a:t>
            </a:r>
            <a:r>
              <a:rPr sz="1227" b="1" i="1" kern="0" dirty="0">
                <a:solidFill>
                  <a:srgbClr val="1F487C"/>
                </a:solidFill>
                <a:latin typeface="Times New Roman"/>
                <a:cs typeface="Times New Roman"/>
              </a:rPr>
              <a:t>of</a:t>
            </a:r>
            <a:r>
              <a:rPr sz="1227" b="1" i="1" kern="0" spc="-3" dirty="0">
                <a:solidFill>
                  <a:srgbClr val="1F487C"/>
                </a:solidFill>
                <a:latin typeface="Times New Roman"/>
                <a:cs typeface="Times New Roman"/>
              </a:rPr>
              <a:t> </a:t>
            </a:r>
            <a:r>
              <a:rPr sz="1227" b="1" i="1" kern="0" spc="-7" dirty="0">
                <a:solidFill>
                  <a:srgbClr val="1F487C"/>
                </a:solidFill>
                <a:latin typeface="Times New Roman"/>
                <a:cs typeface="Times New Roman"/>
              </a:rPr>
              <a:t>Transportation</a:t>
            </a:r>
            <a:endParaRPr sz="1227" kern="0" dirty="0">
              <a:solidFill>
                <a:sysClr val="windowText" lastClr="000000"/>
              </a:solidFill>
              <a:latin typeface="Times New Roman"/>
              <a:cs typeface="Times New Roman"/>
            </a:endParaRPr>
          </a:p>
          <a:p>
            <a:pPr marL="805707" marR="695306" indent="19482" defTabSz="623438">
              <a:lnSpc>
                <a:spcPts val="784"/>
              </a:lnSpc>
              <a:spcBef>
                <a:spcPts val="41"/>
              </a:spcBef>
            </a:pPr>
            <a:r>
              <a:rPr sz="682" kern="0" dirty="0">
                <a:solidFill>
                  <a:srgbClr val="1F487C"/>
                </a:solidFill>
                <a:latin typeface="Times New Roman"/>
                <a:cs typeface="Times New Roman"/>
              </a:rPr>
              <a:t>Turkey</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Lake</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Service</a:t>
            </a:r>
            <a:r>
              <a:rPr sz="682" kern="0" spc="-14" dirty="0">
                <a:solidFill>
                  <a:srgbClr val="1F487C"/>
                </a:solidFill>
                <a:latin typeface="Times New Roman"/>
                <a:cs typeface="Times New Roman"/>
              </a:rPr>
              <a:t> </a:t>
            </a:r>
            <a:r>
              <a:rPr sz="682" kern="0" spc="-7" dirty="0">
                <a:solidFill>
                  <a:srgbClr val="1F487C"/>
                </a:solidFill>
                <a:latin typeface="Times New Roman"/>
                <a:cs typeface="Times New Roman"/>
              </a:rPr>
              <a:t>Plaza </a:t>
            </a:r>
            <a:r>
              <a:rPr sz="682" kern="0" dirty="0">
                <a:solidFill>
                  <a:srgbClr val="1F487C"/>
                </a:solidFill>
                <a:latin typeface="Times New Roman"/>
                <a:cs typeface="Times New Roman"/>
              </a:rPr>
              <a:t>Mile</a:t>
            </a:r>
            <a:r>
              <a:rPr sz="682" kern="0" spc="-10" dirty="0">
                <a:solidFill>
                  <a:srgbClr val="1F487C"/>
                </a:solidFill>
                <a:latin typeface="Times New Roman"/>
                <a:cs typeface="Times New Roman"/>
              </a:rPr>
              <a:t> </a:t>
            </a:r>
            <a:r>
              <a:rPr sz="682" kern="0" dirty="0">
                <a:solidFill>
                  <a:srgbClr val="1F487C"/>
                </a:solidFill>
                <a:latin typeface="Times New Roman"/>
                <a:cs typeface="Times New Roman"/>
              </a:rPr>
              <a:t>Post</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263</a:t>
            </a:r>
            <a:r>
              <a:rPr sz="682" kern="0" spc="-7" dirty="0">
                <a:solidFill>
                  <a:srgbClr val="1F487C"/>
                </a:solidFill>
                <a:latin typeface="Times New Roman"/>
                <a:cs typeface="Times New Roman"/>
              </a:rPr>
              <a:t> </a:t>
            </a:r>
            <a:r>
              <a:rPr sz="682" kern="0" dirty="0">
                <a:solidFill>
                  <a:srgbClr val="1F487C"/>
                </a:solidFill>
                <a:latin typeface="Times New Roman"/>
                <a:cs typeface="Times New Roman"/>
              </a:rPr>
              <a:t>|</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Bldg.</a:t>
            </a:r>
            <a:r>
              <a:rPr sz="682" kern="0" spc="-10" dirty="0">
                <a:solidFill>
                  <a:srgbClr val="1F487C"/>
                </a:solidFill>
                <a:latin typeface="Times New Roman"/>
                <a:cs typeface="Times New Roman"/>
              </a:rPr>
              <a:t> </a:t>
            </a:r>
            <a:r>
              <a:rPr sz="682" kern="0" spc="-14" dirty="0">
                <a:solidFill>
                  <a:srgbClr val="1F487C"/>
                </a:solidFill>
                <a:latin typeface="Times New Roman"/>
                <a:cs typeface="Times New Roman"/>
              </a:rPr>
              <a:t>#5315</a:t>
            </a:r>
            <a:endParaRPr sz="682" kern="0" dirty="0">
              <a:solidFill>
                <a:sysClr val="windowText" lastClr="000000"/>
              </a:solidFill>
              <a:latin typeface="Times New Roman"/>
              <a:cs typeface="Times New Roman"/>
            </a:endParaRPr>
          </a:p>
          <a:p>
            <a:pPr marL="593565" defTabSz="623438">
              <a:lnSpc>
                <a:spcPts val="757"/>
              </a:lnSpc>
            </a:pPr>
            <a:r>
              <a:rPr sz="682" kern="0" dirty="0">
                <a:solidFill>
                  <a:srgbClr val="1F487C"/>
                </a:solidFill>
                <a:latin typeface="Times New Roman"/>
                <a:cs typeface="Times New Roman"/>
              </a:rPr>
              <a:t>P.O.</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Box</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613069,</a:t>
            </a:r>
            <a:r>
              <a:rPr sz="682" kern="0" spc="-20" dirty="0">
                <a:solidFill>
                  <a:srgbClr val="1F487C"/>
                </a:solidFill>
                <a:latin typeface="Times New Roman"/>
                <a:cs typeface="Times New Roman"/>
              </a:rPr>
              <a:t> </a:t>
            </a:r>
            <a:r>
              <a:rPr sz="682" kern="0" dirty="0">
                <a:solidFill>
                  <a:srgbClr val="1F487C"/>
                </a:solidFill>
                <a:latin typeface="Times New Roman"/>
                <a:cs typeface="Times New Roman"/>
              </a:rPr>
              <a:t>Ocoee,</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Florida</a:t>
            </a:r>
            <a:r>
              <a:rPr sz="682" kern="0" spc="-14" dirty="0">
                <a:solidFill>
                  <a:srgbClr val="1F487C"/>
                </a:solidFill>
                <a:latin typeface="Times New Roman"/>
                <a:cs typeface="Times New Roman"/>
              </a:rPr>
              <a:t> 34761</a:t>
            </a:r>
            <a:endParaRPr sz="682" kern="0" dirty="0">
              <a:solidFill>
                <a:sysClr val="windowText" lastClr="000000"/>
              </a:solidFill>
              <a:latin typeface="Times New Roman"/>
              <a:cs typeface="Times New Roman"/>
            </a:endParaRPr>
          </a:p>
        </p:txBody>
      </p:sp>
      <p:sp>
        <p:nvSpPr>
          <p:cNvPr id="3" name="object 3"/>
          <p:cNvSpPr txBox="1"/>
          <p:nvPr/>
        </p:nvSpPr>
        <p:spPr>
          <a:xfrm>
            <a:off x="4020796" y="1114771"/>
            <a:ext cx="535998" cy="169189"/>
          </a:xfrm>
          <a:prstGeom prst="rect">
            <a:avLst/>
          </a:prstGeom>
        </p:spPr>
        <p:txBody>
          <a:bodyPr vert="horz" wrap="square" lIns="0" tIns="15153" rIns="0" bIns="0" rtlCol="0">
            <a:spAutoFit/>
          </a:bodyPr>
          <a:lstStyle/>
          <a:p>
            <a:pPr marL="62344" marR="3464" indent="-54118" defTabSz="623438">
              <a:lnSpc>
                <a:spcPts val="620"/>
              </a:lnSpc>
              <a:spcBef>
                <a:spcPts val="119"/>
              </a:spcBef>
            </a:pPr>
            <a:r>
              <a:rPr sz="545" b="1" kern="0" dirty="0">
                <a:solidFill>
                  <a:srgbClr val="001F5F"/>
                </a:solidFill>
                <a:latin typeface="Times New Roman"/>
                <a:cs typeface="Times New Roman"/>
              </a:rPr>
              <a:t>RON</a:t>
            </a:r>
            <a:r>
              <a:rPr sz="545" b="1" kern="0" spc="-7" dirty="0">
                <a:solidFill>
                  <a:srgbClr val="001F5F"/>
                </a:solidFill>
                <a:latin typeface="Times New Roman"/>
                <a:cs typeface="Times New Roman"/>
              </a:rPr>
              <a:t> DESANTIS</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GOVERNOR</a:t>
            </a:r>
            <a:endParaRPr sz="545" kern="0" dirty="0">
              <a:solidFill>
                <a:sysClr val="windowText" lastClr="000000"/>
              </a:solidFill>
              <a:latin typeface="Times New Roman"/>
              <a:cs typeface="Times New Roman"/>
            </a:endParaRPr>
          </a:p>
        </p:txBody>
      </p:sp>
      <p:sp>
        <p:nvSpPr>
          <p:cNvPr id="4" name="object 4"/>
          <p:cNvSpPr txBox="1"/>
          <p:nvPr/>
        </p:nvSpPr>
        <p:spPr>
          <a:xfrm>
            <a:off x="7378497" y="1114771"/>
            <a:ext cx="812656" cy="169189"/>
          </a:xfrm>
          <a:prstGeom prst="rect">
            <a:avLst/>
          </a:prstGeom>
        </p:spPr>
        <p:txBody>
          <a:bodyPr vert="horz" wrap="square" lIns="0" tIns="15153" rIns="0" bIns="0" rtlCol="0">
            <a:spAutoFit/>
          </a:bodyPr>
          <a:lstStyle/>
          <a:p>
            <a:pPr marL="192660" marR="3464" indent="-184434" defTabSz="623438">
              <a:lnSpc>
                <a:spcPts val="620"/>
              </a:lnSpc>
              <a:spcBef>
                <a:spcPts val="119"/>
              </a:spcBef>
            </a:pPr>
            <a:r>
              <a:rPr sz="545" b="1" kern="0" dirty="0">
                <a:solidFill>
                  <a:srgbClr val="001F5F"/>
                </a:solidFill>
                <a:latin typeface="Times New Roman"/>
                <a:cs typeface="Times New Roman"/>
              </a:rPr>
              <a:t>JARED</a:t>
            </a:r>
            <a:r>
              <a:rPr sz="545" b="1" kern="0" spc="-24" dirty="0">
                <a:solidFill>
                  <a:srgbClr val="001F5F"/>
                </a:solidFill>
                <a:latin typeface="Times New Roman"/>
                <a:cs typeface="Times New Roman"/>
              </a:rPr>
              <a:t> </a:t>
            </a:r>
            <a:r>
              <a:rPr sz="545" b="1" kern="0" dirty="0">
                <a:solidFill>
                  <a:srgbClr val="001F5F"/>
                </a:solidFill>
                <a:latin typeface="Times New Roman"/>
                <a:cs typeface="Times New Roman"/>
              </a:rPr>
              <a:t>W.</a:t>
            </a:r>
            <a:r>
              <a:rPr sz="545" b="1" kern="0" spc="-10" dirty="0">
                <a:solidFill>
                  <a:srgbClr val="001F5F"/>
                </a:solidFill>
                <a:latin typeface="Times New Roman"/>
                <a:cs typeface="Times New Roman"/>
              </a:rPr>
              <a:t> </a:t>
            </a:r>
            <a:r>
              <a:rPr sz="545" b="1" kern="0" dirty="0">
                <a:solidFill>
                  <a:srgbClr val="001F5F"/>
                </a:solidFill>
                <a:latin typeface="Times New Roman"/>
                <a:cs typeface="Times New Roman"/>
              </a:rPr>
              <a:t>PERDUE,</a:t>
            </a:r>
            <a:r>
              <a:rPr sz="545" b="1" kern="0" spc="-17" dirty="0">
                <a:solidFill>
                  <a:srgbClr val="001F5F"/>
                </a:solidFill>
                <a:latin typeface="Times New Roman"/>
                <a:cs typeface="Times New Roman"/>
              </a:rPr>
              <a:t> </a:t>
            </a:r>
            <a:r>
              <a:rPr sz="545" b="1" kern="0" spc="-14" dirty="0">
                <a:solidFill>
                  <a:srgbClr val="001F5F"/>
                </a:solidFill>
                <a:latin typeface="Times New Roman"/>
                <a:cs typeface="Times New Roman"/>
              </a:rPr>
              <a:t>P.E.</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SECRETARY</a:t>
            </a:r>
            <a:endParaRPr sz="545" kern="0" dirty="0">
              <a:solidFill>
                <a:sysClr val="windowText" lastClr="000000"/>
              </a:solidFill>
              <a:latin typeface="Times New Roman"/>
              <a:cs typeface="Times New Roman"/>
            </a:endParaRPr>
          </a:p>
        </p:txBody>
      </p:sp>
      <p:pic>
        <p:nvPicPr>
          <p:cNvPr id="5" name="object 5"/>
          <p:cNvPicPr/>
          <p:nvPr/>
        </p:nvPicPr>
        <p:blipFill>
          <a:blip r:embed="rId2" cstate="print"/>
          <a:stretch>
            <a:fillRect/>
          </a:stretch>
        </p:blipFill>
        <p:spPr>
          <a:xfrm>
            <a:off x="4884030" y="350133"/>
            <a:ext cx="2439421" cy="587064"/>
          </a:xfrm>
          <a:prstGeom prst="rect">
            <a:avLst/>
          </a:prstGeom>
        </p:spPr>
      </p:pic>
      <p:sp>
        <p:nvSpPr>
          <p:cNvPr id="6" name="object 6"/>
          <p:cNvSpPr txBox="1"/>
          <p:nvPr/>
        </p:nvSpPr>
        <p:spPr>
          <a:xfrm>
            <a:off x="3905250" y="1526252"/>
            <a:ext cx="4379335" cy="4469965"/>
          </a:xfrm>
          <a:prstGeom prst="rect">
            <a:avLst/>
          </a:prstGeom>
        </p:spPr>
        <p:txBody>
          <a:bodyPr vert="horz" wrap="square" lIns="0" tIns="8659" rIns="0" bIns="0" rtlCol="0">
            <a:spAutoFit/>
          </a:bodyPr>
          <a:lstStyle/>
          <a:p>
            <a:pPr marL="8659" defTabSz="623438">
              <a:spcBef>
                <a:spcPts val="68"/>
              </a:spcBef>
            </a:pPr>
            <a:r>
              <a:rPr sz="818" b="1" kern="0" dirty="0">
                <a:solidFill>
                  <a:sysClr val="windowText" lastClr="000000"/>
                </a:solidFill>
                <a:latin typeface="Times New Roman"/>
                <a:cs typeface="Times New Roman"/>
              </a:rPr>
              <a:t>June</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6, </a:t>
            </a:r>
            <a:r>
              <a:rPr sz="818" b="1" kern="0" spc="-14" dirty="0">
                <a:solidFill>
                  <a:sysClr val="windowText" lastClr="000000"/>
                </a:solidFill>
                <a:latin typeface="Times New Roman"/>
                <a:cs typeface="Times New Roman"/>
              </a:rPr>
              <a:t>2023</a:t>
            </a:r>
            <a:endParaRPr sz="818" kern="0" dirty="0">
              <a:solidFill>
                <a:sysClr val="windowText" lastClr="000000"/>
              </a:solidFill>
              <a:latin typeface="Times New Roman"/>
              <a:cs typeface="Times New Roman"/>
            </a:endParaRPr>
          </a:p>
          <a:p>
            <a:pPr marL="8659" defTabSz="623438">
              <a:spcBef>
                <a:spcPts val="31"/>
              </a:spcBef>
            </a:pPr>
            <a:r>
              <a:rPr sz="818" b="1" kern="0" dirty="0">
                <a:solidFill>
                  <a:sysClr val="windowText" lastClr="000000"/>
                </a:solidFill>
                <a:latin typeface="Times New Roman"/>
                <a:cs typeface="Times New Roman"/>
              </a:rPr>
              <a:t>Contact:</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Siaosi</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Fine</a:t>
            </a:r>
            <a:r>
              <a:rPr sz="818" b="1" kern="0" spc="-3" dirty="0">
                <a:solidFill>
                  <a:sysClr val="windowText" lastClr="000000"/>
                </a:solidFill>
                <a:latin typeface="Times New Roman"/>
                <a:cs typeface="Times New Roman"/>
              </a:rPr>
              <a:t> </a:t>
            </a:r>
            <a:r>
              <a:rPr sz="818" b="1" u="sng" kern="0" spc="-7" dirty="0">
                <a:solidFill>
                  <a:srgbClr val="0000FF"/>
                </a:solidFill>
                <a:uFill>
                  <a:solidFill>
                    <a:srgbClr val="0000FF"/>
                  </a:solidFill>
                </a:uFill>
                <a:latin typeface="Times New Roman"/>
                <a:cs typeface="Times New Roman"/>
                <a:hlinkClick r:id="rId3"/>
              </a:rPr>
              <a:t>siaosi.fine@dot.state.fl.us</a:t>
            </a:r>
            <a:endParaRPr sz="818" kern="0" dirty="0">
              <a:solidFill>
                <a:sysClr val="windowText" lastClr="000000"/>
              </a:solidFill>
              <a:latin typeface="Times New Roman"/>
              <a:cs typeface="Times New Roman"/>
            </a:endParaRPr>
          </a:p>
          <a:p>
            <a:pPr marL="8659" defTabSz="623438">
              <a:spcBef>
                <a:spcPts val="41"/>
              </a:spcBef>
            </a:pPr>
            <a:r>
              <a:rPr sz="818" b="1" kern="0" dirty="0">
                <a:solidFill>
                  <a:sysClr val="windowText" lastClr="000000"/>
                </a:solidFill>
                <a:latin typeface="Times New Roman"/>
                <a:cs typeface="Times New Roman"/>
              </a:rPr>
              <a:t>(407)</a:t>
            </a:r>
            <a:r>
              <a:rPr sz="818" b="1" kern="0" spc="17" dirty="0">
                <a:solidFill>
                  <a:sysClr val="windowText" lastClr="000000"/>
                </a:solidFill>
                <a:latin typeface="Times New Roman"/>
                <a:cs typeface="Times New Roman"/>
              </a:rPr>
              <a:t> </a:t>
            </a:r>
            <a:r>
              <a:rPr sz="818" b="1" kern="0" spc="-7" dirty="0">
                <a:solidFill>
                  <a:sysClr val="windowText" lastClr="000000"/>
                </a:solidFill>
                <a:latin typeface="Times New Roman"/>
                <a:cs typeface="Times New Roman"/>
              </a:rPr>
              <a:t>264-</a:t>
            </a:r>
            <a:r>
              <a:rPr sz="818" b="1" kern="0" spc="-14" dirty="0">
                <a:solidFill>
                  <a:sysClr val="windowText" lastClr="000000"/>
                </a:solidFill>
                <a:latin typeface="Times New Roman"/>
                <a:cs typeface="Times New Roman"/>
              </a:rPr>
              <a:t>3494</a:t>
            </a:r>
            <a:endParaRPr sz="818" kern="0" dirty="0">
              <a:solidFill>
                <a:sysClr val="windowText" lastClr="000000"/>
              </a:solidFill>
              <a:latin typeface="Times New Roman"/>
              <a:cs typeface="Times New Roman"/>
            </a:endParaRPr>
          </a:p>
          <a:p>
            <a:pPr defTabSz="623438">
              <a:spcBef>
                <a:spcPts val="34"/>
              </a:spcBef>
            </a:pPr>
            <a:endParaRPr sz="682" kern="0" dirty="0">
              <a:solidFill>
                <a:sysClr val="windowText" lastClr="000000"/>
              </a:solidFill>
              <a:latin typeface="Times New Roman"/>
              <a:cs typeface="Times New Roman"/>
            </a:endParaRPr>
          </a:p>
          <a:p>
            <a:pPr marL="35501" marR="28141" algn="ctr" defTabSz="623438">
              <a:lnSpc>
                <a:spcPct val="103299"/>
              </a:lnSpc>
            </a:pPr>
            <a:r>
              <a:rPr sz="818" b="1" kern="0" dirty="0">
                <a:solidFill>
                  <a:sysClr val="windowText" lastClr="000000"/>
                </a:solidFill>
                <a:latin typeface="Times New Roman"/>
                <a:cs typeface="Times New Roman"/>
              </a:rPr>
              <a:t>FLORIDA</a:t>
            </a:r>
            <a:r>
              <a:rPr sz="818" b="1" kern="0" spc="-1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DEPARTMENT</a:t>
            </a:r>
            <a:r>
              <a:rPr sz="818" b="1" kern="0" spc="-14"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OF</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TRANSPORTATION,</a:t>
            </a:r>
            <a:r>
              <a:rPr sz="818" b="1" kern="0" spc="-14"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FLORIDA’S</a:t>
            </a:r>
            <a:r>
              <a:rPr sz="818" b="1" kern="0" spc="-1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TURNPIKE</a:t>
            </a:r>
            <a:r>
              <a:rPr sz="818" b="1" kern="0" spc="-7" dirty="0">
                <a:solidFill>
                  <a:sysClr val="windowText" lastClr="000000"/>
                </a:solidFill>
                <a:latin typeface="Times New Roman"/>
                <a:cs typeface="Times New Roman"/>
              </a:rPr>
              <a:t> ENTERPRISE </a:t>
            </a:r>
            <a:r>
              <a:rPr sz="818" b="1" kern="0" dirty="0">
                <a:solidFill>
                  <a:sysClr val="windowText" lastClr="000000"/>
                </a:solidFill>
                <a:latin typeface="Times New Roman"/>
                <a:cs typeface="Times New Roman"/>
              </a:rPr>
              <a:t>LAKE/SUMTER</a:t>
            </a:r>
            <a:r>
              <a:rPr sz="818" b="1" kern="0" spc="-7" dirty="0">
                <a:solidFill>
                  <a:sysClr val="windowText" lastClr="000000"/>
                </a:solidFill>
                <a:latin typeface="Times New Roman"/>
                <a:cs typeface="Times New Roman"/>
              </a:rPr>
              <a:t> </a:t>
            </a:r>
            <a:r>
              <a:rPr sz="818" b="1" kern="0" spc="-17" dirty="0">
                <a:solidFill>
                  <a:sysClr val="windowText" lastClr="000000"/>
                </a:solidFill>
                <a:latin typeface="Times New Roman"/>
                <a:cs typeface="Times New Roman"/>
              </a:rPr>
              <a:t>MPO</a:t>
            </a:r>
            <a:endParaRPr sz="818" kern="0" dirty="0">
              <a:solidFill>
                <a:sysClr val="windowText" lastClr="000000"/>
              </a:solidFill>
              <a:latin typeface="Times New Roman"/>
              <a:cs typeface="Times New Roman"/>
            </a:endParaRPr>
          </a:p>
          <a:p>
            <a:pPr marL="1732" algn="ctr" defTabSz="623438">
              <a:spcBef>
                <a:spcPts val="37"/>
              </a:spcBef>
            </a:pPr>
            <a:r>
              <a:rPr sz="818" b="1" kern="0" dirty="0">
                <a:solidFill>
                  <a:sysClr val="windowText" lastClr="000000"/>
                </a:solidFill>
                <a:latin typeface="Times New Roman"/>
                <a:cs typeface="Times New Roman"/>
              </a:rPr>
              <a:t>CONSTRUCTION</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UPDATE</a:t>
            </a:r>
            <a:r>
              <a:rPr sz="818" b="1" kern="0" spc="-3" dirty="0">
                <a:solidFill>
                  <a:sysClr val="windowText" lastClr="000000"/>
                </a:solidFill>
                <a:latin typeface="Times New Roman"/>
                <a:cs typeface="Times New Roman"/>
              </a:rPr>
              <a:t> </a:t>
            </a:r>
            <a:r>
              <a:rPr sz="818" b="1" kern="0" spc="-7" dirty="0">
                <a:solidFill>
                  <a:sysClr val="windowText" lastClr="000000"/>
                </a:solidFill>
                <a:latin typeface="Times New Roman"/>
                <a:cs typeface="Times New Roman"/>
              </a:rPr>
              <a:t>REPORT</a:t>
            </a:r>
            <a:endParaRPr sz="818" kern="0" dirty="0">
              <a:solidFill>
                <a:sysClr val="windowText" lastClr="000000"/>
              </a:solidFill>
              <a:latin typeface="Times New Roman"/>
              <a:cs typeface="Times New Roman"/>
            </a:endParaRPr>
          </a:p>
          <a:p>
            <a:pPr defTabSz="623438">
              <a:spcBef>
                <a:spcPts val="34"/>
              </a:spcBef>
            </a:pPr>
            <a:endParaRPr sz="682" kern="0" dirty="0">
              <a:solidFill>
                <a:sysClr val="windowText" lastClr="000000"/>
              </a:solidFill>
              <a:latin typeface="Times New Roman"/>
              <a:cs typeface="Times New Roman"/>
            </a:endParaRPr>
          </a:p>
          <a:p>
            <a:pPr marL="8659" marR="186165" defTabSz="623438">
              <a:lnSpc>
                <a:spcPct val="103299"/>
              </a:lnSpc>
            </a:pPr>
            <a:r>
              <a:rPr sz="818" b="1" u="sng" kern="0" dirty="0">
                <a:solidFill>
                  <a:sysClr val="windowText" lastClr="000000"/>
                </a:solidFill>
                <a:uFill>
                  <a:solidFill>
                    <a:srgbClr val="000000"/>
                  </a:solidFill>
                </a:uFill>
                <a:latin typeface="Times New Roman"/>
                <a:cs typeface="Times New Roman"/>
              </a:rPr>
              <a:t>PROJECT:</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NORTHERN</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TURNPIKE MAINLINE/SR</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91</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WIDENING</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FROM</a:t>
            </a:r>
            <a:r>
              <a:rPr sz="818" b="1" kern="0" spc="-7" dirty="0">
                <a:solidFill>
                  <a:sysClr val="windowText" lastClr="000000"/>
                </a:solidFill>
                <a:latin typeface="Times New Roman"/>
                <a:cs typeface="Times New Roman"/>
              </a:rPr>
              <a:t> </a:t>
            </a:r>
            <a:r>
              <a:rPr sz="818" b="1" kern="0" spc="-17" dirty="0">
                <a:solidFill>
                  <a:sysClr val="windowText" lastClr="000000"/>
                </a:solidFill>
                <a:latin typeface="Times New Roman"/>
                <a:cs typeface="Times New Roman"/>
              </a:rPr>
              <a:t>SR </a:t>
            </a:r>
            <a:r>
              <a:rPr sz="818" b="1" kern="0" dirty="0">
                <a:solidFill>
                  <a:sysClr val="windowText" lastClr="000000"/>
                </a:solidFill>
                <a:latin typeface="Times New Roman"/>
                <a:cs typeface="Times New Roman"/>
              </a:rPr>
              <a:t>50/CLERMONT</a:t>
            </a:r>
            <a:r>
              <a:rPr sz="818" b="1" kern="0" spc="-14"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 HANCOCK</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ROAD/MINNEOLA</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(MILEPOSTS</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273</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spc="-14" dirty="0">
                <a:solidFill>
                  <a:sysClr val="windowText" lastClr="000000"/>
                </a:solidFill>
                <a:latin typeface="Times New Roman"/>
                <a:cs typeface="Times New Roman"/>
              </a:rPr>
              <a:t>279)</a:t>
            </a:r>
            <a:endParaRPr sz="818" kern="0" dirty="0">
              <a:solidFill>
                <a:sysClr val="windowText" lastClr="000000"/>
              </a:solidFill>
              <a:latin typeface="Times New Roman"/>
              <a:cs typeface="Times New Roman"/>
            </a:endParaRPr>
          </a:p>
          <a:p>
            <a:pPr marL="8659" marR="4329" defTabSz="623438">
              <a:lnSpc>
                <a:spcPct val="103299"/>
              </a:lnSpc>
              <a:spcBef>
                <a:spcPts val="549"/>
              </a:spcBef>
            </a:pPr>
            <a:r>
              <a:rPr sz="818" b="1" u="sng" kern="0" dirty="0">
                <a:solidFill>
                  <a:sysClr val="windowText" lastClr="000000"/>
                </a:solidFill>
                <a:uFill>
                  <a:solidFill>
                    <a:srgbClr val="000000"/>
                  </a:solidFill>
                </a:uFill>
                <a:latin typeface="Times New Roman"/>
                <a:cs typeface="Times New Roman"/>
              </a:rPr>
              <a:t>DETAILS:</a:t>
            </a:r>
            <a:r>
              <a:rPr sz="818" b="1"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Enterprise is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widening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Turnpike/SR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91</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 four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eight </a:t>
            </a:r>
            <a:r>
              <a:rPr sz="818" kern="0" spc="-7" dirty="0">
                <a:solidFill>
                  <a:sysClr val="windowText" lastClr="000000"/>
                </a:solidFill>
                <a:latin typeface="Times New Roman"/>
                <a:cs typeface="Times New Roman"/>
              </a:rPr>
              <a:t>lanes </a:t>
            </a:r>
            <a:r>
              <a:rPr sz="818" kern="0" dirty="0">
                <a:solidFill>
                  <a:sysClr val="windowText" lastClr="000000"/>
                </a:solidFill>
                <a:latin typeface="Times New Roman"/>
                <a:cs typeface="Times New Roman"/>
              </a:rPr>
              <a:t>from</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Clermont/SR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50 to</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Minneola/ Hancock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 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Lake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Orange</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counties.</a:t>
            </a:r>
            <a:endParaRPr sz="818" kern="0" dirty="0">
              <a:solidFill>
                <a:sysClr val="windowText" lastClr="000000"/>
              </a:solidFill>
              <a:latin typeface="Times New Roman"/>
              <a:cs typeface="Times New Roman"/>
            </a:endParaRPr>
          </a:p>
          <a:p>
            <a:pPr marL="8659" marR="3464" defTabSz="623438">
              <a:lnSpc>
                <a:spcPct val="103400"/>
              </a:lnSpc>
              <a:spcBef>
                <a:spcPts val="545"/>
              </a:spcBef>
            </a:pPr>
            <a:r>
              <a:rPr sz="818" b="1" u="sng" kern="0" dirty="0">
                <a:solidFill>
                  <a:sysClr val="windowText" lastClr="000000"/>
                </a:solidFill>
                <a:uFill>
                  <a:solidFill>
                    <a:srgbClr val="000000"/>
                  </a:solidFill>
                </a:uFill>
                <a:latin typeface="Times New Roman"/>
                <a:cs typeface="Times New Roman"/>
              </a:rPr>
              <a:t>DESCRIPTION:</a:t>
            </a:r>
            <a:r>
              <a:rPr sz="818" b="1"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includes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Fosgate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over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7"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The </a:t>
            </a:r>
            <a:r>
              <a:rPr sz="818" kern="0" dirty="0">
                <a:solidFill>
                  <a:sysClr val="windowText" lastClr="000000"/>
                </a:solidFill>
                <a:latin typeface="Times New Roman"/>
                <a:cs typeface="Times New Roman"/>
              </a:rPr>
              <a:t>bridges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at County 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438 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455 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also be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replaced,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as well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bridges</a:t>
            </a:r>
            <a:r>
              <a:rPr sz="818" kern="0" spc="3"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over </a:t>
            </a:r>
            <a:r>
              <a:rPr sz="818" kern="0" dirty="0">
                <a:solidFill>
                  <a:sysClr val="windowText" lastClr="000000"/>
                </a:solidFill>
                <a:latin typeface="Times New Roman"/>
                <a:cs typeface="Times New Roman"/>
              </a:rPr>
              <a:t>Jones</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Old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Highway 50,</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Blackstill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Lake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West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Orange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Trail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over </a:t>
            </a:r>
            <a:r>
              <a:rPr sz="818" kern="0" spc="-17" dirty="0">
                <a:solidFill>
                  <a:sysClr val="windowText" lastClr="000000"/>
                </a:solidFill>
                <a:latin typeface="Times New Roman"/>
                <a:cs typeface="Times New Roman"/>
              </a:rPr>
              <a:t>the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 replaced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 prefabricated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structure. 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electronic</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tolling gantries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 </a:t>
            </a:r>
            <a:r>
              <a:rPr sz="818" kern="0" spc="-7" dirty="0">
                <a:solidFill>
                  <a:sysClr val="windowText" lastClr="000000"/>
                </a:solidFill>
                <a:latin typeface="Times New Roman"/>
                <a:cs typeface="Times New Roman"/>
              </a:rPr>
              <a:t>buildings </a:t>
            </a:r>
            <a:r>
              <a:rPr sz="818" kern="0" dirty="0">
                <a:solidFill>
                  <a:sysClr val="windowText" lastClr="000000"/>
                </a:solidFill>
                <a:latin typeface="Times New Roman"/>
                <a:cs typeface="Times New Roman"/>
              </a:rPr>
              <a:t>will</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installed,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existing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booths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canopies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50/Clermont entrance and</a:t>
            </a:r>
            <a:r>
              <a:rPr sz="818" kern="0" spc="-3"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exit</a:t>
            </a:r>
            <a:r>
              <a:rPr sz="818" kern="0" spc="341"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ramps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demolished.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Safety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improvements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include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 Intelligent</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Transportation </a:t>
            </a:r>
            <a:r>
              <a:rPr sz="818" kern="0" dirty="0">
                <a:solidFill>
                  <a:sysClr val="windowText" lastClr="000000"/>
                </a:solidFill>
                <a:latin typeface="Times New Roman"/>
                <a:cs typeface="Times New Roman"/>
              </a:rPr>
              <a:t>System</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signage, 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pavement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markings, new</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signalization,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lighting,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drainage systems.</a:t>
            </a:r>
            <a:endParaRPr sz="818" kern="0" dirty="0">
              <a:solidFill>
                <a:sysClr val="windowText" lastClr="000000"/>
              </a:solidFill>
              <a:latin typeface="Times New Roman"/>
              <a:cs typeface="Times New Roman"/>
            </a:endParaRPr>
          </a:p>
          <a:p>
            <a:pPr marL="8659" marR="295267" defTabSz="623438">
              <a:lnSpc>
                <a:spcPct val="103299"/>
              </a:lnSpc>
              <a:spcBef>
                <a:spcPts val="549"/>
              </a:spcBef>
            </a:pPr>
            <a:r>
              <a:rPr sz="818" b="1" kern="0" dirty="0">
                <a:solidFill>
                  <a:sysClr val="windowText" lastClr="000000"/>
                </a:solidFill>
                <a:latin typeface="Times New Roman"/>
                <a:cs typeface="Times New Roman"/>
              </a:rPr>
              <a:t>The</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construction</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cost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of</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is</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estimated</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$162.3M.</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is</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anticipated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spc="-17" dirty="0">
                <a:solidFill>
                  <a:sysClr val="windowText" lastClr="000000"/>
                </a:solidFill>
                <a:latin typeface="Times New Roman"/>
                <a:cs typeface="Times New Roman"/>
              </a:rPr>
              <a:t>be </a:t>
            </a:r>
            <a:r>
              <a:rPr sz="818" b="1" kern="0" dirty="0">
                <a:solidFill>
                  <a:sysClr val="windowText" lastClr="000000"/>
                </a:solidFill>
                <a:latin typeface="Times New Roman"/>
                <a:cs typeface="Times New Roman"/>
              </a:rPr>
              <a:t>completed</a:t>
            </a:r>
            <a:r>
              <a:rPr sz="818" b="1" kern="0" spc="-14"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in mid-</a:t>
            </a:r>
            <a:r>
              <a:rPr sz="818" b="1" kern="0" spc="-7" dirty="0">
                <a:solidFill>
                  <a:sysClr val="windowText" lastClr="000000"/>
                </a:solidFill>
                <a:latin typeface="Times New Roman"/>
                <a:cs typeface="Times New Roman"/>
              </a:rPr>
              <a:t>2026.</a:t>
            </a:r>
            <a:endParaRPr sz="818" kern="0" dirty="0">
              <a:solidFill>
                <a:sysClr val="windowText" lastClr="000000"/>
              </a:solidFill>
              <a:latin typeface="Times New Roman"/>
              <a:cs typeface="Times New Roman"/>
            </a:endParaRPr>
          </a:p>
          <a:p>
            <a:pPr marL="8659" marR="26842" defTabSz="623438">
              <a:lnSpc>
                <a:spcPct val="103299"/>
              </a:lnSpc>
              <a:spcBef>
                <a:spcPts val="549"/>
              </a:spcBef>
            </a:pPr>
            <a:r>
              <a:rPr sz="818" b="1" u="sng" kern="0" dirty="0">
                <a:solidFill>
                  <a:sysClr val="windowText" lastClr="000000"/>
                </a:solidFill>
                <a:uFill>
                  <a:solidFill>
                    <a:srgbClr val="000000"/>
                  </a:solidFill>
                </a:uFill>
                <a:latin typeface="Times New Roman"/>
                <a:cs typeface="Times New Roman"/>
              </a:rPr>
              <a:t>CURRENT</a:t>
            </a:r>
            <a:r>
              <a:rPr sz="818" b="1" u="sng" kern="0" spc="-3" dirty="0">
                <a:solidFill>
                  <a:sysClr val="windowText" lastClr="000000"/>
                </a:solidFill>
                <a:uFill>
                  <a:solidFill>
                    <a:srgbClr val="000000"/>
                  </a:solidFill>
                </a:uFill>
                <a:latin typeface="Times New Roman"/>
                <a:cs typeface="Times New Roman"/>
              </a:rPr>
              <a:t> </a:t>
            </a:r>
            <a:r>
              <a:rPr sz="818" b="1" u="sng" kern="0" dirty="0">
                <a:solidFill>
                  <a:sysClr val="windowText" lastClr="000000"/>
                </a:solidFill>
                <a:uFill>
                  <a:solidFill>
                    <a:srgbClr val="000000"/>
                  </a:solidFill>
                </a:uFill>
                <a:latin typeface="Times New Roman"/>
                <a:cs typeface="Times New Roman"/>
              </a:rPr>
              <a:t>ACTIVITIES:</a:t>
            </a:r>
            <a:r>
              <a:rPr sz="818" b="1"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Throughout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month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June, 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contractor 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begin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demolition of</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the </a:t>
            </a:r>
            <a:r>
              <a:rPr sz="818" kern="0" dirty="0">
                <a:solidFill>
                  <a:sysClr val="windowText" lastClr="000000"/>
                </a:solidFill>
                <a:latin typeface="Times New Roman"/>
                <a:cs typeface="Times New Roman"/>
              </a:rPr>
              <a:t>northbound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over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Jones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Old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Highway 50</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 with pile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driving </a:t>
            </a:r>
            <a:r>
              <a:rPr sz="818" kern="0" spc="-17" dirty="0">
                <a:solidFill>
                  <a:sysClr val="windowText" lastClr="000000"/>
                </a:solidFill>
                <a:latin typeface="Times New Roman"/>
                <a:cs typeface="Times New Roman"/>
              </a:rPr>
              <a:t>and </a:t>
            </a:r>
            <a:r>
              <a:rPr sz="818" kern="0" dirty="0">
                <a:solidFill>
                  <a:sysClr val="windowText" lastClr="000000"/>
                </a:solidFill>
                <a:latin typeface="Times New Roman"/>
                <a:cs typeface="Times New Roman"/>
              </a:rPr>
              <a:t>substructure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 following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demolition. Pile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driving</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substructure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 Fosgate</a:t>
            </a:r>
            <a:r>
              <a:rPr sz="818" kern="0" spc="-7"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Road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Blackstill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Lake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bridges 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ongoing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scheduled for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late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2023 </a:t>
            </a:r>
            <a:r>
              <a:rPr sz="818" kern="0" spc="-7" dirty="0">
                <a:solidFill>
                  <a:sysClr val="windowText" lastClr="000000"/>
                </a:solidFill>
                <a:latin typeface="Times New Roman"/>
                <a:cs typeface="Times New Roman"/>
              </a:rPr>
              <a:t>completion.</a:t>
            </a:r>
            <a:endParaRPr sz="818" kern="0" dirty="0">
              <a:solidFill>
                <a:sysClr val="windowText" lastClr="000000"/>
              </a:solidFill>
              <a:latin typeface="Times New Roman"/>
              <a:cs typeface="Times New Roman"/>
            </a:endParaRPr>
          </a:p>
          <a:p>
            <a:pPr marL="8659" marR="244180" defTabSz="623438">
              <a:lnSpc>
                <a:spcPct val="103499"/>
              </a:lnSpc>
              <a:spcBef>
                <a:spcPts val="545"/>
              </a:spcBef>
            </a:pPr>
            <a:r>
              <a:rPr sz="818" kern="0" dirty="0">
                <a:solidFill>
                  <a:sysClr val="windowText" lastClr="000000"/>
                </a:solidFill>
                <a:latin typeface="Times New Roman"/>
                <a:cs typeface="Times New Roman"/>
              </a:rPr>
              <a:t>Construction</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 West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Orange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Trail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ongoing.</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water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tie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is anticipated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 </a:t>
            </a:r>
            <a:r>
              <a:rPr sz="818" kern="0" spc="-17" dirty="0">
                <a:solidFill>
                  <a:sysClr val="windowText" lastClr="000000"/>
                </a:solidFill>
                <a:latin typeface="Times New Roman"/>
                <a:cs typeface="Times New Roman"/>
              </a:rPr>
              <a:t>be </a:t>
            </a:r>
            <a:r>
              <a:rPr sz="818" kern="0" dirty="0">
                <a:solidFill>
                  <a:sysClr val="windowText" lastClr="000000"/>
                </a:solidFill>
                <a:latin typeface="Times New Roman"/>
                <a:cs typeface="Times New Roman"/>
              </a:rPr>
              <a:t>completed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 June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 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opened 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August </a:t>
            </a:r>
            <a:r>
              <a:rPr sz="818" kern="0" spc="-7" dirty="0">
                <a:solidFill>
                  <a:sysClr val="windowText" lastClr="000000"/>
                </a:solidFill>
                <a:latin typeface="Times New Roman"/>
                <a:cs typeface="Times New Roman"/>
              </a:rPr>
              <a:t>2023.</a:t>
            </a:r>
            <a:endParaRPr sz="818" kern="0" dirty="0">
              <a:solidFill>
                <a:sysClr val="windowText" lastClr="000000"/>
              </a:solidFill>
              <a:latin typeface="Times New Roman"/>
              <a:cs typeface="Times New Roman"/>
            </a:endParaRPr>
          </a:p>
          <a:p>
            <a:pPr marL="8659" marR="44593" defTabSz="623438">
              <a:lnSpc>
                <a:spcPct val="103299"/>
              </a:lnSpc>
              <a:spcBef>
                <a:spcPts val="549"/>
              </a:spcBef>
            </a:pPr>
            <a:r>
              <a:rPr sz="818" kern="0" dirty="0">
                <a:solidFill>
                  <a:sysClr val="windowText" lastClr="000000"/>
                </a:solidFill>
                <a:latin typeface="Times New Roman"/>
                <a:cs typeface="Times New Roman"/>
              </a:rPr>
              <a:t>Other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limits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includes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pond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temporary</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permanent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lighting,</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box </a:t>
            </a:r>
            <a:r>
              <a:rPr sz="818" kern="0" dirty="0">
                <a:solidFill>
                  <a:sysClr val="windowText" lastClr="000000"/>
                </a:solidFill>
                <a:latin typeface="Times New Roman"/>
                <a:cs typeface="Times New Roman"/>
              </a:rPr>
              <a:t>culvert</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extensions,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embankment,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subgrade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base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placement,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temporary asphalt,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fencing,</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temporary </a:t>
            </a:r>
            <a:r>
              <a:rPr sz="818" kern="0" dirty="0">
                <a:solidFill>
                  <a:sysClr val="windowText" lastClr="000000"/>
                </a:solidFill>
                <a:latin typeface="Times New Roman"/>
                <a:cs typeface="Times New Roman"/>
              </a:rPr>
              <a:t>and</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permanent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retaining wall</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along with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temporary</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permanent</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drainage.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next </a:t>
            </a:r>
            <a:r>
              <a:rPr sz="818" kern="0" dirty="0">
                <a:solidFill>
                  <a:sysClr val="windowText" lastClr="000000"/>
                </a:solidFill>
                <a:latin typeface="Times New Roman"/>
                <a:cs typeface="Times New Roman"/>
              </a:rPr>
              <a:t>phase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Phase III</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reconstruction 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northbound mainline)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has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begun. </a:t>
            </a:r>
            <a:r>
              <a:rPr sz="818" kern="0" spc="-14" dirty="0">
                <a:solidFill>
                  <a:sysClr val="windowText" lastClr="000000"/>
                </a:solidFill>
                <a:latin typeface="Times New Roman"/>
                <a:cs typeface="Times New Roman"/>
              </a:rPr>
              <a:t>Toll</a:t>
            </a:r>
            <a:endParaRPr sz="818" kern="0" dirty="0">
              <a:solidFill>
                <a:sysClr val="windowText" lastClr="000000"/>
              </a:solidFill>
              <a:latin typeface="Times New Roman"/>
              <a:cs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193116" y="6447928"/>
            <a:ext cx="1804555" cy="120739"/>
          </a:xfrm>
          <a:prstGeom prst="rect">
            <a:avLst/>
          </a:prstGeom>
        </p:spPr>
        <p:txBody>
          <a:bodyPr vert="horz" wrap="square" lIns="0" tIns="0" rIns="0" bIns="0" rtlCol="0">
            <a:spAutoFit/>
          </a:bodyPr>
          <a:lstStyle/>
          <a:p>
            <a:pPr marL="8659" defTabSz="623438">
              <a:lnSpc>
                <a:spcPts val="961"/>
              </a:lnSpc>
            </a:pPr>
            <a:r>
              <a:rPr sz="818" kern="0" dirty="0">
                <a:solidFill>
                  <a:srgbClr val="334973"/>
                </a:solidFill>
                <a:latin typeface="Times New Roman"/>
                <a:cs typeface="Times New Roman"/>
                <a:hlinkClick r:id="rId2"/>
              </a:rPr>
              <a:t>www.fdot.gov</a:t>
            </a:r>
            <a:r>
              <a:rPr sz="818" kern="0" dirty="0">
                <a:solidFill>
                  <a:srgbClr val="334973"/>
                </a:solidFill>
                <a:latin typeface="Times New Roman"/>
                <a:cs typeface="Times New Roman"/>
              </a:rPr>
              <a:t> </a:t>
            </a:r>
            <a:r>
              <a:rPr sz="818" kern="0" dirty="0">
                <a:solidFill>
                  <a:sysClr val="windowText" lastClr="000000"/>
                </a:solidFill>
                <a:latin typeface="Times New Roman"/>
                <a:cs typeface="Times New Roman"/>
              </a:rPr>
              <a:t>|</a:t>
            </a:r>
            <a:r>
              <a:rPr sz="818" kern="0" spc="-48" dirty="0">
                <a:solidFill>
                  <a:sysClr val="windowText" lastClr="000000"/>
                </a:solidFill>
                <a:latin typeface="Times New Roman"/>
                <a:cs typeface="Times New Roman"/>
              </a:rPr>
              <a:t> </a:t>
            </a:r>
            <a:r>
              <a:rPr sz="818" kern="0" spc="-7" dirty="0">
                <a:solidFill>
                  <a:srgbClr val="1F487C"/>
                </a:solidFill>
                <a:latin typeface="Times New Roman"/>
                <a:cs typeface="Times New Roman"/>
                <a:hlinkClick r:id="rId3"/>
              </a:rPr>
              <a:t>www.floridasturnpike.com</a:t>
            </a:r>
            <a:endParaRPr sz="818" kern="0" dirty="0">
              <a:solidFill>
                <a:sysClr val="windowText" lastClr="000000"/>
              </a:solidFill>
              <a:latin typeface="Times New Roman"/>
              <a:cs typeface="Times New Roman"/>
            </a:endParaRPr>
          </a:p>
        </p:txBody>
      </p:sp>
      <p:sp>
        <p:nvSpPr>
          <p:cNvPr id="2" name="object 2"/>
          <p:cNvSpPr txBox="1"/>
          <p:nvPr/>
        </p:nvSpPr>
        <p:spPr>
          <a:xfrm>
            <a:off x="3905251" y="607521"/>
            <a:ext cx="4378469" cy="5162131"/>
          </a:xfrm>
          <a:prstGeom prst="rect">
            <a:avLst/>
          </a:prstGeom>
        </p:spPr>
        <p:txBody>
          <a:bodyPr vert="horz" wrap="square" lIns="0" tIns="4330" rIns="0" bIns="0" rtlCol="0">
            <a:spAutoFit/>
          </a:bodyPr>
          <a:lstStyle/>
          <a:p>
            <a:pPr marL="8659" marR="211276" defTabSz="623438">
              <a:lnSpc>
                <a:spcPct val="103499"/>
              </a:lnSpc>
              <a:spcBef>
                <a:spcPts val="34"/>
              </a:spcBef>
            </a:pPr>
            <a:r>
              <a:rPr sz="818" kern="0" dirty="0">
                <a:solidFill>
                  <a:sysClr val="windowText" lastClr="000000"/>
                </a:solidFill>
                <a:latin typeface="Times New Roman"/>
                <a:cs typeface="Times New Roman"/>
              </a:rPr>
              <a:t>building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foundation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conduit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 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Highway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50</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(milepost 272)</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has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begun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is scheduled </a:t>
            </a:r>
            <a:r>
              <a:rPr sz="818" kern="0" spc="-17" dirty="0">
                <a:solidFill>
                  <a:sysClr val="windowText" lastClr="000000"/>
                </a:solidFill>
                <a:latin typeface="Times New Roman"/>
                <a:cs typeface="Times New Roman"/>
              </a:rPr>
              <a:t>for </a:t>
            </a:r>
            <a:r>
              <a:rPr sz="818" kern="0" spc="-7" dirty="0">
                <a:solidFill>
                  <a:sysClr val="windowText" lastClr="000000"/>
                </a:solidFill>
                <a:latin typeface="Times New Roman"/>
                <a:cs typeface="Times New Roman"/>
              </a:rPr>
              <a:t>mid-</a:t>
            </a:r>
            <a:r>
              <a:rPr sz="818" kern="0" dirty="0">
                <a:solidFill>
                  <a:sysClr val="windowText" lastClr="000000"/>
                </a:solidFill>
                <a:latin typeface="Times New Roman"/>
                <a:cs typeface="Times New Roman"/>
              </a:rPr>
              <a:t>2024</a:t>
            </a:r>
            <a:r>
              <a:rPr sz="818" kern="0" spc="20"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completion.</a:t>
            </a:r>
            <a:endParaRPr sz="818" kern="0" dirty="0">
              <a:solidFill>
                <a:sysClr val="windowText" lastClr="000000"/>
              </a:solidFill>
              <a:latin typeface="Times New Roman"/>
              <a:cs typeface="Times New Roman"/>
            </a:endParaRPr>
          </a:p>
          <a:p>
            <a:pPr marL="8659" defTabSz="623438">
              <a:spcBef>
                <a:spcPts val="580"/>
              </a:spcBef>
            </a:pPr>
            <a:r>
              <a:rPr sz="818" b="1" u="sng" kern="0" dirty="0">
                <a:solidFill>
                  <a:sysClr val="windowText" lastClr="000000"/>
                </a:solidFill>
                <a:uFill>
                  <a:solidFill>
                    <a:srgbClr val="000000"/>
                  </a:solidFill>
                </a:uFill>
                <a:latin typeface="Times New Roman"/>
                <a:cs typeface="Times New Roman"/>
              </a:rPr>
              <a:t>PROJECT</a:t>
            </a:r>
            <a:r>
              <a:rPr sz="818" b="1" u="sng" kern="0" spc="-10" dirty="0">
                <a:solidFill>
                  <a:sysClr val="windowText" lastClr="000000"/>
                </a:solidFill>
                <a:uFill>
                  <a:solidFill>
                    <a:srgbClr val="000000"/>
                  </a:solidFill>
                </a:uFill>
                <a:latin typeface="Times New Roman"/>
                <a:cs typeface="Times New Roman"/>
              </a:rPr>
              <a:t> </a:t>
            </a:r>
            <a:r>
              <a:rPr sz="818" b="1" u="sng" kern="0" spc="-7" dirty="0">
                <a:solidFill>
                  <a:sysClr val="windowText" lastClr="000000"/>
                </a:solidFill>
                <a:uFill>
                  <a:solidFill>
                    <a:srgbClr val="000000"/>
                  </a:solidFill>
                </a:uFill>
                <a:latin typeface="Times New Roman"/>
                <a:cs typeface="Times New Roman"/>
              </a:rPr>
              <a:t>CONTACT:</a:t>
            </a:r>
            <a:endParaRPr sz="818" kern="0" dirty="0">
              <a:solidFill>
                <a:sysClr val="windowText" lastClr="000000"/>
              </a:solidFill>
              <a:latin typeface="Times New Roman"/>
              <a:cs typeface="Times New Roman"/>
            </a:endParaRPr>
          </a:p>
          <a:p>
            <a:pPr marL="8659" marR="2087651" defTabSz="623438">
              <a:lnSpc>
                <a:spcPct val="103299"/>
              </a:lnSpc>
            </a:pPr>
            <a:r>
              <a:rPr sz="818" kern="0" dirty="0">
                <a:solidFill>
                  <a:sysClr val="windowText" lastClr="000000"/>
                </a:solidFill>
                <a:latin typeface="Times New Roman"/>
                <a:cs typeface="Times New Roman"/>
              </a:rPr>
              <a:t>Yasir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Mercado,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Community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Outreach</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Specialist </a:t>
            </a:r>
            <a:r>
              <a:rPr sz="818" u="sng" kern="0" spc="-7" dirty="0">
                <a:solidFill>
                  <a:srgbClr val="0000FF"/>
                </a:solidFill>
                <a:uFill>
                  <a:solidFill>
                    <a:srgbClr val="0000FF"/>
                  </a:solidFill>
                </a:uFill>
                <a:latin typeface="Times New Roman"/>
                <a:cs typeface="Times New Roman"/>
                <a:hlinkClick r:id="rId4"/>
              </a:rPr>
              <a:t>Yasir.Mercado@dot.state.fl.us</a:t>
            </a:r>
            <a:endParaRPr sz="818" kern="0" dirty="0">
              <a:solidFill>
                <a:sysClr val="windowText" lastClr="000000"/>
              </a:solidFill>
              <a:latin typeface="Times New Roman"/>
              <a:cs typeface="Times New Roman"/>
            </a:endParaRPr>
          </a:p>
          <a:p>
            <a:pPr marL="8659" defTabSz="623438">
              <a:spcBef>
                <a:spcPts val="34"/>
              </a:spcBef>
            </a:pPr>
            <a:r>
              <a:rPr sz="818" kern="0" dirty="0">
                <a:solidFill>
                  <a:sysClr val="windowText" lastClr="000000"/>
                </a:solidFill>
                <a:latin typeface="Times New Roman"/>
                <a:cs typeface="Times New Roman"/>
              </a:rPr>
              <a:t>(954)</a:t>
            </a:r>
            <a:r>
              <a:rPr sz="818" kern="0" spc="14"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934-</a:t>
            </a:r>
            <a:r>
              <a:rPr sz="818" kern="0" spc="-14" dirty="0">
                <a:solidFill>
                  <a:sysClr val="windowText" lastClr="000000"/>
                </a:solidFill>
                <a:latin typeface="Times New Roman"/>
                <a:cs typeface="Times New Roman"/>
              </a:rPr>
              <a:t>1138</a:t>
            </a:r>
            <a:endParaRPr sz="818" kern="0" dirty="0">
              <a:solidFill>
                <a:sysClr val="windowText" lastClr="000000"/>
              </a:solidFill>
              <a:latin typeface="Times New Roman"/>
              <a:cs typeface="Times New Roman"/>
            </a:endParaRPr>
          </a:p>
          <a:p>
            <a:pPr marL="8659" defTabSz="623438">
              <a:spcBef>
                <a:spcPts val="580"/>
              </a:spcBef>
            </a:pPr>
            <a:r>
              <a:rPr sz="818" b="1" kern="0" dirty="0">
                <a:solidFill>
                  <a:sysClr val="windowText" lastClr="000000"/>
                </a:solidFill>
                <a:latin typeface="Times New Roman"/>
                <a:cs typeface="Times New Roman"/>
              </a:rPr>
              <a:t>CONTRACTOR:</a:t>
            </a:r>
            <a:r>
              <a:rPr sz="818" b="1"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Jr. Davis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 </a:t>
            </a:r>
            <a:r>
              <a:rPr sz="818" kern="0" spc="-7" dirty="0">
                <a:solidFill>
                  <a:sysClr val="windowText" lastClr="000000"/>
                </a:solidFill>
                <a:latin typeface="Times New Roman"/>
                <a:cs typeface="Times New Roman"/>
              </a:rPr>
              <a:t>Company</a:t>
            </a:r>
            <a:endParaRPr sz="818" kern="0" dirty="0">
              <a:solidFill>
                <a:sysClr val="windowText" lastClr="000000"/>
              </a:solidFill>
              <a:latin typeface="Times New Roman"/>
              <a:cs typeface="Times New Roman"/>
            </a:endParaRPr>
          </a:p>
          <a:p>
            <a:pPr defTabSz="623438"/>
            <a:endParaRPr sz="886" kern="0" dirty="0">
              <a:solidFill>
                <a:sysClr val="windowText" lastClr="000000"/>
              </a:solidFill>
              <a:latin typeface="Times New Roman"/>
              <a:cs typeface="Times New Roman"/>
            </a:endParaRPr>
          </a:p>
          <a:p>
            <a:pPr marL="8659" marR="344190" defTabSz="623438">
              <a:lnSpc>
                <a:spcPct val="103299"/>
              </a:lnSpc>
              <a:spcBef>
                <a:spcPts val="545"/>
              </a:spcBef>
            </a:pPr>
            <a:r>
              <a:rPr sz="818" b="1" u="sng" kern="0" dirty="0">
                <a:solidFill>
                  <a:sysClr val="windowText" lastClr="000000"/>
                </a:solidFill>
                <a:uFill>
                  <a:solidFill>
                    <a:srgbClr val="000000"/>
                  </a:solidFill>
                </a:uFill>
                <a:latin typeface="Times New Roman"/>
                <a:cs typeface="Times New Roman"/>
              </a:rPr>
              <a:t>PROJECT:</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NORTHERN</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TURNPIKE MAINLINE/SR</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91</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WIDENING</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spc="-14" dirty="0">
                <a:solidFill>
                  <a:sysClr val="windowText" lastClr="000000"/>
                </a:solidFill>
                <a:latin typeface="Times New Roman"/>
                <a:cs typeface="Times New Roman"/>
              </a:rPr>
              <a:t>FROM </a:t>
            </a:r>
            <a:r>
              <a:rPr sz="818" b="1" kern="0" dirty="0">
                <a:solidFill>
                  <a:sysClr val="windowText" lastClr="000000"/>
                </a:solidFill>
                <a:latin typeface="Times New Roman"/>
                <a:cs typeface="Times New Roman"/>
              </a:rPr>
              <a:t>MINNEOLA</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O’BRIEN</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ROAD</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(MILEPOSTS</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279</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spc="-14" dirty="0">
                <a:solidFill>
                  <a:sysClr val="windowText" lastClr="000000"/>
                </a:solidFill>
                <a:latin typeface="Times New Roman"/>
                <a:cs typeface="Times New Roman"/>
              </a:rPr>
              <a:t>286)</a:t>
            </a:r>
            <a:endParaRPr sz="818" kern="0" dirty="0">
              <a:solidFill>
                <a:sysClr val="windowText" lastClr="000000"/>
              </a:solidFill>
              <a:latin typeface="Times New Roman"/>
              <a:cs typeface="Times New Roman"/>
            </a:endParaRPr>
          </a:p>
          <a:p>
            <a:pPr marL="8659" marR="3464" defTabSz="623438">
              <a:lnSpc>
                <a:spcPct val="103499"/>
              </a:lnSpc>
              <a:spcBef>
                <a:spcPts val="545"/>
              </a:spcBef>
            </a:pPr>
            <a:r>
              <a:rPr sz="818" b="1" u="sng" kern="0" dirty="0">
                <a:solidFill>
                  <a:sysClr val="windowText" lastClr="000000"/>
                </a:solidFill>
                <a:uFill>
                  <a:solidFill>
                    <a:srgbClr val="000000"/>
                  </a:solidFill>
                </a:uFill>
                <a:latin typeface="Times New Roman"/>
                <a:cs typeface="Times New Roman"/>
              </a:rPr>
              <a:t>DETAILS:</a:t>
            </a:r>
            <a:r>
              <a:rPr sz="818" b="1"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Enterprise 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widening Florida’s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Turnpike/SR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91</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 four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eight </a:t>
            </a:r>
            <a:r>
              <a:rPr sz="818" kern="0" spc="-7" dirty="0">
                <a:solidFill>
                  <a:sysClr val="windowText" lastClr="000000"/>
                </a:solidFill>
                <a:latin typeface="Times New Roman"/>
                <a:cs typeface="Times New Roman"/>
              </a:rPr>
              <a:t>lanes </a:t>
            </a:r>
            <a:r>
              <a:rPr sz="818" kern="0" dirty="0">
                <a:solidFill>
                  <a:sysClr val="windowText" lastClr="000000"/>
                </a:solidFill>
                <a:latin typeface="Times New Roman"/>
                <a:cs typeface="Times New Roman"/>
              </a:rPr>
              <a:t>from</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Minneola/Hancock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 to</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O’Brien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Lake</a:t>
            </a:r>
            <a:r>
              <a:rPr sz="818" kern="0" spc="-7" dirty="0">
                <a:solidFill>
                  <a:sysClr val="windowText" lastClr="000000"/>
                </a:solidFill>
                <a:latin typeface="Times New Roman"/>
                <a:cs typeface="Times New Roman"/>
              </a:rPr>
              <a:t> County.</a:t>
            </a:r>
            <a:endParaRPr sz="818" kern="0" dirty="0">
              <a:solidFill>
                <a:sysClr val="windowText" lastClr="000000"/>
              </a:solidFill>
              <a:latin typeface="Times New Roman"/>
              <a:cs typeface="Times New Roman"/>
            </a:endParaRPr>
          </a:p>
          <a:p>
            <a:pPr marL="8659" marR="10391" defTabSz="623438">
              <a:lnSpc>
                <a:spcPct val="103499"/>
              </a:lnSpc>
              <a:spcBef>
                <a:spcPts val="539"/>
              </a:spcBef>
            </a:pPr>
            <a:r>
              <a:rPr sz="818" b="1" u="sng" kern="0" dirty="0">
                <a:solidFill>
                  <a:sysClr val="windowText" lastClr="000000"/>
                </a:solidFill>
                <a:uFill>
                  <a:solidFill>
                    <a:srgbClr val="000000"/>
                  </a:solidFill>
                </a:uFill>
                <a:latin typeface="Times New Roman"/>
                <a:cs typeface="Times New Roman"/>
              </a:rPr>
              <a:t>DESCRIPTION:</a:t>
            </a:r>
            <a:r>
              <a:rPr sz="818" b="1"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This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widen Florida’s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two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 four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each </a:t>
            </a:r>
            <a:r>
              <a:rPr sz="818" kern="0" spc="-7" dirty="0">
                <a:solidFill>
                  <a:sysClr val="windowText" lastClr="000000"/>
                </a:solidFill>
                <a:latin typeface="Times New Roman"/>
                <a:cs typeface="Times New Roman"/>
              </a:rPr>
              <a:t>direction, </a:t>
            </a:r>
            <a:r>
              <a:rPr sz="818" kern="0" dirty="0">
                <a:solidFill>
                  <a:sysClr val="windowText" lastClr="000000"/>
                </a:solidFill>
                <a:latin typeface="Times New Roman"/>
                <a:cs typeface="Times New Roman"/>
              </a:rPr>
              <a:t>for</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total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eight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limits.</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also includes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reconstruction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within </a:t>
            </a:r>
            <a:r>
              <a:rPr sz="818" kern="0" spc="-17" dirty="0">
                <a:solidFill>
                  <a:sysClr val="windowText" lastClr="000000"/>
                </a:solidFill>
                <a:latin typeface="Times New Roman"/>
                <a:cs typeface="Times New Roman"/>
              </a:rPr>
              <a:t>the </a:t>
            </a:r>
            <a:r>
              <a:rPr sz="818" kern="0" dirty="0">
                <a:solidFill>
                  <a:sysClr val="windowText" lastClr="000000"/>
                </a:solidFill>
                <a:latin typeface="Times New Roman"/>
                <a:cs typeface="Times New Roman"/>
              </a:rPr>
              <a:t>project</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limits,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interchange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improvements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US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27 South,</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installation</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continuous</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LED </a:t>
            </a:r>
            <a:r>
              <a:rPr sz="818" kern="0" dirty="0">
                <a:solidFill>
                  <a:sysClr val="windowText" lastClr="000000"/>
                </a:solidFill>
                <a:latin typeface="Times New Roman"/>
                <a:cs typeface="Times New Roman"/>
              </a:rPr>
              <a:t>lighting</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Minneola interchange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US 27</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South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interchange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under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bridges</a:t>
            </a:r>
            <a:r>
              <a:rPr sz="818" kern="0" spc="7"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over </a:t>
            </a:r>
            <a:r>
              <a:rPr sz="818" kern="0" dirty="0">
                <a:solidFill>
                  <a:sysClr val="windowText" lastClr="000000"/>
                </a:solidFill>
                <a:latin typeface="Times New Roman"/>
                <a:cs typeface="Times New Roman"/>
              </a:rPr>
              <a:t>CR</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561 and SR 19. This</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 also includes 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installation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taller guardrails, highly </a:t>
            </a:r>
            <a:r>
              <a:rPr sz="818" kern="0" spc="-7" dirty="0">
                <a:solidFill>
                  <a:sysClr val="windowText" lastClr="000000"/>
                </a:solidFill>
                <a:latin typeface="Times New Roman"/>
                <a:cs typeface="Times New Roman"/>
              </a:rPr>
              <a:t>reflective </a:t>
            </a:r>
            <a:r>
              <a:rPr sz="818" kern="0" dirty="0">
                <a:solidFill>
                  <a:sysClr val="windowText" lastClr="000000"/>
                </a:solidFill>
                <a:latin typeface="Times New Roman"/>
                <a:cs typeface="Times New Roman"/>
              </a:rPr>
              <a:t>signage,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Closed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Circuit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Television devices, ITS,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pavement</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markings.</a:t>
            </a:r>
            <a:endParaRPr sz="818" kern="0" dirty="0">
              <a:solidFill>
                <a:sysClr val="windowText" lastClr="000000"/>
              </a:solidFill>
              <a:latin typeface="Times New Roman"/>
              <a:cs typeface="Times New Roman"/>
            </a:endParaRPr>
          </a:p>
          <a:p>
            <a:pPr marL="8659" marR="118626" defTabSz="623438">
              <a:lnSpc>
                <a:spcPct val="103299"/>
              </a:lnSpc>
              <a:spcBef>
                <a:spcPts val="549"/>
              </a:spcBef>
            </a:pPr>
            <a:r>
              <a:rPr sz="818" b="1" kern="0" dirty="0">
                <a:solidFill>
                  <a:sysClr val="windowText" lastClr="000000"/>
                </a:solidFill>
                <a:latin typeface="Times New Roman"/>
                <a:cs typeface="Times New Roman"/>
              </a:rPr>
              <a:t>The</a:t>
            </a:r>
            <a:r>
              <a:rPr sz="818" b="1" kern="0" spc="-14"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construction</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cost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of 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is estimated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$233M. 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is anticipated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begin </a:t>
            </a:r>
            <a:r>
              <a:rPr sz="818" b="1" kern="0" spc="-17" dirty="0">
                <a:solidFill>
                  <a:sysClr val="windowText" lastClr="000000"/>
                </a:solidFill>
                <a:latin typeface="Times New Roman"/>
                <a:cs typeface="Times New Roman"/>
              </a:rPr>
              <a:t>in </a:t>
            </a:r>
            <a:r>
              <a:rPr sz="818" b="1" kern="0" dirty="0">
                <a:solidFill>
                  <a:sysClr val="windowText" lastClr="000000"/>
                </a:solidFill>
                <a:latin typeface="Times New Roman"/>
                <a:cs typeface="Times New Roman"/>
              </a:rPr>
              <a:t>late</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2022</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and be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completed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in</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mid-</a:t>
            </a:r>
            <a:r>
              <a:rPr sz="818" b="1" kern="0" spc="-7" dirty="0">
                <a:solidFill>
                  <a:sysClr val="windowText" lastClr="000000"/>
                </a:solidFill>
                <a:latin typeface="Times New Roman"/>
                <a:cs typeface="Times New Roman"/>
              </a:rPr>
              <a:t>2028.</a:t>
            </a:r>
            <a:endParaRPr sz="818" kern="0" dirty="0">
              <a:solidFill>
                <a:sysClr val="windowText" lastClr="000000"/>
              </a:solidFill>
              <a:latin typeface="Times New Roman"/>
              <a:cs typeface="Times New Roman"/>
            </a:endParaRPr>
          </a:p>
          <a:p>
            <a:pPr marL="8659" marR="154993" defTabSz="623438">
              <a:lnSpc>
                <a:spcPct val="103400"/>
              </a:lnSpc>
              <a:spcBef>
                <a:spcPts val="545"/>
              </a:spcBef>
            </a:pPr>
            <a:r>
              <a:rPr sz="818" b="1" u="sng" kern="0" dirty="0">
                <a:solidFill>
                  <a:sysClr val="windowText" lastClr="000000"/>
                </a:solidFill>
                <a:uFill>
                  <a:solidFill>
                    <a:srgbClr val="000000"/>
                  </a:solidFill>
                </a:uFill>
                <a:latin typeface="Times New Roman"/>
                <a:cs typeface="Times New Roman"/>
              </a:rPr>
              <a:t>CURRENT</a:t>
            </a:r>
            <a:r>
              <a:rPr sz="818" b="1" u="sng" kern="0" spc="-7" dirty="0">
                <a:solidFill>
                  <a:sysClr val="windowText" lastClr="000000"/>
                </a:solidFill>
                <a:uFill>
                  <a:solidFill>
                    <a:srgbClr val="000000"/>
                  </a:solidFill>
                </a:uFill>
                <a:latin typeface="Times New Roman"/>
                <a:cs typeface="Times New Roman"/>
              </a:rPr>
              <a:t> </a:t>
            </a:r>
            <a:r>
              <a:rPr sz="818" b="1" u="sng" kern="0" dirty="0">
                <a:solidFill>
                  <a:sysClr val="windowText" lastClr="000000"/>
                </a:solidFill>
                <a:uFill>
                  <a:solidFill>
                    <a:srgbClr val="000000"/>
                  </a:solidFill>
                </a:uFill>
                <a:latin typeface="Times New Roman"/>
                <a:cs typeface="Times New Roman"/>
              </a:rPr>
              <a:t>ACTIVITIES:</a:t>
            </a:r>
            <a:r>
              <a:rPr sz="818" b="1"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Throughout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month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June,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contractor 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continue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clearing</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and </a:t>
            </a:r>
            <a:r>
              <a:rPr sz="818" kern="0" dirty="0">
                <a:solidFill>
                  <a:sysClr val="windowText" lastClr="000000"/>
                </a:solidFill>
                <a:latin typeface="Times New Roman"/>
                <a:cs typeface="Times New Roman"/>
              </a:rPr>
              <a:t>grubbing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limits. </a:t>
            </a:r>
            <a:r>
              <a:rPr sz="818" kern="0" spc="-7" dirty="0">
                <a:solidFill>
                  <a:sysClr val="windowText" lastClr="000000"/>
                </a:solidFill>
                <a:latin typeface="Times New Roman"/>
                <a:cs typeface="Times New Roman"/>
              </a:rPr>
              <a:t>Sub-</a:t>
            </a:r>
            <a:r>
              <a:rPr sz="818" kern="0" dirty="0">
                <a:solidFill>
                  <a:sysClr val="windowText" lastClr="000000"/>
                </a:solidFill>
                <a:latin typeface="Times New Roman"/>
                <a:cs typeface="Times New Roman"/>
              </a:rPr>
              <a:t>soil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excavation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continues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ahead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 earthwork</a:t>
            </a:r>
            <a:r>
              <a:rPr sz="818" kern="0" spc="7"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and </a:t>
            </a:r>
            <a:r>
              <a:rPr sz="818" kern="0" dirty="0">
                <a:solidFill>
                  <a:sysClr val="windowText" lastClr="000000"/>
                </a:solidFill>
                <a:latin typeface="Times New Roman"/>
                <a:cs typeface="Times New Roman"/>
              </a:rPr>
              <a:t>includes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moving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excavated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materials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backslopes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pond</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areas 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fill locations.</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The </a:t>
            </a:r>
            <a:r>
              <a:rPr sz="818" kern="0" dirty="0">
                <a:solidFill>
                  <a:sysClr val="windowText" lastClr="000000"/>
                </a:solidFill>
                <a:latin typeface="Times New Roman"/>
                <a:cs typeface="Times New Roman"/>
              </a:rPr>
              <a:t>contractor</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temporary</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base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asphalt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for</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upcoming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traffic control</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shifts.</a:t>
            </a:r>
            <a:endParaRPr sz="818" kern="0" dirty="0">
              <a:solidFill>
                <a:sysClr val="windowText" lastClr="000000"/>
              </a:solidFill>
              <a:latin typeface="Times New Roman"/>
              <a:cs typeface="Times New Roman"/>
            </a:endParaRPr>
          </a:p>
          <a:p>
            <a:pPr marL="8659" marR="38099" defTabSz="623438">
              <a:lnSpc>
                <a:spcPct val="103299"/>
              </a:lnSpc>
              <a:spcBef>
                <a:spcPts val="549"/>
              </a:spcBef>
            </a:pPr>
            <a:r>
              <a:rPr sz="818" kern="0" dirty="0">
                <a:solidFill>
                  <a:sysClr val="windowText" lastClr="000000"/>
                </a:solidFill>
                <a:latin typeface="Times New Roman"/>
                <a:cs typeface="Times New Roman"/>
              </a:rPr>
              <a:t>Work</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continues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storm</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water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drainage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system</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throughout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 </a:t>
            </a:r>
            <a:r>
              <a:rPr sz="818" kern="0" spc="-17" dirty="0">
                <a:solidFill>
                  <a:sysClr val="windowText" lastClr="000000"/>
                </a:solidFill>
                <a:latin typeface="Times New Roman"/>
                <a:cs typeface="Times New Roman"/>
              </a:rPr>
              <a:t>of </a:t>
            </a:r>
            <a:r>
              <a:rPr sz="818" kern="0" dirty="0">
                <a:solidFill>
                  <a:sysClr val="windowText" lastClr="000000"/>
                </a:solidFill>
                <a:latin typeface="Times New Roman"/>
                <a:cs typeface="Times New Roman"/>
              </a:rPr>
              <a:t>box</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culverts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 extend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existing structures.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MSE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walls 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constructed 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Scrub Jay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a:t>
            </a:r>
            <a:r>
              <a:rPr sz="818" kern="0" spc="3" dirty="0">
                <a:solidFill>
                  <a:sysClr val="windowText" lastClr="000000"/>
                </a:solidFill>
                <a:latin typeface="Times New Roman"/>
                <a:cs typeface="Times New Roman"/>
              </a:rPr>
              <a:t> </a:t>
            </a:r>
            <a:r>
              <a:rPr sz="818" kern="0" spc="-17" dirty="0">
                <a:solidFill>
                  <a:sysClr val="windowText" lastClr="000000"/>
                </a:solidFill>
                <a:latin typeface="Times New Roman"/>
                <a:cs typeface="Times New Roman"/>
              </a:rPr>
              <a:t>and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US 27</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off</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ramp</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bridges 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substructure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 follow.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Pile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driving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 will </a:t>
            </a:r>
            <a:r>
              <a:rPr sz="818" kern="0" spc="-14" dirty="0">
                <a:solidFill>
                  <a:sysClr val="windowText" lastClr="000000"/>
                </a:solidFill>
                <a:latin typeface="Times New Roman"/>
                <a:cs typeface="Times New Roman"/>
              </a:rPr>
              <a:t>also </a:t>
            </a:r>
            <a:r>
              <a:rPr sz="818" kern="0" dirty="0">
                <a:solidFill>
                  <a:sysClr val="windowText" lastClr="000000"/>
                </a:solidFill>
                <a:latin typeface="Times New Roman"/>
                <a:cs typeface="Times New Roman"/>
              </a:rPr>
              <a:t>begin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for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 new CR 561 </a:t>
            </a:r>
            <a:r>
              <a:rPr sz="818" kern="0" spc="-7" dirty="0">
                <a:solidFill>
                  <a:sysClr val="windowText" lastClr="000000"/>
                </a:solidFill>
                <a:latin typeface="Times New Roman"/>
                <a:cs typeface="Times New Roman"/>
              </a:rPr>
              <a:t>bridge.</a:t>
            </a:r>
            <a:endParaRPr sz="818" kern="0" dirty="0">
              <a:solidFill>
                <a:sysClr val="windowText" lastClr="000000"/>
              </a:solidFill>
              <a:latin typeface="Times New Roman"/>
              <a:cs typeface="Times New Roman"/>
            </a:endParaRPr>
          </a:p>
          <a:p>
            <a:pPr marL="8659" defTabSz="623438">
              <a:spcBef>
                <a:spcPts val="583"/>
              </a:spcBef>
            </a:pPr>
            <a:r>
              <a:rPr sz="818" kern="0" dirty="0">
                <a:solidFill>
                  <a:sysClr val="windowText" lastClr="000000"/>
                </a:solidFill>
                <a:latin typeface="Times New Roman"/>
                <a:cs typeface="Times New Roman"/>
              </a:rPr>
              <a:t>Other</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within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limits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includes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installation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temporary </a:t>
            </a:r>
            <a:r>
              <a:rPr sz="818" kern="0" spc="-14" dirty="0">
                <a:solidFill>
                  <a:sysClr val="windowText" lastClr="000000"/>
                </a:solidFill>
                <a:latin typeface="Times New Roman"/>
                <a:cs typeface="Times New Roman"/>
              </a:rPr>
              <a:t>ITS.</a:t>
            </a:r>
            <a:endParaRPr sz="818" kern="0" dirty="0">
              <a:solidFill>
                <a:sysClr val="windowText" lastClr="000000"/>
              </a:solidFill>
              <a:latin typeface="Times New Roman"/>
              <a:cs typeface="Times New Roman"/>
            </a:endParaRPr>
          </a:p>
          <a:p>
            <a:pPr marL="8659" defTabSz="623438">
              <a:spcBef>
                <a:spcPts val="573"/>
              </a:spcBef>
            </a:pPr>
            <a:r>
              <a:rPr sz="818" b="1" u="sng" kern="0" dirty="0">
                <a:solidFill>
                  <a:sysClr val="windowText" lastClr="000000"/>
                </a:solidFill>
                <a:uFill>
                  <a:solidFill>
                    <a:srgbClr val="000000"/>
                  </a:solidFill>
                </a:uFill>
                <a:latin typeface="Times New Roman"/>
                <a:cs typeface="Times New Roman"/>
              </a:rPr>
              <a:t>PROJECT</a:t>
            </a:r>
            <a:r>
              <a:rPr sz="818" b="1" u="sng" kern="0" spc="-10" dirty="0">
                <a:solidFill>
                  <a:sysClr val="windowText" lastClr="000000"/>
                </a:solidFill>
                <a:uFill>
                  <a:solidFill>
                    <a:srgbClr val="000000"/>
                  </a:solidFill>
                </a:uFill>
                <a:latin typeface="Times New Roman"/>
                <a:cs typeface="Times New Roman"/>
              </a:rPr>
              <a:t> </a:t>
            </a:r>
            <a:r>
              <a:rPr sz="818" b="1" u="sng" kern="0" spc="-7" dirty="0">
                <a:solidFill>
                  <a:sysClr val="windowText" lastClr="000000"/>
                </a:solidFill>
                <a:uFill>
                  <a:solidFill>
                    <a:srgbClr val="000000"/>
                  </a:solidFill>
                </a:uFill>
                <a:latin typeface="Times New Roman"/>
                <a:cs typeface="Times New Roman"/>
              </a:rPr>
              <a:t>CONTACT:</a:t>
            </a:r>
            <a:endParaRPr sz="818" kern="0" dirty="0">
              <a:solidFill>
                <a:sysClr val="windowText" lastClr="000000"/>
              </a:solidFill>
              <a:latin typeface="Times New Roman"/>
              <a:cs typeface="Times New Roman"/>
            </a:endParaRPr>
          </a:p>
          <a:p>
            <a:pPr marL="8659" marR="2087218" defTabSz="623438">
              <a:lnSpc>
                <a:spcPct val="103499"/>
              </a:lnSpc>
              <a:spcBef>
                <a:spcPts val="7"/>
              </a:spcBef>
            </a:pPr>
            <a:r>
              <a:rPr sz="818" kern="0" dirty="0">
                <a:solidFill>
                  <a:sysClr val="windowText" lastClr="000000"/>
                </a:solidFill>
                <a:latin typeface="Times New Roman"/>
                <a:cs typeface="Times New Roman"/>
              </a:rPr>
              <a:t>Yasir</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Mercado,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Community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Outreach</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Specialist </a:t>
            </a:r>
            <a:r>
              <a:rPr sz="818" u="sng" kern="0" spc="-7" dirty="0">
                <a:solidFill>
                  <a:srgbClr val="0000FF"/>
                </a:solidFill>
                <a:uFill>
                  <a:solidFill>
                    <a:srgbClr val="0000FF"/>
                  </a:solidFill>
                </a:uFill>
                <a:latin typeface="Times New Roman"/>
                <a:cs typeface="Times New Roman"/>
                <a:hlinkClick r:id="rId4"/>
              </a:rPr>
              <a:t>Yasir.Mercado@dot.state.fl.us</a:t>
            </a:r>
            <a:endParaRPr sz="818" kern="0" dirty="0">
              <a:solidFill>
                <a:sysClr val="windowText" lastClr="000000"/>
              </a:solidFill>
              <a:latin typeface="Times New Roman"/>
              <a:cs typeface="Times New Roman"/>
            </a:endParaRPr>
          </a:p>
          <a:p>
            <a:pPr marL="8659" defTabSz="623438">
              <a:spcBef>
                <a:spcPts val="31"/>
              </a:spcBef>
            </a:pPr>
            <a:r>
              <a:rPr sz="818" kern="0" dirty="0">
                <a:solidFill>
                  <a:sysClr val="windowText" lastClr="000000"/>
                </a:solidFill>
                <a:latin typeface="Times New Roman"/>
                <a:cs typeface="Times New Roman"/>
              </a:rPr>
              <a:t>(954)</a:t>
            </a:r>
            <a:r>
              <a:rPr sz="818" kern="0" spc="17"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934-</a:t>
            </a:r>
            <a:r>
              <a:rPr sz="818" kern="0" spc="-14" dirty="0">
                <a:solidFill>
                  <a:sysClr val="windowText" lastClr="000000"/>
                </a:solidFill>
                <a:latin typeface="Times New Roman"/>
                <a:cs typeface="Times New Roman"/>
              </a:rPr>
              <a:t>1138</a:t>
            </a:r>
            <a:endParaRPr sz="818" kern="0" dirty="0">
              <a:solidFill>
                <a:sysClr val="windowText" lastClr="000000"/>
              </a:solidFill>
              <a:latin typeface="Times New Roman"/>
              <a:cs typeface="Times New Roman"/>
            </a:endParaRPr>
          </a:p>
          <a:p>
            <a:pPr marL="8659" defTabSz="623438">
              <a:spcBef>
                <a:spcPts val="573"/>
              </a:spcBef>
            </a:pPr>
            <a:r>
              <a:rPr sz="818" b="1" kern="0" dirty="0">
                <a:solidFill>
                  <a:sysClr val="windowText" lastClr="000000"/>
                </a:solidFill>
                <a:latin typeface="Times New Roman"/>
                <a:cs typeface="Times New Roman"/>
              </a:rPr>
              <a:t>CONTRACTOR:</a:t>
            </a:r>
            <a:r>
              <a:rPr sz="818" b="1"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Construction </a:t>
            </a:r>
            <a:r>
              <a:rPr sz="818" kern="0" spc="-7" dirty="0">
                <a:solidFill>
                  <a:sysClr val="windowText" lastClr="000000"/>
                </a:solidFill>
                <a:latin typeface="Times New Roman"/>
                <a:cs typeface="Times New Roman"/>
              </a:rPr>
              <a:t>Corporation</a:t>
            </a:r>
            <a:endParaRPr sz="818" kern="0" dirty="0">
              <a:solidFill>
                <a:sysClr val="windowText" lastClr="000000"/>
              </a:solidFill>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fontScale="625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6400" b="1" dirty="0">
                <a:latin typeface="Calibri" panose="020F0502020204030204" pitchFamily="34" charset="0"/>
                <a:cs typeface="Calibri" panose="020F0502020204030204" pitchFamily="34" charset="0"/>
              </a:rPr>
              <a:t>CONSENT AGENDA ITEMS for APPROVAL</a:t>
            </a:r>
            <a:endParaRPr lang="en-US" sz="6400" b="1" i="0" u="none" strike="noStrike" baseline="0" dirty="0">
              <a:latin typeface="Calibri" panose="020F0502020204030204" pitchFamily="34" charset="0"/>
              <a:cs typeface="Calibri" panose="020F0502020204030204" pitchFamily="34" charset="0"/>
            </a:endParaRPr>
          </a:p>
          <a:p>
            <a:pPr marL="0" indent="0">
              <a:buNone/>
            </a:pPr>
            <a:endParaRPr lang="en-US" sz="4400" b="0" i="0" u="none" strike="noStrike" baseline="0" dirty="0">
              <a:latin typeface="Calibri Light" panose="020F0302020204030204" pitchFamily="34" charset="0"/>
            </a:endParaRPr>
          </a:p>
          <a:p>
            <a:pPr marL="342900" indent="-342900">
              <a:buAutoNum type="alphaUcPeriod"/>
            </a:pPr>
            <a:r>
              <a:rPr lang="en-US" sz="4600" b="1" i="0" u="none" strike="noStrike" baseline="0" dirty="0">
                <a:latin typeface="Calibri" panose="020F0502020204030204" pitchFamily="34" charset="0"/>
              </a:rPr>
              <a:t>    Approval of CAC </a:t>
            </a:r>
            <a:r>
              <a:rPr lang="en-US" sz="4600" b="1" dirty="0">
                <a:latin typeface="Calibri" panose="020F0502020204030204" pitchFamily="34" charset="0"/>
              </a:rPr>
              <a:t>April 12</a:t>
            </a:r>
            <a:r>
              <a:rPr lang="en-US" sz="4600" b="1" i="0" u="none" strike="noStrike" baseline="0" dirty="0">
                <a:latin typeface="Calibri" panose="020F0502020204030204" pitchFamily="34" charset="0"/>
              </a:rPr>
              <a:t>, 2023, Meeting Minutes</a:t>
            </a:r>
          </a:p>
          <a:p>
            <a:pPr marL="342900" indent="-342900">
              <a:buAutoNum type="alphaUcPeriod"/>
            </a:pPr>
            <a:r>
              <a:rPr lang="en-US" sz="4600" b="0" i="0" u="none" strike="noStrike" baseline="0" dirty="0">
                <a:solidFill>
                  <a:srgbClr val="000000"/>
                </a:solidFill>
                <a:latin typeface="Calibri" panose="020F0502020204030204" pitchFamily="34" charset="0"/>
              </a:rPr>
              <a:t>    </a:t>
            </a:r>
            <a:r>
              <a:rPr lang="en-US" sz="4600" b="1" i="0" u="none" strike="noStrike" baseline="0" dirty="0">
                <a:latin typeface="Calibri" panose="020F0502020204030204" pitchFamily="34" charset="0"/>
              </a:rPr>
              <a:t>2023-2024 Unified Planning Work Program (UPWP) </a:t>
            </a:r>
            <a:r>
              <a:rPr lang="en-US" sz="4600" b="1" i="0" u="none" strike="noStrike" baseline="0" dirty="0">
                <a:latin typeface="Calibri-Bold"/>
              </a:rPr>
              <a:t>Amendment</a:t>
            </a:r>
          </a:p>
          <a:p>
            <a:pPr marL="0" indent="0">
              <a:buNone/>
            </a:pPr>
            <a:endParaRPr lang="en-US" sz="4600" b="1" i="0" u="none" strike="noStrike" baseline="0" dirty="0">
              <a:latin typeface="Calibri-Bold"/>
            </a:endParaRPr>
          </a:p>
          <a:p>
            <a:pPr marR="1110" lvl="2"/>
            <a:r>
              <a:rPr lang="en-US" sz="3400" b="0" i="0" u="none" strike="noStrike" baseline="0" dirty="0">
                <a:latin typeface="Calibri" panose="020F0502020204030204" pitchFamily="34" charset="0"/>
              </a:rPr>
              <a:t>This amendment moves funds and add text into Task 1 Administration, for the Update and Development of the new MPO Apportionment Plan, Metropolitan Planning Area, and the Urbanized Area based on the 2020 Census data. This update also includes development and coordination of unified planning documents and process for shared urbanized areas with the Lake~Sumter MPO Planning Area Boundary.</a:t>
            </a:r>
          </a:p>
          <a:p>
            <a:pPr marR="1520" lvl="2"/>
            <a:r>
              <a:rPr lang="en-US" sz="3400" b="0" i="0" u="none" strike="noStrike" baseline="0" dirty="0">
                <a:latin typeface="Calibri" panose="020F0502020204030204" pitchFamily="34" charset="0"/>
              </a:rPr>
              <a:t>This amendment adds funds into Task 3 Long Range Planning for preliminary work on the 2050 LRTP.</a:t>
            </a:r>
          </a:p>
          <a:p>
            <a:pPr marR="5150" lvl="2" algn="just"/>
            <a:r>
              <a:rPr lang="en-US" sz="3400" b="0" i="0" u="none" strike="noStrike" baseline="0" dirty="0">
                <a:latin typeface="Calibri" panose="020F0502020204030204" pitchFamily="34" charset="0"/>
              </a:rPr>
              <a:t>This amendment adds funds and text to Task 4 Special Studies, for the assessment of projects in the TIP and LOPP for IIJA funding opportunities and other implementation strategies.</a:t>
            </a:r>
          </a:p>
          <a:p>
            <a:pPr marL="0" indent="0">
              <a:buNone/>
            </a:pPr>
            <a:endParaRPr lang="en-US" sz="3600" b="1" i="0" u="none" strike="noStrike" baseline="0" dirty="0">
              <a:latin typeface="Calibri" panose="020F0502020204030204" pitchFamily="34" charset="0"/>
            </a:endParaRPr>
          </a:p>
          <a:p>
            <a:pPr marL="342900" indent="-342900">
              <a:buAutoNum type="alphaUcPeriod"/>
            </a:pPr>
            <a:endParaRPr lang="en-US" sz="3600" b="1" i="0" u="none" strike="noStrike" baseline="0" dirty="0">
              <a:solidFill>
                <a:srgbClr val="3333FF"/>
              </a:solidFill>
              <a:latin typeface="Calibri" panose="020F0502020204030204" pitchFamily="34" charset="0"/>
            </a:endParaRP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2"/>
          <a:stretch>
            <a:fillRect/>
          </a:stretch>
        </p:blipFill>
        <p:spPr>
          <a:xfrm>
            <a:off x="10411108" y="283030"/>
            <a:ext cx="1499746" cy="993734"/>
          </a:xfrm>
          <a:prstGeom prst="rect">
            <a:avLst/>
          </a:prstGeom>
        </p:spPr>
      </p:pic>
    </p:spTree>
    <p:extLst>
      <p:ext uri="{BB962C8B-B14F-4D97-AF65-F5344CB8AC3E}">
        <p14:creationId xmlns:p14="http://schemas.microsoft.com/office/powerpoint/2010/main" val="413176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05250" y="607521"/>
            <a:ext cx="4333009" cy="2933444"/>
          </a:xfrm>
          <a:prstGeom prst="rect">
            <a:avLst/>
          </a:prstGeom>
        </p:spPr>
        <p:txBody>
          <a:bodyPr vert="horz" wrap="square" lIns="0" tIns="4330" rIns="0" bIns="0" rtlCol="0">
            <a:spAutoFit/>
          </a:bodyPr>
          <a:lstStyle/>
          <a:p>
            <a:pPr marL="8659" marR="150663" defTabSz="623438">
              <a:lnSpc>
                <a:spcPct val="103499"/>
              </a:lnSpc>
              <a:spcBef>
                <a:spcPts val="34"/>
              </a:spcBef>
            </a:pPr>
            <a:r>
              <a:rPr sz="818" b="1" u="sng" kern="0" dirty="0">
                <a:solidFill>
                  <a:sysClr val="windowText" lastClr="000000"/>
                </a:solidFill>
                <a:uFill>
                  <a:solidFill>
                    <a:srgbClr val="000000"/>
                  </a:solidFill>
                </a:uFill>
                <a:latin typeface="Times New Roman"/>
                <a:cs typeface="Times New Roman"/>
              </a:rPr>
              <a:t>PROJECT:</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SOUTHBOUND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NORTHERN</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TURNPIKE MAINLINE/SR</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91</a:t>
            </a:r>
            <a:r>
              <a:rPr sz="818" b="1" kern="0" spc="-3" dirty="0">
                <a:solidFill>
                  <a:sysClr val="windowText" lastClr="000000"/>
                </a:solidFill>
                <a:latin typeface="Times New Roman"/>
                <a:cs typeface="Times New Roman"/>
              </a:rPr>
              <a:t> </a:t>
            </a:r>
            <a:r>
              <a:rPr sz="818" b="1" kern="0" spc="-7" dirty="0">
                <a:solidFill>
                  <a:sysClr val="windowText" lastClr="000000"/>
                </a:solidFill>
                <a:latin typeface="Times New Roman"/>
                <a:cs typeface="Times New Roman"/>
              </a:rPr>
              <a:t>RECONSTRUCT </a:t>
            </a:r>
            <a:r>
              <a:rPr sz="818" b="1" kern="0" dirty="0">
                <a:solidFill>
                  <a:sysClr val="windowText" lastClr="000000"/>
                </a:solidFill>
                <a:latin typeface="Times New Roman"/>
                <a:cs typeface="Times New Roman"/>
              </a:rPr>
              <a:t>AND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SAFETY</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IMPROVEMENTS</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FROM</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MILEPOST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289</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MILEPOST</a:t>
            </a:r>
            <a:r>
              <a:rPr sz="818" b="1" kern="0" spc="-3" dirty="0">
                <a:solidFill>
                  <a:sysClr val="windowText" lastClr="000000"/>
                </a:solidFill>
                <a:latin typeface="Times New Roman"/>
                <a:cs typeface="Times New Roman"/>
              </a:rPr>
              <a:t> </a:t>
            </a:r>
            <a:r>
              <a:rPr sz="818" b="1" kern="0" spc="-17" dirty="0">
                <a:solidFill>
                  <a:sysClr val="windowText" lastClr="000000"/>
                </a:solidFill>
                <a:latin typeface="Times New Roman"/>
                <a:cs typeface="Times New Roman"/>
              </a:rPr>
              <a:t>297</a:t>
            </a:r>
            <a:endParaRPr sz="818" kern="0" dirty="0">
              <a:solidFill>
                <a:sysClr val="windowText" lastClr="000000"/>
              </a:solidFill>
              <a:latin typeface="Times New Roman"/>
              <a:cs typeface="Times New Roman"/>
            </a:endParaRPr>
          </a:p>
          <a:p>
            <a:pPr marL="8659" marR="3464" defTabSz="623438">
              <a:lnSpc>
                <a:spcPct val="103299"/>
              </a:lnSpc>
              <a:spcBef>
                <a:spcPts val="549"/>
              </a:spcBef>
            </a:pPr>
            <a:r>
              <a:rPr sz="818" b="1" u="sng" kern="0" dirty="0">
                <a:solidFill>
                  <a:sysClr val="windowText" lastClr="000000"/>
                </a:solidFill>
                <a:uFill>
                  <a:solidFill>
                    <a:srgbClr val="000000"/>
                  </a:solidFill>
                </a:uFill>
                <a:latin typeface="Times New Roman"/>
                <a:cs typeface="Times New Roman"/>
              </a:rPr>
              <a:t>DETAILS</a:t>
            </a:r>
            <a:r>
              <a:rPr sz="818" kern="0" dirty="0">
                <a:solidFill>
                  <a:sysClr val="windowText" lastClr="000000"/>
                </a:solidFill>
                <a:latin typeface="Times New Roman"/>
                <a:cs typeface="Times New Roman"/>
              </a:rPr>
              <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Turnpike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Enterprise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resurfacing 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southbound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Turnpike/SR </a:t>
            </a:r>
            <a:r>
              <a:rPr sz="818" kern="0" dirty="0">
                <a:solidFill>
                  <a:sysClr val="windowText" lastClr="000000"/>
                </a:solidFill>
                <a:latin typeface="Times New Roman"/>
                <a:cs typeface="Times New Roman"/>
              </a:rPr>
              <a:t>91</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from Milepost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289 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Milepost 297</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 Lake</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County.</a:t>
            </a:r>
            <a:endParaRPr sz="818" kern="0" dirty="0">
              <a:solidFill>
                <a:sysClr val="windowText" lastClr="000000"/>
              </a:solidFill>
              <a:latin typeface="Times New Roman"/>
              <a:cs typeface="Times New Roman"/>
            </a:endParaRPr>
          </a:p>
          <a:p>
            <a:pPr marL="8659" marR="120358" defTabSz="623438">
              <a:lnSpc>
                <a:spcPct val="103299"/>
              </a:lnSpc>
              <a:spcBef>
                <a:spcPts val="545"/>
              </a:spcBef>
            </a:pPr>
            <a:r>
              <a:rPr sz="818" b="1" u="sng" kern="0" dirty="0">
                <a:solidFill>
                  <a:sysClr val="windowText" lastClr="000000"/>
                </a:solidFill>
                <a:uFill>
                  <a:solidFill>
                    <a:srgbClr val="000000"/>
                  </a:solidFill>
                </a:uFill>
                <a:latin typeface="Times New Roman"/>
                <a:cs typeface="Times New Roman"/>
              </a:rPr>
              <a:t>DESCRIPTION:</a:t>
            </a:r>
            <a:r>
              <a:rPr sz="818" b="1"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project includes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resurfacing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southbound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lanes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Florida’s </a:t>
            </a:r>
            <a:r>
              <a:rPr sz="818" kern="0" spc="-7" dirty="0">
                <a:solidFill>
                  <a:sysClr val="windowText" lastClr="000000"/>
                </a:solidFill>
                <a:latin typeface="Times New Roman"/>
                <a:cs typeface="Times New Roman"/>
              </a:rPr>
              <a:t>Turnpike, </a:t>
            </a:r>
            <a:r>
              <a:rPr sz="818" kern="0" dirty="0">
                <a:solidFill>
                  <a:sysClr val="windowText" lastClr="000000"/>
                </a:solidFill>
                <a:latin typeface="Times New Roman"/>
                <a:cs typeface="Times New Roman"/>
              </a:rPr>
              <a:t>rehabilitating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culverts,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replacing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existing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guardrails,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installing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signage,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adding</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new</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pavement </a:t>
            </a:r>
            <a:r>
              <a:rPr sz="818" kern="0" dirty="0">
                <a:solidFill>
                  <a:sysClr val="windowText" lastClr="000000"/>
                </a:solidFill>
                <a:latin typeface="Times New Roman"/>
                <a:cs typeface="Times New Roman"/>
              </a:rPr>
              <a:t>markings.</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Bridge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deck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expansion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joints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replaced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Palatlakaha Creek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48</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bridges.</a:t>
            </a:r>
            <a:endParaRPr sz="818" kern="0" dirty="0">
              <a:solidFill>
                <a:sysClr val="windowText" lastClr="000000"/>
              </a:solidFill>
              <a:latin typeface="Times New Roman"/>
              <a:cs typeface="Times New Roman"/>
            </a:endParaRPr>
          </a:p>
          <a:p>
            <a:pPr marL="8659" marR="349818" defTabSz="623438">
              <a:lnSpc>
                <a:spcPct val="103299"/>
              </a:lnSpc>
              <a:spcBef>
                <a:spcPts val="549"/>
              </a:spcBef>
            </a:pPr>
            <a:r>
              <a:rPr sz="818" b="1" kern="0" dirty="0">
                <a:solidFill>
                  <a:sysClr val="windowText" lastClr="000000"/>
                </a:solidFill>
                <a:latin typeface="Times New Roman"/>
                <a:cs typeface="Times New Roman"/>
              </a:rPr>
              <a:t>The</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construction</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cost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of</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is</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estimated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at</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$8.7M.</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The</a:t>
            </a:r>
            <a:r>
              <a:rPr sz="818" b="1" kern="0" spc="-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project is</a:t>
            </a:r>
            <a:r>
              <a:rPr sz="818" b="1" kern="0" spc="17"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anticipated</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to</a:t>
            </a:r>
            <a:r>
              <a:rPr sz="818" b="1" kern="0" spc="-3" dirty="0">
                <a:solidFill>
                  <a:sysClr val="windowText" lastClr="000000"/>
                </a:solidFill>
                <a:latin typeface="Times New Roman"/>
                <a:cs typeface="Times New Roman"/>
              </a:rPr>
              <a:t> </a:t>
            </a:r>
            <a:r>
              <a:rPr sz="818" b="1" kern="0" spc="-17" dirty="0">
                <a:solidFill>
                  <a:sysClr val="windowText" lastClr="000000"/>
                </a:solidFill>
                <a:latin typeface="Times New Roman"/>
                <a:cs typeface="Times New Roman"/>
              </a:rPr>
              <a:t>be </a:t>
            </a:r>
            <a:r>
              <a:rPr sz="818" b="1" kern="0" dirty="0">
                <a:solidFill>
                  <a:sysClr val="windowText" lastClr="000000"/>
                </a:solidFill>
                <a:latin typeface="Times New Roman"/>
                <a:cs typeface="Times New Roman"/>
              </a:rPr>
              <a:t>completed</a:t>
            </a:r>
            <a:r>
              <a:rPr sz="818" b="1" kern="0" spc="-10"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in</a:t>
            </a:r>
            <a:r>
              <a:rPr sz="818" b="1" kern="0" spc="-3" dirty="0">
                <a:solidFill>
                  <a:sysClr val="windowText" lastClr="000000"/>
                </a:solidFill>
                <a:latin typeface="Times New Roman"/>
                <a:cs typeface="Times New Roman"/>
              </a:rPr>
              <a:t> </a:t>
            </a:r>
            <a:r>
              <a:rPr sz="818" b="1" kern="0" dirty="0">
                <a:solidFill>
                  <a:sysClr val="windowText" lastClr="000000"/>
                </a:solidFill>
                <a:latin typeface="Times New Roman"/>
                <a:cs typeface="Times New Roman"/>
              </a:rPr>
              <a:t>late</a:t>
            </a:r>
            <a:r>
              <a:rPr sz="818" b="1" kern="0" spc="-7" dirty="0">
                <a:solidFill>
                  <a:sysClr val="windowText" lastClr="000000"/>
                </a:solidFill>
                <a:latin typeface="Times New Roman"/>
                <a:cs typeface="Times New Roman"/>
              </a:rPr>
              <a:t> 2023.</a:t>
            </a:r>
            <a:endParaRPr sz="818" kern="0" dirty="0">
              <a:solidFill>
                <a:sysClr val="windowText" lastClr="000000"/>
              </a:solidFill>
              <a:latin typeface="Times New Roman"/>
              <a:cs typeface="Times New Roman"/>
            </a:endParaRPr>
          </a:p>
          <a:p>
            <a:pPr marL="8659" marR="23812" defTabSz="623438">
              <a:lnSpc>
                <a:spcPct val="103400"/>
              </a:lnSpc>
              <a:spcBef>
                <a:spcPts val="549"/>
              </a:spcBef>
            </a:pPr>
            <a:r>
              <a:rPr sz="818" b="1" u="sng" kern="0" dirty="0">
                <a:solidFill>
                  <a:sysClr val="windowText" lastClr="000000"/>
                </a:solidFill>
                <a:uFill>
                  <a:solidFill>
                    <a:srgbClr val="000000"/>
                  </a:solidFill>
                </a:uFill>
                <a:latin typeface="Times New Roman"/>
                <a:cs typeface="Times New Roman"/>
              </a:rPr>
              <a:t>CURRENT</a:t>
            </a:r>
            <a:r>
              <a:rPr sz="818" b="1" u="sng" kern="0" spc="-14" dirty="0">
                <a:solidFill>
                  <a:sysClr val="windowText" lastClr="000000"/>
                </a:solidFill>
                <a:uFill>
                  <a:solidFill>
                    <a:srgbClr val="000000"/>
                  </a:solidFill>
                </a:uFill>
                <a:latin typeface="Times New Roman"/>
                <a:cs typeface="Times New Roman"/>
              </a:rPr>
              <a:t> </a:t>
            </a:r>
            <a:r>
              <a:rPr sz="818" b="1" u="sng" kern="0" dirty="0">
                <a:solidFill>
                  <a:sysClr val="windowText" lastClr="000000"/>
                </a:solidFill>
                <a:uFill>
                  <a:solidFill>
                    <a:srgbClr val="000000"/>
                  </a:solidFill>
                </a:uFill>
                <a:latin typeface="Times New Roman"/>
                <a:cs typeface="Times New Roman"/>
              </a:rPr>
              <a:t>ACTIVITIES</a:t>
            </a:r>
            <a:r>
              <a:rPr sz="818" kern="0" dirty="0">
                <a:solidFill>
                  <a:sysClr val="windowText" lastClr="000000"/>
                </a:solidFill>
                <a:latin typeface="Times New Roman"/>
                <a:cs typeface="Times New Roman"/>
              </a:rPr>
              <a: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Throughout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month</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contractor completed</a:t>
            </a:r>
            <a:r>
              <a:rPr sz="818" kern="0" spc="-3"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asphalt </a:t>
            </a:r>
            <a:r>
              <a:rPr sz="818" kern="0" dirty="0">
                <a:solidFill>
                  <a:sysClr val="windowText" lastClr="000000"/>
                </a:solidFill>
                <a:latin typeface="Times New Roman"/>
                <a:cs typeface="Times New Roman"/>
              </a:rPr>
              <a:t>replacement</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cover the rumble strips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along 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shoulder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 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dewatering and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de-silting of</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12 </a:t>
            </a:r>
            <a:r>
              <a:rPr sz="818" kern="0" spc="-17" dirty="0">
                <a:solidFill>
                  <a:sysClr val="windowText" lastClr="000000"/>
                </a:solidFill>
                <a:latin typeface="Times New Roman"/>
                <a:cs typeface="Times New Roman"/>
              </a:rPr>
              <a:t>box </a:t>
            </a:r>
            <a:r>
              <a:rPr sz="818" kern="0" dirty="0">
                <a:solidFill>
                  <a:sysClr val="windowText" lastClr="000000"/>
                </a:solidFill>
                <a:latin typeface="Times New Roman"/>
                <a:cs typeface="Times New Roman"/>
              </a:rPr>
              <a:t>culverts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that required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repairs.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contractor</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permanent signage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throughout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month </a:t>
            </a:r>
            <a:r>
              <a:rPr sz="818" kern="0" spc="-17" dirty="0">
                <a:solidFill>
                  <a:sysClr val="windowText" lastClr="000000"/>
                </a:solidFill>
                <a:latin typeface="Times New Roman"/>
                <a:cs typeface="Times New Roman"/>
              </a:rPr>
              <a:t>of </a:t>
            </a:r>
            <a:r>
              <a:rPr sz="818" kern="0" dirty="0">
                <a:solidFill>
                  <a:sysClr val="windowText" lastClr="000000"/>
                </a:solidFill>
                <a:latin typeface="Times New Roman"/>
                <a:cs typeface="Times New Roman"/>
              </a:rPr>
              <a:t>June.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Deep mill paving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 began June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4, and 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continue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through mid-June, </a:t>
            </a:r>
            <a:r>
              <a:rPr sz="818" kern="0" spc="-7" dirty="0">
                <a:solidFill>
                  <a:sysClr val="windowText" lastClr="000000"/>
                </a:solidFill>
                <a:latin typeface="Times New Roman"/>
                <a:cs typeface="Times New Roman"/>
              </a:rPr>
              <a:t>weather </a:t>
            </a:r>
            <a:r>
              <a:rPr sz="818" kern="0" dirty="0">
                <a:solidFill>
                  <a:sysClr val="windowText" lastClr="000000"/>
                </a:solidFill>
                <a:latin typeface="Times New Roman"/>
                <a:cs typeface="Times New Roman"/>
              </a:rPr>
              <a:t>permitting.</a:t>
            </a:r>
            <a:r>
              <a:rPr sz="818" kern="0" spc="191"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Mainline paving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 begin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once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 deep</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operations have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been</a:t>
            </a:r>
            <a:r>
              <a:rPr sz="818" kern="0" spc="7"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completed.</a:t>
            </a:r>
            <a:endParaRPr sz="818" kern="0" dirty="0">
              <a:solidFill>
                <a:sysClr val="windowText" lastClr="000000"/>
              </a:solidFill>
              <a:latin typeface="Times New Roman"/>
              <a:cs typeface="Times New Roman"/>
            </a:endParaRPr>
          </a:p>
          <a:p>
            <a:pPr marL="8659" defTabSz="623438">
              <a:spcBef>
                <a:spcPts val="580"/>
              </a:spcBef>
            </a:pPr>
            <a:r>
              <a:rPr sz="818" b="1" u="sng" kern="0" dirty="0">
                <a:solidFill>
                  <a:sysClr val="windowText" lastClr="000000"/>
                </a:solidFill>
                <a:uFill>
                  <a:solidFill>
                    <a:srgbClr val="000000"/>
                  </a:solidFill>
                </a:uFill>
                <a:latin typeface="Times New Roman"/>
                <a:cs typeface="Times New Roman"/>
              </a:rPr>
              <a:t>PROJECT</a:t>
            </a:r>
            <a:r>
              <a:rPr sz="818" b="1" u="sng" kern="0" spc="-10" dirty="0">
                <a:solidFill>
                  <a:sysClr val="windowText" lastClr="000000"/>
                </a:solidFill>
                <a:uFill>
                  <a:solidFill>
                    <a:srgbClr val="000000"/>
                  </a:solidFill>
                </a:uFill>
                <a:latin typeface="Times New Roman"/>
                <a:cs typeface="Times New Roman"/>
              </a:rPr>
              <a:t> </a:t>
            </a:r>
            <a:r>
              <a:rPr sz="818" b="1" u="sng" kern="0" spc="-7" dirty="0">
                <a:solidFill>
                  <a:sysClr val="windowText" lastClr="000000"/>
                </a:solidFill>
                <a:uFill>
                  <a:solidFill>
                    <a:srgbClr val="000000"/>
                  </a:solidFill>
                </a:uFill>
                <a:latin typeface="Times New Roman"/>
                <a:cs typeface="Times New Roman"/>
              </a:rPr>
              <a:t>CONTACT:</a:t>
            </a:r>
            <a:endParaRPr sz="818" kern="0" dirty="0">
              <a:solidFill>
                <a:sysClr val="windowText" lastClr="000000"/>
              </a:solidFill>
              <a:latin typeface="Times New Roman"/>
              <a:cs typeface="Times New Roman"/>
            </a:endParaRPr>
          </a:p>
          <a:p>
            <a:pPr marL="8659" marR="2279012" defTabSz="623438">
              <a:lnSpc>
                <a:spcPct val="104200"/>
              </a:lnSpc>
              <a:spcBef>
                <a:spcPts val="532"/>
              </a:spcBef>
            </a:pPr>
            <a:r>
              <a:rPr sz="818" kern="0" dirty="0">
                <a:solidFill>
                  <a:sysClr val="windowText" lastClr="000000"/>
                </a:solidFill>
                <a:latin typeface="Times New Roman"/>
                <a:cs typeface="Times New Roman"/>
              </a:rPr>
              <a:t>Louis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Grisoglio,</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Community</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Outreach</a:t>
            </a:r>
            <a:r>
              <a:rPr sz="818" kern="0" spc="-7" dirty="0">
                <a:solidFill>
                  <a:sysClr val="windowText" lastClr="000000"/>
                </a:solidFill>
                <a:latin typeface="Times New Roman"/>
                <a:cs typeface="Times New Roman"/>
              </a:rPr>
              <a:t> Specialist </a:t>
            </a:r>
            <a:r>
              <a:rPr sz="818" u="sng" kern="0" spc="-7" dirty="0">
                <a:solidFill>
                  <a:srgbClr val="0000FF"/>
                </a:solidFill>
                <a:uFill>
                  <a:solidFill>
                    <a:srgbClr val="0000FF"/>
                  </a:solidFill>
                </a:uFill>
                <a:latin typeface="Times New Roman"/>
                <a:cs typeface="Times New Roman"/>
                <a:hlinkClick r:id="rId2"/>
              </a:rPr>
              <a:t>Louis.Grisoglio@dot.state.fl.us</a:t>
            </a:r>
            <a:endParaRPr sz="818" kern="0" dirty="0">
              <a:solidFill>
                <a:sysClr val="windowText" lastClr="000000"/>
              </a:solidFill>
              <a:latin typeface="Times New Roman"/>
              <a:cs typeface="Times New Roman"/>
            </a:endParaRPr>
          </a:p>
          <a:p>
            <a:pPr marL="8659" defTabSz="623438">
              <a:spcBef>
                <a:spcPts val="34"/>
              </a:spcBef>
            </a:pPr>
            <a:r>
              <a:rPr sz="818" kern="0" dirty="0">
                <a:solidFill>
                  <a:sysClr val="windowText" lastClr="000000"/>
                </a:solidFill>
                <a:latin typeface="Times New Roman"/>
                <a:cs typeface="Times New Roman"/>
              </a:rPr>
              <a:t>(407)</a:t>
            </a:r>
            <a:r>
              <a:rPr sz="818" kern="0" spc="17" dirty="0">
                <a:solidFill>
                  <a:sysClr val="windowText" lastClr="000000"/>
                </a:solidFill>
                <a:latin typeface="Times New Roman"/>
                <a:cs typeface="Times New Roman"/>
              </a:rPr>
              <a:t> </a:t>
            </a:r>
            <a:r>
              <a:rPr sz="818" kern="0" spc="-7" dirty="0">
                <a:solidFill>
                  <a:sysClr val="windowText" lastClr="000000"/>
                </a:solidFill>
                <a:latin typeface="Times New Roman"/>
                <a:cs typeface="Times New Roman"/>
              </a:rPr>
              <a:t>264-</a:t>
            </a:r>
            <a:r>
              <a:rPr sz="818" kern="0" spc="-14" dirty="0">
                <a:solidFill>
                  <a:sysClr val="windowText" lastClr="000000"/>
                </a:solidFill>
                <a:latin typeface="Times New Roman"/>
                <a:cs typeface="Times New Roman"/>
              </a:rPr>
              <a:t>3069</a:t>
            </a:r>
            <a:endParaRPr sz="818" kern="0" dirty="0">
              <a:solidFill>
                <a:sysClr val="windowText" lastClr="000000"/>
              </a:solidFill>
              <a:latin typeface="Times New Roman"/>
              <a:cs typeface="Times New Roman"/>
            </a:endParaRPr>
          </a:p>
          <a:p>
            <a:pPr marL="8659" defTabSz="623438">
              <a:spcBef>
                <a:spcPts val="573"/>
              </a:spcBef>
            </a:pPr>
            <a:r>
              <a:rPr sz="818" b="1" u="sng" kern="0" dirty="0">
                <a:solidFill>
                  <a:sysClr val="windowText" lastClr="000000"/>
                </a:solidFill>
                <a:uFill>
                  <a:solidFill>
                    <a:srgbClr val="000000"/>
                  </a:solidFill>
                </a:uFill>
                <a:latin typeface="Times New Roman"/>
                <a:cs typeface="Times New Roman"/>
              </a:rPr>
              <a:t>CONTRACTOR:</a:t>
            </a:r>
            <a:r>
              <a:rPr sz="818" b="1"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C.W.</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Roberts</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Contracting,</a:t>
            </a:r>
            <a:r>
              <a:rPr sz="818" kern="0" spc="3" dirty="0">
                <a:solidFill>
                  <a:sysClr val="windowText" lastClr="000000"/>
                </a:solidFill>
                <a:latin typeface="Times New Roman"/>
                <a:cs typeface="Times New Roman"/>
              </a:rPr>
              <a:t> </a:t>
            </a:r>
            <a:r>
              <a:rPr sz="818" kern="0" spc="-14" dirty="0">
                <a:solidFill>
                  <a:sysClr val="windowText" lastClr="000000"/>
                </a:solidFill>
                <a:latin typeface="Times New Roman"/>
                <a:cs typeface="Times New Roman"/>
              </a:rPr>
              <a:t>Inc.</a:t>
            </a:r>
            <a:endParaRPr sz="818" kern="0" dirty="0">
              <a:solidFill>
                <a:sysClr val="windowText" lastClr="000000"/>
              </a:solidFill>
              <a:latin typeface="Times New Roman"/>
              <a:cs typeface="Times New Roman"/>
            </a:endParaRPr>
          </a:p>
        </p:txBody>
      </p:sp>
      <p:sp>
        <p:nvSpPr>
          <p:cNvPr id="3" name="object 3"/>
          <p:cNvSpPr/>
          <p:nvPr/>
        </p:nvSpPr>
        <p:spPr>
          <a:xfrm>
            <a:off x="3901440" y="3962660"/>
            <a:ext cx="4390159" cy="12556"/>
          </a:xfrm>
          <a:custGeom>
            <a:avLst/>
            <a:gdLst/>
            <a:ahLst/>
            <a:cxnLst/>
            <a:rect l="l" t="t" r="r" b="b"/>
            <a:pathLst>
              <a:path w="6438900" h="18414">
                <a:moveTo>
                  <a:pt x="6438645" y="0"/>
                </a:moveTo>
                <a:lnTo>
                  <a:pt x="0" y="0"/>
                </a:lnTo>
                <a:lnTo>
                  <a:pt x="0" y="18287"/>
                </a:lnTo>
                <a:lnTo>
                  <a:pt x="6438645" y="18287"/>
                </a:lnTo>
                <a:lnTo>
                  <a:pt x="6438645" y="0"/>
                </a:lnTo>
                <a:close/>
              </a:path>
            </a:pathLst>
          </a:custGeom>
          <a:solidFill>
            <a:srgbClr val="000000"/>
          </a:solidFill>
        </p:spPr>
        <p:txBody>
          <a:bodyPr wrap="square" lIns="0" tIns="0" rIns="0" bIns="0" rtlCol="0"/>
          <a:lstStyle/>
          <a:p>
            <a:pPr defTabSz="623438"/>
            <a:endParaRPr sz="1227" kern="0" dirty="0">
              <a:solidFill>
                <a:sysClr val="windowText" lastClr="000000"/>
              </a:solidFill>
            </a:endParaRPr>
          </a:p>
        </p:txBody>
      </p:sp>
      <p:sp>
        <p:nvSpPr>
          <p:cNvPr id="4" name="object 4"/>
          <p:cNvSpPr txBox="1"/>
          <p:nvPr/>
        </p:nvSpPr>
        <p:spPr>
          <a:xfrm>
            <a:off x="3905250" y="4029855"/>
            <a:ext cx="4370243" cy="714321"/>
          </a:xfrm>
          <a:prstGeom prst="rect">
            <a:avLst/>
          </a:prstGeom>
        </p:spPr>
        <p:txBody>
          <a:bodyPr vert="horz" wrap="square" lIns="0" tIns="8659" rIns="0" bIns="0" rtlCol="0">
            <a:spAutoFit/>
          </a:bodyPr>
          <a:lstStyle/>
          <a:p>
            <a:pPr marL="8659" defTabSz="623438">
              <a:spcBef>
                <a:spcPts val="68"/>
              </a:spcBef>
            </a:pPr>
            <a:r>
              <a:rPr sz="818" b="1" u="sng" kern="0" dirty="0">
                <a:solidFill>
                  <a:sysClr val="windowText" lastClr="000000"/>
                </a:solidFill>
                <a:uFill>
                  <a:solidFill>
                    <a:srgbClr val="000000"/>
                  </a:solidFill>
                </a:uFill>
                <a:latin typeface="Times New Roman"/>
                <a:cs typeface="Times New Roman"/>
              </a:rPr>
              <a:t>LANE</a:t>
            </a:r>
            <a:r>
              <a:rPr sz="818" b="1" u="sng" kern="0" spc="-3" dirty="0">
                <a:solidFill>
                  <a:sysClr val="windowText" lastClr="000000"/>
                </a:solidFill>
                <a:uFill>
                  <a:solidFill>
                    <a:srgbClr val="000000"/>
                  </a:solidFill>
                </a:uFill>
                <a:latin typeface="Times New Roman"/>
                <a:cs typeface="Times New Roman"/>
              </a:rPr>
              <a:t> </a:t>
            </a:r>
            <a:r>
              <a:rPr sz="818" b="1" u="sng" kern="0" dirty="0">
                <a:solidFill>
                  <a:sysClr val="windowText" lastClr="000000"/>
                </a:solidFill>
                <a:uFill>
                  <a:solidFill>
                    <a:srgbClr val="000000"/>
                  </a:solidFill>
                </a:uFill>
                <a:latin typeface="Times New Roman"/>
                <a:cs typeface="Times New Roman"/>
              </a:rPr>
              <a:t>CLOSURE</a:t>
            </a:r>
            <a:r>
              <a:rPr sz="818" b="1" u="sng" kern="0" spc="-3" dirty="0">
                <a:solidFill>
                  <a:sysClr val="windowText" lastClr="000000"/>
                </a:solidFill>
                <a:uFill>
                  <a:solidFill>
                    <a:srgbClr val="000000"/>
                  </a:solidFill>
                </a:uFill>
                <a:latin typeface="Times New Roman"/>
                <a:cs typeface="Times New Roman"/>
              </a:rPr>
              <a:t> </a:t>
            </a:r>
            <a:r>
              <a:rPr sz="818" b="1" u="sng" kern="0" spc="-7" dirty="0">
                <a:solidFill>
                  <a:sysClr val="windowText" lastClr="000000"/>
                </a:solidFill>
                <a:uFill>
                  <a:solidFill>
                    <a:srgbClr val="000000"/>
                  </a:solidFill>
                </a:uFill>
                <a:latin typeface="Times New Roman"/>
                <a:cs typeface="Times New Roman"/>
              </a:rPr>
              <a:t>INFORMATION:</a:t>
            </a:r>
            <a:endParaRPr sz="818" kern="0" dirty="0">
              <a:solidFill>
                <a:sysClr val="windowText" lastClr="000000"/>
              </a:solidFill>
              <a:latin typeface="Times New Roman"/>
              <a:cs typeface="Times New Roman"/>
            </a:endParaRPr>
          </a:p>
          <a:p>
            <a:pPr marL="8659" marR="3464" defTabSz="623438">
              <a:lnSpc>
                <a:spcPct val="103600"/>
              </a:lnSpc>
              <a:spcBef>
                <a:spcPts val="545"/>
              </a:spcBef>
            </a:pPr>
            <a:r>
              <a:rPr sz="818" kern="0" dirty="0">
                <a:solidFill>
                  <a:sysClr val="windowText" lastClr="000000"/>
                </a:solidFill>
                <a:latin typeface="Times New Roman"/>
                <a:cs typeface="Times New Roman"/>
              </a:rPr>
              <a:t>Lane</a:t>
            </a:r>
            <a:r>
              <a:rPr sz="818" kern="0" spc="-1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closures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generally</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take</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place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during</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off-peak</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hours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to</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minimize traffic congestion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 </a:t>
            </a:r>
            <a:r>
              <a:rPr sz="818" kern="0" spc="-7" dirty="0">
                <a:solidFill>
                  <a:sysClr val="windowText" lastClr="000000"/>
                </a:solidFill>
                <a:latin typeface="Times New Roman"/>
                <a:cs typeface="Times New Roman"/>
              </a:rPr>
              <a:t>delays </a:t>
            </a:r>
            <a:r>
              <a:rPr sz="818" kern="0" dirty="0">
                <a:solidFill>
                  <a:sysClr val="windowText" lastClr="000000"/>
                </a:solidFill>
                <a:latin typeface="Times New Roman"/>
                <a:cs typeface="Times New Roman"/>
              </a:rPr>
              <a:t>for</a:t>
            </a:r>
            <a:r>
              <a:rPr sz="818" kern="0" spc="-10"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most</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drivers. Closures</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will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be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announced</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 advance</a:t>
            </a:r>
            <a:r>
              <a:rPr sz="818" kern="0" spc="-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in</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the</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Central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 West Central</a:t>
            </a:r>
            <a:r>
              <a:rPr sz="818" kern="0" spc="-3"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Florida</a:t>
            </a:r>
            <a:r>
              <a:rPr sz="818" kern="0" spc="-7" dirty="0">
                <a:solidFill>
                  <a:sysClr val="windowText" lastClr="000000"/>
                </a:solidFill>
                <a:latin typeface="Times New Roman"/>
                <a:cs typeface="Times New Roman"/>
              </a:rPr>
              <a:t> Weekly </a:t>
            </a:r>
            <a:r>
              <a:rPr sz="818" kern="0" dirty="0">
                <a:solidFill>
                  <a:sysClr val="windowText" lastClr="000000"/>
                </a:solidFill>
                <a:latin typeface="Times New Roman"/>
                <a:cs typeface="Times New Roman"/>
              </a:rPr>
              <a:t>Lane</a:t>
            </a:r>
            <a:r>
              <a:rPr sz="818" kern="0" spc="2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Closures</a:t>
            </a:r>
            <a:r>
              <a:rPr sz="818" kern="0" spc="37"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and</a:t>
            </a:r>
            <a:r>
              <a:rPr sz="818" kern="0" spc="48"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Work</a:t>
            </a:r>
            <a:r>
              <a:rPr sz="818" kern="0" spc="44"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Zone</a:t>
            </a:r>
            <a:r>
              <a:rPr sz="818" kern="0" spc="31" dirty="0">
                <a:solidFill>
                  <a:sysClr val="windowText" lastClr="000000"/>
                </a:solidFill>
                <a:latin typeface="Times New Roman"/>
                <a:cs typeface="Times New Roman"/>
              </a:rPr>
              <a:t> </a:t>
            </a:r>
            <a:r>
              <a:rPr sz="818" kern="0" dirty="0">
                <a:solidFill>
                  <a:sysClr val="windowText" lastClr="000000"/>
                </a:solidFill>
                <a:latin typeface="Times New Roman"/>
                <a:cs typeface="Times New Roman"/>
              </a:rPr>
              <a:t>Advisory.</a:t>
            </a:r>
            <a:r>
              <a:rPr sz="818" kern="0" spc="44" dirty="0">
                <a:solidFill>
                  <a:sysClr val="windowText" lastClr="000000"/>
                </a:solidFill>
                <a:latin typeface="Times New Roman"/>
                <a:cs typeface="Times New Roman"/>
              </a:rPr>
              <a:t> </a:t>
            </a:r>
            <a:r>
              <a:rPr sz="818" u="sng" kern="0" spc="-7" dirty="0">
                <a:solidFill>
                  <a:srgbClr val="0000FF"/>
                </a:solidFill>
                <a:uFill>
                  <a:solidFill>
                    <a:srgbClr val="0000FF"/>
                  </a:solidFill>
                </a:uFill>
                <a:latin typeface="Times New Roman"/>
                <a:cs typeface="Times New Roman"/>
                <a:hlinkClick r:id="rId3"/>
              </a:rPr>
              <a:t>https://floridasturnpike.com/traveler-resources/construction-</a:t>
            </a:r>
            <a:r>
              <a:rPr sz="818" kern="0" spc="-7" dirty="0">
                <a:solidFill>
                  <a:srgbClr val="0000FF"/>
                </a:solidFill>
                <a:latin typeface="Times New Roman"/>
                <a:cs typeface="Times New Roman"/>
              </a:rPr>
              <a:t> </a:t>
            </a:r>
            <a:r>
              <a:rPr sz="818" u="sng" kern="0" spc="-7" dirty="0">
                <a:solidFill>
                  <a:srgbClr val="0000FF"/>
                </a:solidFill>
                <a:uFill>
                  <a:solidFill>
                    <a:srgbClr val="0000FF"/>
                  </a:solidFill>
                </a:uFill>
                <a:latin typeface="Times New Roman"/>
                <a:cs typeface="Times New Roman"/>
                <a:hlinkClick r:id="rId3"/>
              </a:rPr>
              <a:t>updates/</a:t>
            </a:r>
            <a:r>
              <a:rPr sz="818" kern="0" spc="-7" dirty="0">
                <a:solidFill>
                  <a:sysClr val="windowText" lastClr="000000"/>
                </a:solidFill>
                <a:latin typeface="Times New Roman"/>
                <a:cs typeface="Times New Roman"/>
                <a:hlinkClick r:id="rId3"/>
              </a:rPr>
              <a:t>.</a:t>
            </a:r>
            <a:endParaRPr sz="818" kern="0" dirty="0">
              <a:solidFill>
                <a:sysClr val="windowText" lastClr="000000"/>
              </a:solidFill>
              <a:latin typeface="Times New Roman"/>
              <a:cs typeface="Times New Roman"/>
            </a:endParaRPr>
          </a:p>
        </p:txBody>
      </p:sp>
      <p:sp>
        <p:nvSpPr>
          <p:cNvPr id="5" name="object 5"/>
          <p:cNvSpPr txBox="1"/>
          <p:nvPr/>
        </p:nvSpPr>
        <p:spPr>
          <a:xfrm>
            <a:off x="5193116" y="6447928"/>
            <a:ext cx="1804555" cy="120739"/>
          </a:xfrm>
          <a:prstGeom prst="rect">
            <a:avLst/>
          </a:prstGeom>
        </p:spPr>
        <p:txBody>
          <a:bodyPr vert="horz" wrap="square" lIns="0" tIns="0" rIns="0" bIns="0" rtlCol="0">
            <a:spAutoFit/>
          </a:bodyPr>
          <a:lstStyle/>
          <a:p>
            <a:pPr marL="8659" defTabSz="623438">
              <a:lnSpc>
                <a:spcPts val="961"/>
              </a:lnSpc>
            </a:pPr>
            <a:r>
              <a:rPr sz="818" kern="0" dirty="0">
                <a:solidFill>
                  <a:srgbClr val="334973"/>
                </a:solidFill>
                <a:latin typeface="Times New Roman"/>
                <a:cs typeface="Times New Roman"/>
                <a:hlinkClick r:id="rId4"/>
              </a:rPr>
              <a:t>www.fdot.gov</a:t>
            </a:r>
            <a:r>
              <a:rPr sz="818" kern="0" dirty="0">
                <a:solidFill>
                  <a:srgbClr val="334973"/>
                </a:solidFill>
                <a:latin typeface="Times New Roman"/>
                <a:cs typeface="Times New Roman"/>
              </a:rPr>
              <a:t> </a:t>
            </a:r>
            <a:r>
              <a:rPr sz="818" kern="0" dirty="0">
                <a:solidFill>
                  <a:sysClr val="windowText" lastClr="000000"/>
                </a:solidFill>
                <a:latin typeface="Times New Roman"/>
                <a:cs typeface="Times New Roman"/>
              </a:rPr>
              <a:t>|</a:t>
            </a:r>
            <a:r>
              <a:rPr sz="818" kern="0" spc="-48" dirty="0">
                <a:solidFill>
                  <a:sysClr val="windowText" lastClr="000000"/>
                </a:solidFill>
                <a:latin typeface="Times New Roman"/>
                <a:cs typeface="Times New Roman"/>
              </a:rPr>
              <a:t> </a:t>
            </a:r>
            <a:r>
              <a:rPr sz="818" kern="0" spc="-7" dirty="0">
                <a:solidFill>
                  <a:srgbClr val="1F487C"/>
                </a:solidFill>
                <a:latin typeface="Times New Roman"/>
                <a:cs typeface="Times New Roman"/>
                <a:hlinkClick r:id="rId5"/>
              </a:rPr>
              <a:t>www.floridasturnpike.com</a:t>
            </a:r>
            <a:endParaRPr sz="818" kern="0" dirty="0">
              <a:solidFill>
                <a:sysClr val="windowText" lastClr="000000"/>
              </a:solidFill>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15146" y="105641"/>
            <a:ext cx="3962400" cy="1047245"/>
          </a:xfrm>
          <a:prstGeom prst="rect">
            <a:avLst/>
          </a:prstGeom>
        </p:spPr>
        <p:txBody>
          <a:bodyPr vert="horz" wrap="square" lIns="0" tIns="8226" rIns="0" bIns="0" rtlCol="0">
            <a:spAutoFit/>
          </a:bodyPr>
          <a:lstStyle/>
          <a:p>
            <a:pPr algn="ctr" defTabSz="623438">
              <a:spcBef>
                <a:spcPts val="65"/>
              </a:spcBef>
            </a:pPr>
            <a:r>
              <a:rPr sz="1364" b="1" kern="0" dirty="0">
                <a:solidFill>
                  <a:sysClr val="windowText" lastClr="000000"/>
                </a:solidFill>
                <a:latin typeface="Arial"/>
                <a:cs typeface="Arial"/>
              </a:rPr>
              <a:t>LAKE</a:t>
            </a:r>
            <a:r>
              <a:rPr sz="1364" b="1" kern="0" spc="-51" dirty="0">
                <a:solidFill>
                  <a:sysClr val="windowText" lastClr="000000"/>
                </a:solidFill>
                <a:latin typeface="Arial"/>
                <a:cs typeface="Arial"/>
              </a:rPr>
              <a:t> </a:t>
            </a:r>
            <a:r>
              <a:rPr sz="1364" b="1" kern="0" dirty="0">
                <a:solidFill>
                  <a:sysClr val="windowText" lastClr="000000"/>
                </a:solidFill>
                <a:latin typeface="Arial"/>
                <a:cs typeface="Arial"/>
              </a:rPr>
              <a:t>COUNTY</a:t>
            </a:r>
            <a:r>
              <a:rPr sz="1364" b="1" kern="0" spc="-55" dirty="0">
                <a:solidFill>
                  <a:sysClr val="windowText" lastClr="000000"/>
                </a:solidFill>
                <a:latin typeface="Arial"/>
                <a:cs typeface="Arial"/>
              </a:rPr>
              <a:t> </a:t>
            </a:r>
            <a:r>
              <a:rPr sz="1364" b="1" kern="0" dirty="0">
                <a:solidFill>
                  <a:sysClr val="windowText" lastClr="000000"/>
                </a:solidFill>
                <a:latin typeface="Arial"/>
                <a:cs typeface="Arial"/>
              </a:rPr>
              <a:t>OFFICE</a:t>
            </a:r>
            <a:r>
              <a:rPr sz="1364" b="1" kern="0" spc="-51" dirty="0">
                <a:solidFill>
                  <a:sysClr val="windowText" lastClr="000000"/>
                </a:solidFill>
                <a:latin typeface="Arial"/>
                <a:cs typeface="Arial"/>
              </a:rPr>
              <a:t> </a:t>
            </a:r>
            <a:r>
              <a:rPr sz="1364" b="1" kern="0" dirty="0">
                <a:solidFill>
                  <a:sysClr val="windowText" lastClr="000000"/>
                </a:solidFill>
                <a:latin typeface="Arial"/>
                <a:cs typeface="Arial"/>
              </a:rPr>
              <a:t>OF</a:t>
            </a:r>
            <a:r>
              <a:rPr sz="1364" b="1" kern="0" spc="-51" dirty="0">
                <a:solidFill>
                  <a:sysClr val="windowText" lastClr="000000"/>
                </a:solidFill>
                <a:latin typeface="Arial"/>
                <a:cs typeface="Arial"/>
              </a:rPr>
              <a:t> </a:t>
            </a:r>
            <a:r>
              <a:rPr sz="1364" b="1" kern="0" dirty="0">
                <a:solidFill>
                  <a:sysClr val="windowText" lastClr="000000"/>
                </a:solidFill>
                <a:latin typeface="Arial"/>
                <a:cs typeface="Arial"/>
              </a:rPr>
              <a:t>TRANSIT</a:t>
            </a:r>
            <a:r>
              <a:rPr sz="1364" b="1" kern="0" spc="-55" dirty="0">
                <a:solidFill>
                  <a:sysClr val="windowText" lastClr="000000"/>
                </a:solidFill>
                <a:latin typeface="Arial"/>
                <a:cs typeface="Arial"/>
              </a:rPr>
              <a:t> </a:t>
            </a:r>
            <a:r>
              <a:rPr sz="1364" b="1" kern="0" spc="-7" dirty="0">
                <a:solidFill>
                  <a:sysClr val="windowText" lastClr="000000"/>
                </a:solidFill>
                <a:latin typeface="Arial"/>
                <a:cs typeface="Arial"/>
              </a:rPr>
              <a:t>SERVICES</a:t>
            </a:r>
            <a:endParaRPr sz="1364" kern="0" dirty="0">
              <a:solidFill>
                <a:sysClr val="windowText" lastClr="000000"/>
              </a:solidFill>
              <a:latin typeface="Arial"/>
              <a:cs typeface="Arial"/>
            </a:endParaRPr>
          </a:p>
          <a:p>
            <a:pPr defTabSz="623438">
              <a:spcBef>
                <a:spcPts val="7"/>
              </a:spcBef>
            </a:pPr>
            <a:endParaRPr sz="1500" kern="0" dirty="0">
              <a:solidFill>
                <a:sysClr val="windowText" lastClr="000000"/>
              </a:solidFill>
              <a:latin typeface="Arial"/>
              <a:cs typeface="Arial"/>
            </a:endParaRPr>
          </a:p>
          <a:p>
            <a:pPr marL="744174" marR="740279" algn="ctr" defTabSz="623438">
              <a:lnSpc>
                <a:spcPct val="152000"/>
              </a:lnSpc>
            </a:pPr>
            <a:r>
              <a:rPr sz="1364" b="1" kern="0" spc="-14" dirty="0">
                <a:solidFill>
                  <a:sysClr val="windowText" lastClr="000000"/>
                </a:solidFill>
                <a:latin typeface="Arial"/>
                <a:cs typeface="Arial"/>
              </a:rPr>
              <a:t>LAKE-</a:t>
            </a:r>
            <a:r>
              <a:rPr sz="1364" b="1" kern="0" dirty="0">
                <a:solidFill>
                  <a:sysClr val="windowText" lastClr="000000"/>
                </a:solidFill>
                <a:latin typeface="Arial"/>
                <a:cs typeface="Arial"/>
              </a:rPr>
              <a:t>SUMTER</a:t>
            </a:r>
            <a:r>
              <a:rPr sz="1364" b="1" kern="0" spc="-44" dirty="0">
                <a:solidFill>
                  <a:sysClr val="windowText" lastClr="000000"/>
                </a:solidFill>
                <a:latin typeface="Arial"/>
                <a:cs typeface="Arial"/>
              </a:rPr>
              <a:t> </a:t>
            </a:r>
            <a:r>
              <a:rPr sz="1364" b="1" kern="0" dirty="0">
                <a:solidFill>
                  <a:sysClr val="windowText" lastClr="000000"/>
                </a:solidFill>
                <a:latin typeface="Arial"/>
                <a:cs typeface="Arial"/>
              </a:rPr>
              <a:t>MPO</a:t>
            </a:r>
            <a:r>
              <a:rPr sz="1364" b="1" kern="0" spc="-41" dirty="0">
                <a:solidFill>
                  <a:sysClr val="windowText" lastClr="000000"/>
                </a:solidFill>
                <a:latin typeface="Arial"/>
                <a:cs typeface="Arial"/>
              </a:rPr>
              <a:t> </a:t>
            </a:r>
            <a:r>
              <a:rPr sz="1364" b="1" kern="0" spc="-7" dirty="0">
                <a:solidFill>
                  <a:sysClr val="windowText" lastClr="000000"/>
                </a:solidFill>
                <a:latin typeface="Arial"/>
                <a:cs typeface="Arial"/>
              </a:rPr>
              <a:t>REPORT </a:t>
            </a:r>
            <a:r>
              <a:rPr sz="1364" b="1" kern="0" dirty="0">
                <a:solidFill>
                  <a:sysClr val="windowText" lastClr="000000"/>
                </a:solidFill>
                <a:latin typeface="Arial"/>
                <a:cs typeface="Arial"/>
              </a:rPr>
              <a:t>JUNE</a:t>
            </a:r>
            <a:r>
              <a:rPr sz="1364" b="1" kern="0" spc="-37" dirty="0">
                <a:solidFill>
                  <a:sysClr val="windowText" lastClr="000000"/>
                </a:solidFill>
                <a:latin typeface="Arial"/>
                <a:cs typeface="Arial"/>
              </a:rPr>
              <a:t> </a:t>
            </a:r>
            <a:r>
              <a:rPr sz="1364" b="1" kern="0" dirty="0">
                <a:solidFill>
                  <a:sysClr val="windowText" lastClr="000000"/>
                </a:solidFill>
                <a:latin typeface="Arial"/>
                <a:cs typeface="Arial"/>
              </a:rPr>
              <a:t>28,</a:t>
            </a:r>
            <a:r>
              <a:rPr sz="1364" b="1" kern="0" spc="-31" dirty="0">
                <a:solidFill>
                  <a:sysClr val="windowText" lastClr="000000"/>
                </a:solidFill>
                <a:latin typeface="Arial"/>
                <a:cs typeface="Arial"/>
              </a:rPr>
              <a:t> </a:t>
            </a:r>
            <a:r>
              <a:rPr sz="1364" b="1" kern="0" spc="-14" dirty="0">
                <a:solidFill>
                  <a:sysClr val="windowText" lastClr="000000"/>
                </a:solidFill>
                <a:latin typeface="Arial"/>
                <a:cs typeface="Arial"/>
              </a:rPr>
              <a:t>2023</a:t>
            </a:r>
            <a:endParaRPr sz="1364" kern="0" dirty="0">
              <a:solidFill>
                <a:sysClr val="windowText" lastClr="000000"/>
              </a:solidFill>
              <a:latin typeface="Arial"/>
              <a:cs typeface="Arial"/>
            </a:endParaRPr>
          </a:p>
        </p:txBody>
      </p:sp>
      <p:pic>
        <p:nvPicPr>
          <p:cNvPr id="3" name="object 3">
            <a:hlinkClick r:id="rId2"/>
          </p:cNvPr>
          <p:cNvPicPr/>
          <p:nvPr/>
        </p:nvPicPr>
        <p:blipFill>
          <a:blip r:embed="rId3" cstate="print"/>
          <a:stretch>
            <a:fillRect/>
          </a:stretch>
        </p:blipFill>
        <p:spPr>
          <a:xfrm>
            <a:off x="5148931" y="1519565"/>
            <a:ext cx="1910824" cy="1259138"/>
          </a:xfrm>
          <a:prstGeom prst="rect">
            <a:avLst/>
          </a:prstGeom>
        </p:spPr>
      </p:pic>
      <p:pic>
        <p:nvPicPr>
          <p:cNvPr id="4" name="object 4"/>
          <p:cNvPicPr/>
          <p:nvPr/>
        </p:nvPicPr>
        <p:blipFill>
          <a:blip r:embed="rId4" cstate="print"/>
          <a:stretch>
            <a:fillRect/>
          </a:stretch>
        </p:blipFill>
        <p:spPr>
          <a:xfrm>
            <a:off x="4355341" y="3027575"/>
            <a:ext cx="3490842" cy="597791"/>
          </a:xfrm>
          <a:prstGeom prst="rect">
            <a:avLst/>
          </a:prstGeom>
        </p:spPr>
      </p:pic>
      <p:sp>
        <p:nvSpPr>
          <p:cNvPr id="5" name="object 5"/>
          <p:cNvSpPr txBox="1"/>
          <p:nvPr/>
        </p:nvSpPr>
        <p:spPr>
          <a:xfrm>
            <a:off x="5134496" y="3973657"/>
            <a:ext cx="1922751" cy="718746"/>
          </a:xfrm>
          <a:prstGeom prst="rect">
            <a:avLst/>
          </a:prstGeom>
        </p:spPr>
        <p:txBody>
          <a:bodyPr vert="horz" wrap="square" lIns="0" tIns="8659" rIns="0" bIns="0" rtlCol="0">
            <a:spAutoFit/>
          </a:bodyPr>
          <a:lstStyle/>
          <a:p>
            <a:pPr marL="643306" defTabSz="623438">
              <a:lnSpc>
                <a:spcPts val="961"/>
              </a:lnSpc>
              <a:spcBef>
                <a:spcPts val="68"/>
              </a:spcBef>
            </a:pPr>
            <a:r>
              <a:rPr sz="818" b="1" kern="0" dirty="0">
                <a:solidFill>
                  <a:sysClr val="windowText" lastClr="000000"/>
                </a:solidFill>
                <a:latin typeface="Arial"/>
                <a:cs typeface="Arial"/>
              </a:rPr>
              <a:t>Prepared</a:t>
            </a:r>
            <a:r>
              <a:rPr sz="818" b="1" kern="0" spc="-14" dirty="0">
                <a:solidFill>
                  <a:sysClr val="windowText" lastClr="000000"/>
                </a:solidFill>
                <a:latin typeface="Arial"/>
                <a:cs typeface="Arial"/>
              </a:rPr>
              <a:t> </a:t>
            </a:r>
            <a:r>
              <a:rPr sz="818" b="1" kern="0" spc="-17" dirty="0">
                <a:solidFill>
                  <a:sysClr val="windowText" lastClr="000000"/>
                </a:solidFill>
                <a:latin typeface="Arial"/>
                <a:cs typeface="Arial"/>
              </a:rPr>
              <a:t>by:</a:t>
            </a:r>
            <a:endParaRPr sz="818" kern="0" dirty="0">
              <a:solidFill>
                <a:sysClr val="windowText" lastClr="000000"/>
              </a:solidFill>
              <a:latin typeface="Arial"/>
              <a:cs typeface="Arial"/>
            </a:endParaRPr>
          </a:p>
          <a:p>
            <a:pPr marL="329013" marR="3464" indent="-320787" defTabSz="623438">
              <a:lnSpc>
                <a:spcPts val="941"/>
              </a:lnSpc>
              <a:spcBef>
                <a:spcPts val="44"/>
              </a:spcBef>
            </a:pPr>
            <a:r>
              <a:rPr sz="818" b="1" kern="0" dirty="0">
                <a:solidFill>
                  <a:sysClr val="windowText" lastClr="000000"/>
                </a:solidFill>
                <a:latin typeface="Arial"/>
                <a:cs typeface="Arial"/>
              </a:rPr>
              <a:t>Lake</a:t>
            </a:r>
            <a:r>
              <a:rPr sz="818" b="1" kern="0" spc="-10" dirty="0">
                <a:solidFill>
                  <a:sysClr val="windowText" lastClr="000000"/>
                </a:solidFill>
                <a:latin typeface="Arial"/>
                <a:cs typeface="Arial"/>
              </a:rPr>
              <a:t> </a:t>
            </a:r>
            <a:r>
              <a:rPr sz="818" b="1" kern="0" dirty="0">
                <a:solidFill>
                  <a:sysClr val="windowText" lastClr="000000"/>
                </a:solidFill>
                <a:latin typeface="Arial"/>
                <a:cs typeface="Arial"/>
              </a:rPr>
              <a:t>County</a:t>
            </a:r>
            <a:r>
              <a:rPr sz="818" b="1" kern="0" spc="-7" dirty="0">
                <a:solidFill>
                  <a:sysClr val="windowText" lastClr="000000"/>
                </a:solidFill>
                <a:latin typeface="Arial"/>
                <a:cs typeface="Arial"/>
              </a:rPr>
              <a:t> </a:t>
            </a:r>
            <a:r>
              <a:rPr sz="818" b="1" kern="0" dirty="0">
                <a:solidFill>
                  <a:sysClr val="windowText" lastClr="000000"/>
                </a:solidFill>
                <a:latin typeface="Arial"/>
                <a:cs typeface="Arial"/>
              </a:rPr>
              <a:t>Office</a:t>
            </a:r>
            <a:r>
              <a:rPr sz="818" b="1" kern="0" spc="-7" dirty="0">
                <a:solidFill>
                  <a:sysClr val="windowText" lastClr="000000"/>
                </a:solidFill>
                <a:latin typeface="Arial"/>
                <a:cs typeface="Arial"/>
              </a:rPr>
              <a:t> </a:t>
            </a:r>
            <a:r>
              <a:rPr sz="818" b="1" kern="0" dirty="0">
                <a:solidFill>
                  <a:sysClr val="windowText" lastClr="000000"/>
                </a:solidFill>
                <a:latin typeface="Arial"/>
                <a:cs typeface="Arial"/>
              </a:rPr>
              <a:t>of</a:t>
            </a:r>
            <a:r>
              <a:rPr sz="818" b="1" kern="0" spc="-7" dirty="0">
                <a:solidFill>
                  <a:sysClr val="windowText" lastClr="000000"/>
                </a:solidFill>
                <a:latin typeface="Arial"/>
                <a:cs typeface="Arial"/>
              </a:rPr>
              <a:t> </a:t>
            </a:r>
            <a:r>
              <a:rPr sz="818" b="1" kern="0" dirty="0">
                <a:solidFill>
                  <a:sysClr val="windowText" lastClr="000000"/>
                </a:solidFill>
                <a:latin typeface="Arial"/>
                <a:cs typeface="Arial"/>
              </a:rPr>
              <a:t>Transit</a:t>
            </a:r>
            <a:r>
              <a:rPr sz="818" b="1" kern="0" spc="-10" dirty="0">
                <a:solidFill>
                  <a:sysClr val="windowText" lastClr="000000"/>
                </a:solidFill>
                <a:latin typeface="Arial"/>
                <a:cs typeface="Arial"/>
              </a:rPr>
              <a:t> </a:t>
            </a:r>
            <a:r>
              <a:rPr sz="818" b="1" kern="0" spc="-7" dirty="0">
                <a:solidFill>
                  <a:sysClr val="windowText" lastClr="000000"/>
                </a:solidFill>
                <a:latin typeface="Arial"/>
                <a:cs typeface="Arial"/>
              </a:rPr>
              <a:t>Services </a:t>
            </a:r>
            <a:r>
              <a:rPr sz="818" b="1" kern="0" dirty="0">
                <a:solidFill>
                  <a:sysClr val="windowText" lastClr="000000"/>
                </a:solidFill>
                <a:latin typeface="Arial"/>
                <a:cs typeface="Arial"/>
              </a:rPr>
              <a:t>2440</a:t>
            </a:r>
            <a:r>
              <a:rPr sz="818" b="1" kern="0" spc="-10" dirty="0">
                <a:solidFill>
                  <a:sysClr val="windowText" lastClr="000000"/>
                </a:solidFill>
                <a:latin typeface="Arial"/>
                <a:cs typeface="Arial"/>
              </a:rPr>
              <a:t> </a:t>
            </a:r>
            <a:r>
              <a:rPr sz="818" b="1" kern="0" dirty="0">
                <a:solidFill>
                  <a:sysClr val="windowText" lastClr="000000"/>
                </a:solidFill>
                <a:latin typeface="Arial"/>
                <a:cs typeface="Arial"/>
              </a:rPr>
              <a:t>U.S.</a:t>
            </a:r>
            <a:r>
              <a:rPr sz="818" b="1" kern="0" spc="-10" dirty="0">
                <a:solidFill>
                  <a:sysClr val="windowText" lastClr="000000"/>
                </a:solidFill>
                <a:latin typeface="Arial"/>
                <a:cs typeface="Arial"/>
              </a:rPr>
              <a:t> </a:t>
            </a:r>
            <a:r>
              <a:rPr sz="818" b="1" kern="0" dirty="0">
                <a:solidFill>
                  <a:sysClr val="windowText" lastClr="000000"/>
                </a:solidFill>
                <a:latin typeface="Arial"/>
                <a:cs typeface="Arial"/>
              </a:rPr>
              <a:t>Highway</a:t>
            </a:r>
            <a:r>
              <a:rPr sz="818" b="1" kern="0" spc="-7" dirty="0">
                <a:solidFill>
                  <a:sysClr val="windowText" lastClr="000000"/>
                </a:solidFill>
                <a:latin typeface="Arial"/>
                <a:cs typeface="Arial"/>
              </a:rPr>
              <a:t> 441/27 </a:t>
            </a:r>
            <a:r>
              <a:rPr sz="818" b="1" kern="0" dirty="0">
                <a:solidFill>
                  <a:sysClr val="windowText" lastClr="000000"/>
                </a:solidFill>
                <a:latin typeface="Arial"/>
                <a:cs typeface="Arial"/>
              </a:rPr>
              <a:t>Fruitland</a:t>
            </a:r>
            <a:r>
              <a:rPr sz="818" b="1" kern="0" spc="-10" dirty="0">
                <a:solidFill>
                  <a:sysClr val="windowText" lastClr="000000"/>
                </a:solidFill>
                <a:latin typeface="Arial"/>
                <a:cs typeface="Arial"/>
              </a:rPr>
              <a:t> </a:t>
            </a:r>
            <a:r>
              <a:rPr sz="818" b="1" kern="0" dirty="0">
                <a:solidFill>
                  <a:sysClr val="windowText" lastClr="000000"/>
                </a:solidFill>
                <a:latin typeface="Arial"/>
                <a:cs typeface="Arial"/>
              </a:rPr>
              <a:t>Park,</a:t>
            </a:r>
            <a:r>
              <a:rPr sz="818" b="1" kern="0" spc="-3" dirty="0">
                <a:solidFill>
                  <a:sysClr val="windowText" lastClr="000000"/>
                </a:solidFill>
                <a:latin typeface="Arial"/>
                <a:cs typeface="Arial"/>
              </a:rPr>
              <a:t> </a:t>
            </a:r>
            <a:r>
              <a:rPr sz="818" b="1" kern="0" dirty="0">
                <a:solidFill>
                  <a:sysClr val="windowText" lastClr="000000"/>
                </a:solidFill>
                <a:latin typeface="Arial"/>
                <a:cs typeface="Arial"/>
              </a:rPr>
              <a:t>FL</a:t>
            </a:r>
            <a:r>
              <a:rPr sz="818" b="1" kern="0" spc="211" dirty="0">
                <a:solidFill>
                  <a:sysClr val="windowText" lastClr="000000"/>
                </a:solidFill>
                <a:latin typeface="Arial"/>
                <a:cs typeface="Arial"/>
              </a:rPr>
              <a:t> </a:t>
            </a:r>
            <a:r>
              <a:rPr sz="818" b="1" kern="0" spc="-7" dirty="0">
                <a:solidFill>
                  <a:sysClr val="windowText" lastClr="000000"/>
                </a:solidFill>
                <a:latin typeface="Arial"/>
                <a:cs typeface="Arial"/>
              </a:rPr>
              <a:t>34731</a:t>
            </a:r>
            <a:endParaRPr sz="818" kern="0" dirty="0">
              <a:solidFill>
                <a:sysClr val="windowText" lastClr="000000"/>
              </a:solidFill>
              <a:latin typeface="Arial"/>
              <a:cs typeface="Arial"/>
            </a:endParaRPr>
          </a:p>
          <a:p>
            <a:pPr algn="ctr" defTabSz="623438">
              <a:lnSpc>
                <a:spcPts val="897"/>
              </a:lnSpc>
            </a:pPr>
            <a:r>
              <a:rPr sz="818" b="1" kern="0" dirty="0">
                <a:solidFill>
                  <a:sysClr val="windowText" lastClr="000000"/>
                </a:solidFill>
                <a:latin typeface="Arial"/>
                <a:cs typeface="Arial"/>
              </a:rPr>
              <a:t>Phone:</a:t>
            </a:r>
            <a:r>
              <a:rPr sz="818" b="1" kern="0" spc="24" dirty="0">
                <a:solidFill>
                  <a:sysClr val="windowText" lastClr="000000"/>
                </a:solidFill>
                <a:latin typeface="Arial"/>
                <a:cs typeface="Arial"/>
              </a:rPr>
              <a:t> </a:t>
            </a:r>
            <a:r>
              <a:rPr sz="818" b="1" kern="0" spc="-7" dirty="0">
                <a:solidFill>
                  <a:sysClr val="windowText" lastClr="000000"/>
                </a:solidFill>
                <a:latin typeface="Arial"/>
                <a:cs typeface="Arial"/>
              </a:rPr>
              <a:t>352-323-</a:t>
            </a:r>
            <a:r>
              <a:rPr sz="818" b="1" kern="0" spc="-14" dirty="0">
                <a:solidFill>
                  <a:sysClr val="windowText" lastClr="000000"/>
                </a:solidFill>
                <a:latin typeface="Arial"/>
                <a:cs typeface="Arial"/>
              </a:rPr>
              <a:t>5733</a:t>
            </a:r>
            <a:endParaRPr sz="818" kern="0" dirty="0">
              <a:solidFill>
                <a:sysClr val="windowText" lastClr="000000"/>
              </a:solidFill>
              <a:latin typeface="Arial"/>
              <a:cs typeface="Arial"/>
            </a:endParaRPr>
          </a:p>
          <a:p>
            <a:pPr algn="ctr" defTabSz="623438">
              <a:lnSpc>
                <a:spcPts val="961"/>
              </a:lnSpc>
            </a:pPr>
            <a:r>
              <a:rPr sz="818" b="1" kern="0" dirty="0">
                <a:solidFill>
                  <a:sysClr val="windowText" lastClr="000000"/>
                </a:solidFill>
                <a:latin typeface="Arial"/>
                <a:cs typeface="Arial"/>
              </a:rPr>
              <a:t>Website:</a:t>
            </a:r>
            <a:r>
              <a:rPr sz="818" b="1" kern="0" spc="-17" dirty="0">
                <a:solidFill>
                  <a:sysClr val="windowText" lastClr="000000"/>
                </a:solidFill>
                <a:latin typeface="Arial"/>
                <a:cs typeface="Arial"/>
              </a:rPr>
              <a:t> </a:t>
            </a:r>
            <a:r>
              <a:rPr sz="818" b="1" kern="0" spc="-7" dirty="0">
                <a:solidFill>
                  <a:sysClr val="windowText" lastClr="000000"/>
                </a:solidFill>
                <a:latin typeface="Arial"/>
                <a:cs typeface="Arial"/>
              </a:rPr>
              <a:t>RideLakeXpress.com</a:t>
            </a:r>
            <a:endParaRPr sz="818" kern="0" dirty="0">
              <a:solidFill>
                <a:sysClr val="windowText" lastClr="000000"/>
              </a:solidFill>
              <a:latin typeface="Arial"/>
              <a:cs typeface="Arial"/>
            </a:endParaRPr>
          </a:p>
        </p:txBody>
      </p:sp>
      <p:pic>
        <p:nvPicPr>
          <p:cNvPr id="6" name="object 6"/>
          <p:cNvPicPr/>
          <p:nvPr/>
        </p:nvPicPr>
        <p:blipFill>
          <a:blip r:embed="rId5" cstate="print"/>
          <a:stretch>
            <a:fillRect/>
          </a:stretch>
        </p:blipFill>
        <p:spPr>
          <a:xfrm>
            <a:off x="5522578" y="4992116"/>
            <a:ext cx="1163466" cy="9959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00352" y="6221210"/>
            <a:ext cx="3914775" cy="134612"/>
          </a:xfrm>
          <a:prstGeom prst="rect">
            <a:avLst/>
          </a:prstGeom>
        </p:spPr>
        <p:txBody>
          <a:bodyPr vert="horz" wrap="square" lIns="0" tIns="8659" rIns="0" bIns="0" rtlCol="0">
            <a:spAutoFit/>
          </a:bodyPr>
          <a:lstStyle/>
          <a:p>
            <a:pPr marL="8658" defTabSz="623438">
              <a:spcBef>
                <a:spcPts val="68"/>
              </a:spcBef>
            </a:pPr>
            <a:r>
              <a:rPr sz="818" i="1" kern="0" dirty="0">
                <a:solidFill>
                  <a:sysClr val="windowText" lastClr="000000"/>
                </a:solidFill>
                <a:latin typeface="Calibri"/>
                <a:cs typeface="Calibri"/>
              </a:rPr>
              <a:t>Fiscal</a:t>
            </a:r>
            <a:r>
              <a:rPr sz="818" i="1" kern="0" spc="-17" dirty="0">
                <a:solidFill>
                  <a:sysClr val="windowText" lastClr="000000"/>
                </a:solidFill>
                <a:latin typeface="Calibri"/>
                <a:cs typeface="Calibri"/>
              </a:rPr>
              <a:t> </a:t>
            </a:r>
            <a:r>
              <a:rPr sz="818" i="1" kern="0" dirty="0">
                <a:solidFill>
                  <a:sysClr val="windowText" lastClr="000000"/>
                </a:solidFill>
                <a:latin typeface="Calibri"/>
                <a:cs typeface="Calibri"/>
              </a:rPr>
              <a:t>Year</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2023</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ridership</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is</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127,554.</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Overall,</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15.4%</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increase</a:t>
            </a:r>
            <a:r>
              <a:rPr sz="818" i="1" kern="0" spc="-14" dirty="0">
                <a:solidFill>
                  <a:sysClr val="windowText" lastClr="000000"/>
                </a:solidFill>
                <a:latin typeface="Calibri"/>
                <a:cs typeface="Calibri"/>
              </a:rPr>
              <a:t> </a:t>
            </a:r>
            <a:r>
              <a:rPr sz="818" i="1" kern="0" dirty="0">
                <a:solidFill>
                  <a:sysClr val="windowText" lastClr="000000"/>
                </a:solidFill>
                <a:latin typeface="Calibri"/>
                <a:cs typeface="Calibri"/>
              </a:rPr>
              <a:t>from</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the</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same</a:t>
            </a:r>
            <a:r>
              <a:rPr sz="818" i="1" kern="0" spc="-3" dirty="0">
                <a:solidFill>
                  <a:sysClr val="windowText" lastClr="000000"/>
                </a:solidFill>
                <a:latin typeface="Calibri"/>
                <a:cs typeface="Calibri"/>
              </a:rPr>
              <a:t> </a:t>
            </a:r>
            <a:r>
              <a:rPr sz="818" i="1" kern="0" dirty="0">
                <a:solidFill>
                  <a:sysClr val="windowText" lastClr="000000"/>
                </a:solidFill>
                <a:latin typeface="Calibri"/>
                <a:cs typeface="Calibri"/>
              </a:rPr>
              <a:t>period</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last</a:t>
            </a:r>
            <a:r>
              <a:rPr sz="818" i="1" kern="0" spc="-7" dirty="0">
                <a:solidFill>
                  <a:sysClr val="windowText" lastClr="000000"/>
                </a:solidFill>
                <a:latin typeface="Calibri"/>
                <a:cs typeface="Calibri"/>
              </a:rPr>
              <a:t> year.</a:t>
            </a:r>
            <a:endParaRPr sz="818" kern="0" dirty="0">
              <a:solidFill>
                <a:sysClr val="windowText" lastClr="000000"/>
              </a:solidFill>
              <a:latin typeface="Calibri"/>
              <a:cs typeface="Calibri"/>
            </a:endParaRPr>
          </a:p>
        </p:txBody>
      </p:sp>
      <p:sp>
        <p:nvSpPr>
          <p:cNvPr id="3" name="object 3"/>
          <p:cNvSpPr/>
          <p:nvPr/>
        </p:nvSpPr>
        <p:spPr>
          <a:xfrm>
            <a:off x="4057824" y="6174790"/>
            <a:ext cx="4200092" cy="26410"/>
          </a:xfrm>
          <a:custGeom>
            <a:avLst/>
            <a:gdLst/>
            <a:ahLst/>
            <a:cxnLst/>
            <a:rect l="l" t="t" r="r" b="b"/>
            <a:pathLst>
              <a:path w="6160134" h="38734">
                <a:moveTo>
                  <a:pt x="6160008" y="0"/>
                </a:moveTo>
                <a:lnTo>
                  <a:pt x="0" y="0"/>
                </a:lnTo>
                <a:lnTo>
                  <a:pt x="0" y="38112"/>
                </a:lnTo>
                <a:lnTo>
                  <a:pt x="6160008" y="38112"/>
                </a:lnTo>
                <a:lnTo>
                  <a:pt x="6160008"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4" name="object 4"/>
          <p:cNvSpPr/>
          <p:nvPr/>
        </p:nvSpPr>
        <p:spPr>
          <a:xfrm>
            <a:off x="4057824" y="6477165"/>
            <a:ext cx="4200092" cy="26410"/>
          </a:xfrm>
          <a:custGeom>
            <a:avLst/>
            <a:gdLst/>
            <a:ahLst/>
            <a:cxnLst/>
            <a:rect l="l" t="t" r="r" b="b"/>
            <a:pathLst>
              <a:path w="6160134" h="38734">
                <a:moveTo>
                  <a:pt x="6160008" y="0"/>
                </a:moveTo>
                <a:lnTo>
                  <a:pt x="0" y="0"/>
                </a:lnTo>
                <a:lnTo>
                  <a:pt x="0" y="38112"/>
                </a:lnTo>
                <a:lnTo>
                  <a:pt x="6160008" y="38112"/>
                </a:lnTo>
                <a:lnTo>
                  <a:pt x="6160008"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5" name="object 5"/>
          <p:cNvSpPr/>
          <p:nvPr/>
        </p:nvSpPr>
        <p:spPr>
          <a:xfrm>
            <a:off x="3979893" y="3007129"/>
            <a:ext cx="4226069" cy="25977"/>
          </a:xfrm>
          <a:custGeom>
            <a:avLst/>
            <a:gdLst/>
            <a:ahLst/>
            <a:cxnLst/>
            <a:rect l="l" t="t" r="r" b="b"/>
            <a:pathLst>
              <a:path w="6198234" h="38100">
                <a:moveTo>
                  <a:pt x="6198095" y="0"/>
                </a:moveTo>
                <a:lnTo>
                  <a:pt x="0" y="0"/>
                </a:lnTo>
                <a:lnTo>
                  <a:pt x="0" y="38100"/>
                </a:lnTo>
                <a:lnTo>
                  <a:pt x="6198095" y="38100"/>
                </a:lnTo>
                <a:lnTo>
                  <a:pt x="6198095"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6" name="object 6"/>
          <p:cNvSpPr/>
          <p:nvPr/>
        </p:nvSpPr>
        <p:spPr>
          <a:xfrm>
            <a:off x="3979893" y="3317308"/>
            <a:ext cx="4226069" cy="25544"/>
          </a:xfrm>
          <a:custGeom>
            <a:avLst/>
            <a:gdLst/>
            <a:ahLst/>
            <a:cxnLst/>
            <a:rect l="l" t="t" r="r" b="b"/>
            <a:pathLst>
              <a:path w="6198234" h="37464">
                <a:moveTo>
                  <a:pt x="6198095" y="0"/>
                </a:moveTo>
                <a:lnTo>
                  <a:pt x="0" y="0"/>
                </a:lnTo>
                <a:lnTo>
                  <a:pt x="0" y="37325"/>
                </a:lnTo>
                <a:lnTo>
                  <a:pt x="6198095" y="37325"/>
                </a:lnTo>
                <a:lnTo>
                  <a:pt x="6198095"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7" name="object 7"/>
          <p:cNvSpPr txBox="1"/>
          <p:nvPr/>
        </p:nvSpPr>
        <p:spPr>
          <a:xfrm>
            <a:off x="4158787" y="3088352"/>
            <a:ext cx="3868016" cy="538569"/>
          </a:xfrm>
          <a:prstGeom prst="rect">
            <a:avLst/>
          </a:prstGeom>
        </p:spPr>
        <p:txBody>
          <a:bodyPr vert="horz" wrap="square" lIns="0" tIns="8659" rIns="0" bIns="0" rtlCol="0">
            <a:spAutoFit/>
          </a:bodyPr>
          <a:lstStyle/>
          <a:p>
            <a:pPr algn="ctr" defTabSz="623438">
              <a:spcBef>
                <a:spcPts val="68"/>
              </a:spcBef>
            </a:pPr>
            <a:r>
              <a:rPr sz="818" i="1" kern="0" dirty="0">
                <a:solidFill>
                  <a:sysClr val="windowText" lastClr="000000"/>
                </a:solidFill>
                <a:latin typeface="Calibri"/>
                <a:cs typeface="Calibri"/>
              </a:rPr>
              <a:t>Fiscal</a:t>
            </a:r>
            <a:r>
              <a:rPr sz="818" i="1" kern="0" spc="-17" dirty="0">
                <a:solidFill>
                  <a:sysClr val="windowText" lastClr="000000"/>
                </a:solidFill>
                <a:latin typeface="Calibri"/>
                <a:cs typeface="Calibri"/>
              </a:rPr>
              <a:t> </a:t>
            </a:r>
            <a:r>
              <a:rPr sz="818" i="1" kern="0" dirty="0">
                <a:solidFill>
                  <a:sysClr val="windowText" lastClr="000000"/>
                </a:solidFill>
                <a:latin typeface="Calibri"/>
                <a:cs typeface="Calibri"/>
              </a:rPr>
              <a:t>Year</a:t>
            </a:r>
            <a:r>
              <a:rPr sz="818" i="1" kern="0" spc="-3" dirty="0">
                <a:solidFill>
                  <a:sysClr val="windowText" lastClr="000000"/>
                </a:solidFill>
                <a:latin typeface="Calibri"/>
                <a:cs typeface="Calibri"/>
              </a:rPr>
              <a:t> </a:t>
            </a:r>
            <a:r>
              <a:rPr sz="818" i="1" kern="0" dirty="0">
                <a:solidFill>
                  <a:sysClr val="windowText" lastClr="000000"/>
                </a:solidFill>
                <a:latin typeface="Calibri"/>
                <a:cs typeface="Calibri"/>
              </a:rPr>
              <a:t>2023</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ridership</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is</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34,534.</a:t>
            </a:r>
            <a:r>
              <a:rPr sz="818" i="1" kern="0" spc="-3" dirty="0">
                <a:solidFill>
                  <a:sysClr val="windowText" lastClr="000000"/>
                </a:solidFill>
                <a:latin typeface="Calibri"/>
                <a:cs typeface="Calibri"/>
              </a:rPr>
              <a:t> </a:t>
            </a:r>
            <a:r>
              <a:rPr sz="818" i="1" kern="0" dirty="0">
                <a:solidFill>
                  <a:sysClr val="windowText" lastClr="000000"/>
                </a:solidFill>
                <a:latin typeface="Calibri"/>
                <a:cs typeface="Calibri"/>
              </a:rPr>
              <a:t>This</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is</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a</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13.7%</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increase</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from</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the</a:t>
            </a:r>
            <a:r>
              <a:rPr sz="818" i="1" kern="0" spc="-3" dirty="0">
                <a:solidFill>
                  <a:sysClr val="windowText" lastClr="000000"/>
                </a:solidFill>
                <a:latin typeface="Calibri"/>
                <a:cs typeface="Calibri"/>
              </a:rPr>
              <a:t> </a:t>
            </a:r>
            <a:r>
              <a:rPr sz="818" i="1" kern="0" dirty="0">
                <a:solidFill>
                  <a:sysClr val="windowText" lastClr="000000"/>
                </a:solidFill>
                <a:latin typeface="Calibri"/>
                <a:cs typeface="Calibri"/>
              </a:rPr>
              <a:t>same</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period</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last</a:t>
            </a:r>
            <a:r>
              <a:rPr sz="818" i="1" kern="0" spc="-7" dirty="0">
                <a:solidFill>
                  <a:sysClr val="windowText" lastClr="000000"/>
                </a:solidFill>
                <a:latin typeface="Calibri"/>
                <a:cs typeface="Calibri"/>
              </a:rPr>
              <a:t> year.</a:t>
            </a:r>
            <a:endParaRPr sz="818" kern="0" dirty="0">
              <a:solidFill>
                <a:sysClr val="windowText" lastClr="000000"/>
              </a:solidFill>
              <a:latin typeface="Calibri"/>
              <a:cs typeface="Calibri"/>
            </a:endParaRPr>
          </a:p>
          <a:p>
            <a:pPr defTabSz="623438"/>
            <a:endParaRPr sz="818" kern="0" dirty="0">
              <a:solidFill>
                <a:sysClr val="windowText" lastClr="000000"/>
              </a:solidFill>
              <a:latin typeface="Calibri"/>
              <a:cs typeface="Calibri"/>
            </a:endParaRPr>
          </a:p>
          <a:p>
            <a:pPr defTabSz="623438">
              <a:spcBef>
                <a:spcPts val="27"/>
              </a:spcBef>
            </a:pPr>
            <a:endParaRPr sz="852" kern="0" dirty="0">
              <a:solidFill>
                <a:sysClr val="windowText" lastClr="000000"/>
              </a:solidFill>
              <a:latin typeface="Calibri"/>
              <a:cs typeface="Calibri"/>
            </a:endParaRPr>
          </a:p>
          <a:p>
            <a:pPr marL="5628" algn="ctr" defTabSz="623438">
              <a:spcBef>
                <a:spcPts val="3"/>
              </a:spcBef>
            </a:pPr>
            <a:r>
              <a:rPr sz="955" b="1" kern="0" spc="-7" dirty="0">
                <a:solidFill>
                  <a:sysClr val="windowText" lastClr="000000"/>
                </a:solidFill>
                <a:latin typeface="Arial"/>
                <a:cs typeface="Arial"/>
              </a:rPr>
              <a:t>LAKEXPRESS</a:t>
            </a:r>
            <a:r>
              <a:rPr sz="955" b="1" kern="0" spc="-37" dirty="0">
                <a:solidFill>
                  <a:sysClr val="windowText" lastClr="000000"/>
                </a:solidFill>
                <a:latin typeface="Arial"/>
                <a:cs typeface="Arial"/>
              </a:rPr>
              <a:t> </a:t>
            </a:r>
            <a:r>
              <a:rPr sz="955" b="1" kern="0" dirty="0">
                <a:solidFill>
                  <a:sysClr val="windowText" lastClr="000000"/>
                </a:solidFill>
                <a:latin typeface="Arial"/>
                <a:cs typeface="Arial"/>
              </a:rPr>
              <a:t>RIDERSHIP</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FISCAL</a:t>
            </a:r>
            <a:r>
              <a:rPr sz="955" b="1" kern="0" spc="-37" dirty="0">
                <a:solidFill>
                  <a:sysClr val="windowText" lastClr="000000"/>
                </a:solidFill>
                <a:latin typeface="Arial"/>
                <a:cs typeface="Arial"/>
              </a:rPr>
              <a:t> </a:t>
            </a:r>
            <a:r>
              <a:rPr sz="955" b="1" kern="0" dirty="0">
                <a:solidFill>
                  <a:sysClr val="windowText" lastClr="000000"/>
                </a:solidFill>
                <a:latin typeface="Arial"/>
                <a:cs typeface="Arial"/>
              </a:rPr>
              <a:t>YEAR</a:t>
            </a:r>
            <a:r>
              <a:rPr sz="955" b="1" kern="0" spc="-41" dirty="0">
                <a:solidFill>
                  <a:sysClr val="windowText" lastClr="000000"/>
                </a:solidFill>
                <a:latin typeface="Arial"/>
                <a:cs typeface="Arial"/>
              </a:rPr>
              <a:t> </a:t>
            </a:r>
            <a:r>
              <a:rPr sz="955" b="1" kern="0" spc="-7" dirty="0">
                <a:solidFill>
                  <a:sysClr val="windowText" lastClr="000000"/>
                </a:solidFill>
                <a:latin typeface="Arial"/>
                <a:cs typeface="Arial"/>
              </a:rPr>
              <a:t>COMPARISON</a:t>
            </a:r>
            <a:endParaRPr sz="955" kern="0" dirty="0">
              <a:solidFill>
                <a:sysClr val="windowText" lastClr="000000"/>
              </a:solidFill>
              <a:latin typeface="Arial"/>
              <a:cs typeface="Arial"/>
            </a:endParaRPr>
          </a:p>
        </p:txBody>
      </p:sp>
      <p:sp>
        <p:nvSpPr>
          <p:cNvPr id="8" name="object 8"/>
          <p:cNvSpPr txBox="1"/>
          <p:nvPr/>
        </p:nvSpPr>
        <p:spPr>
          <a:xfrm>
            <a:off x="4444538" y="108757"/>
            <a:ext cx="3302577" cy="155270"/>
          </a:xfrm>
          <a:prstGeom prst="rect">
            <a:avLst/>
          </a:prstGeom>
        </p:spPr>
        <p:txBody>
          <a:bodyPr vert="horz" wrap="square" lIns="0" tIns="8226" rIns="0" bIns="0" rtlCol="0">
            <a:spAutoFit/>
          </a:bodyPr>
          <a:lstStyle/>
          <a:p>
            <a:pPr marL="8658" defTabSz="623438">
              <a:spcBef>
                <a:spcPts val="65"/>
              </a:spcBef>
            </a:pPr>
            <a:r>
              <a:rPr sz="955" b="1" kern="0" dirty="0">
                <a:solidFill>
                  <a:sysClr val="windowText" lastClr="000000"/>
                </a:solidFill>
                <a:latin typeface="Arial"/>
                <a:cs typeface="Arial"/>
              </a:rPr>
              <a:t>LAKE</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COUNTY</a:t>
            </a:r>
            <a:r>
              <a:rPr sz="955" b="1" kern="0" spc="-41" dirty="0">
                <a:solidFill>
                  <a:sysClr val="windowText" lastClr="000000"/>
                </a:solidFill>
                <a:latin typeface="Arial"/>
                <a:cs typeface="Arial"/>
              </a:rPr>
              <a:t> </a:t>
            </a:r>
            <a:r>
              <a:rPr sz="955" b="1" kern="0" spc="-7" dirty="0">
                <a:solidFill>
                  <a:sysClr val="windowText" lastClr="000000"/>
                </a:solidFill>
                <a:latin typeface="Arial"/>
                <a:cs typeface="Arial"/>
              </a:rPr>
              <a:t>CONNECTION</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RIDERSHIP</a:t>
            </a:r>
            <a:r>
              <a:rPr sz="955" b="1" kern="0" spc="-41" dirty="0">
                <a:solidFill>
                  <a:sysClr val="windowText" lastClr="000000"/>
                </a:solidFill>
                <a:latin typeface="Arial"/>
                <a:cs typeface="Arial"/>
              </a:rPr>
              <a:t> </a:t>
            </a:r>
            <a:r>
              <a:rPr sz="955" b="1" kern="0" spc="-7" dirty="0">
                <a:solidFill>
                  <a:sysClr val="windowText" lastClr="000000"/>
                </a:solidFill>
                <a:latin typeface="Arial"/>
                <a:cs typeface="Arial"/>
              </a:rPr>
              <a:t>COMPARISON</a:t>
            </a:r>
            <a:endParaRPr sz="955" kern="0" dirty="0">
              <a:solidFill>
                <a:sysClr val="windowText" lastClr="000000"/>
              </a:solidFill>
              <a:latin typeface="Arial"/>
              <a:cs typeface="Arial"/>
            </a:endParaRPr>
          </a:p>
        </p:txBody>
      </p:sp>
      <p:pic>
        <p:nvPicPr>
          <p:cNvPr id="9" name="object 9"/>
          <p:cNvPicPr/>
          <p:nvPr/>
        </p:nvPicPr>
        <p:blipFill>
          <a:blip r:embed="rId2" cstate="print"/>
          <a:stretch>
            <a:fillRect/>
          </a:stretch>
        </p:blipFill>
        <p:spPr>
          <a:xfrm>
            <a:off x="3892693" y="423430"/>
            <a:ext cx="4406170" cy="2394237"/>
          </a:xfrm>
          <a:prstGeom prst="rect">
            <a:avLst/>
          </a:prstGeom>
        </p:spPr>
      </p:pic>
      <p:pic>
        <p:nvPicPr>
          <p:cNvPr id="10" name="object 10"/>
          <p:cNvPicPr/>
          <p:nvPr/>
        </p:nvPicPr>
        <p:blipFill>
          <a:blip r:embed="rId3" cstate="print"/>
          <a:stretch>
            <a:fillRect/>
          </a:stretch>
        </p:blipFill>
        <p:spPr>
          <a:xfrm>
            <a:off x="3892693" y="3631622"/>
            <a:ext cx="4406170" cy="239423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05250" y="108758"/>
            <a:ext cx="4368511" cy="2487831"/>
          </a:xfrm>
          <a:prstGeom prst="rect">
            <a:avLst/>
          </a:prstGeom>
        </p:spPr>
        <p:txBody>
          <a:bodyPr vert="horz" wrap="square" lIns="0" tIns="8226" rIns="0" bIns="0" rtlCol="0">
            <a:spAutoFit/>
          </a:bodyPr>
          <a:lstStyle/>
          <a:p>
            <a:pPr marL="13420" algn="ctr" defTabSz="623438">
              <a:spcBef>
                <a:spcPts val="65"/>
              </a:spcBef>
            </a:pPr>
            <a:r>
              <a:rPr sz="955" b="1" kern="0" spc="-7" dirty="0">
                <a:solidFill>
                  <a:sysClr val="windowText" lastClr="000000"/>
                </a:solidFill>
                <a:latin typeface="Arial"/>
                <a:cs typeface="Arial"/>
              </a:rPr>
              <a:t>Transportation</a:t>
            </a:r>
            <a:r>
              <a:rPr sz="955" b="1" kern="0" spc="10" dirty="0">
                <a:solidFill>
                  <a:sysClr val="windowText" lastClr="000000"/>
                </a:solidFill>
                <a:latin typeface="Arial"/>
                <a:cs typeface="Arial"/>
              </a:rPr>
              <a:t> </a:t>
            </a:r>
            <a:r>
              <a:rPr sz="955" b="1" kern="0" spc="-7" dirty="0">
                <a:solidFill>
                  <a:sysClr val="windowText" lastClr="000000"/>
                </a:solidFill>
                <a:latin typeface="Arial"/>
                <a:cs typeface="Arial"/>
              </a:rPr>
              <a:t>Projects</a:t>
            </a:r>
            <a:endParaRPr sz="955" kern="0" dirty="0">
              <a:solidFill>
                <a:sysClr val="windowText" lastClr="000000"/>
              </a:solidFill>
              <a:latin typeface="Arial"/>
              <a:cs typeface="Arial"/>
            </a:endParaRPr>
          </a:p>
          <a:p>
            <a:pPr defTabSz="623438"/>
            <a:endParaRPr sz="1023" kern="0" dirty="0">
              <a:solidFill>
                <a:sysClr val="windowText" lastClr="000000"/>
              </a:solidFill>
              <a:latin typeface="Arial"/>
              <a:cs typeface="Arial"/>
            </a:endParaRPr>
          </a:p>
          <a:p>
            <a:pPr marL="164073" indent="-155416" defTabSz="623438">
              <a:spcBef>
                <a:spcPts val="787"/>
              </a:spcBef>
              <a:buFont typeface="Symbol"/>
              <a:buChar char=""/>
              <a:tabLst>
                <a:tab pos="164073" algn="l"/>
              </a:tabLst>
            </a:pPr>
            <a:r>
              <a:rPr sz="955" b="1" kern="0" dirty="0">
                <a:solidFill>
                  <a:sysClr val="windowText" lastClr="000000"/>
                </a:solidFill>
                <a:latin typeface="Arial"/>
                <a:cs typeface="Arial"/>
              </a:rPr>
              <a:t>Current</a:t>
            </a:r>
            <a:r>
              <a:rPr sz="955" b="1" kern="0" spc="-44" dirty="0">
                <a:solidFill>
                  <a:sysClr val="windowText" lastClr="000000"/>
                </a:solidFill>
                <a:latin typeface="Arial"/>
                <a:cs typeface="Arial"/>
              </a:rPr>
              <a:t> </a:t>
            </a:r>
            <a:r>
              <a:rPr sz="955" b="1" kern="0" dirty="0">
                <a:solidFill>
                  <a:sysClr val="windowText" lastClr="000000"/>
                </a:solidFill>
                <a:latin typeface="Arial"/>
                <a:cs typeface="Arial"/>
              </a:rPr>
              <a:t>Formal</a:t>
            </a:r>
            <a:r>
              <a:rPr sz="955" b="1" kern="0" spc="-44" dirty="0">
                <a:solidFill>
                  <a:sysClr val="windowText" lastClr="000000"/>
                </a:solidFill>
                <a:latin typeface="Arial"/>
                <a:cs typeface="Arial"/>
              </a:rPr>
              <a:t> </a:t>
            </a:r>
            <a:r>
              <a:rPr sz="955" b="1" kern="0" spc="-7" dirty="0">
                <a:solidFill>
                  <a:sysClr val="windowText" lastClr="000000"/>
                </a:solidFill>
                <a:latin typeface="Arial"/>
                <a:cs typeface="Arial"/>
              </a:rPr>
              <a:t>Solicitations</a:t>
            </a:r>
            <a:endParaRPr sz="955" kern="0" dirty="0">
              <a:solidFill>
                <a:sysClr val="windowText" lastClr="000000"/>
              </a:solidFill>
              <a:latin typeface="Arial"/>
              <a:cs typeface="Arial"/>
            </a:endParaRPr>
          </a:p>
          <a:p>
            <a:pPr marL="320355" marR="73161" lvl="1" indent="-156281" defTabSz="623438">
              <a:lnSpc>
                <a:spcPct val="110200"/>
              </a:lnSpc>
              <a:spcBef>
                <a:spcPts val="743"/>
              </a:spcBef>
              <a:buFont typeface="Symbol"/>
              <a:buChar char=""/>
              <a:tabLst>
                <a:tab pos="320355" algn="l"/>
              </a:tabLst>
            </a:pPr>
            <a:r>
              <a:rPr sz="955" kern="0" dirty="0">
                <a:solidFill>
                  <a:sysClr val="windowText" lastClr="000000"/>
                </a:solidFill>
                <a:latin typeface="Arial"/>
                <a:cs typeface="Arial"/>
              </a:rPr>
              <a:t>Rebid</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of</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Touchless</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Fare</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Solution</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Provision</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for</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a</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digital</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mobile</a:t>
            </a:r>
            <a:r>
              <a:rPr sz="955" kern="0" spc="-27" dirty="0">
                <a:solidFill>
                  <a:sysClr val="windowText" lastClr="000000"/>
                </a:solidFill>
                <a:latin typeface="Arial"/>
                <a:cs typeface="Arial"/>
              </a:rPr>
              <a:t> </a:t>
            </a:r>
            <a:r>
              <a:rPr sz="955" kern="0" spc="-7" dirty="0">
                <a:solidFill>
                  <a:sysClr val="windowText" lastClr="000000"/>
                </a:solidFill>
                <a:latin typeface="Arial"/>
                <a:cs typeface="Arial"/>
              </a:rPr>
              <a:t>ticketing </a:t>
            </a:r>
            <a:r>
              <a:rPr sz="955" kern="0" dirty="0">
                <a:solidFill>
                  <a:sysClr val="windowText" lastClr="000000"/>
                </a:solidFill>
                <a:latin typeface="Arial"/>
                <a:cs typeface="Arial"/>
              </a:rPr>
              <a:t>solution</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that</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allows</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riders</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to</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purchase</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electronic</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bus</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fares</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from</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a</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free</a:t>
            </a:r>
            <a:r>
              <a:rPr sz="955" kern="0" spc="-27" dirty="0">
                <a:solidFill>
                  <a:sysClr val="windowText" lastClr="000000"/>
                </a:solidFill>
                <a:latin typeface="Arial"/>
                <a:cs typeface="Arial"/>
              </a:rPr>
              <a:t> </a:t>
            </a:r>
            <a:r>
              <a:rPr sz="955" kern="0" spc="-17" dirty="0">
                <a:solidFill>
                  <a:sysClr val="windowText" lastClr="000000"/>
                </a:solidFill>
                <a:latin typeface="Arial"/>
                <a:cs typeface="Arial"/>
              </a:rPr>
              <a:t>and </a:t>
            </a:r>
            <a:r>
              <a:rPr sz="955" kern="0" dirty="0">
                <a:solidFill>
                  <a:sysClr val="windowText" lastClr="000000"/>
                </a:solidFill>
                <a:latin typeface="Arial"/>
                <a:cs typeface="Arial"/>
              </a:rPr>
              <a:t>secure</a:t>
            </a:r>
            <a:r>
              <a:rPr sz="955" kern="0" spc="-31" dirty="0">
                <a:solidFill>
                  <a:sysClr val="windowText" lastClr="000000"/>
                </a:solidFill>
                <a:latin typeface="Arial"/>
                <a:cs typeface="Arial"/>
              </a:rPr>
              <a:t> </a:t>
            </a:r>
            <a:r>
              <a:rPr sz="955" kern="0" spc="-7" dirty="0">
                <a:solidFill>
                  <a:sysClr val="windowText" lastClr="000000"/>
                </a:solidFill>
                <a:latin typeface="Arial"/>
                <a:cs typeface="Arial"/>
              </a:rPr>
              <a:t>web-</a:t>
            </a:r>
            <a:r>
              <a:rPr sz="955" kern="0" dirty="0">
                <a:solidFill>
                  <a:sysClr val="windowText" lastClr="000000"/>
                </a:solidFill>
                <a:latin typeface="Arial"/>
                <a:cs typeface="Arial"/>
              </a:rPr>
              <a:t>based</a:t>
            </a:r>
            <a:r>
              <a:rPr sz="955" kern="0" spc="-34" dirty="0">
                <a:solidFill>
                  <a:sysClr val="windowText" lastClr="000000"/>
                </a:solidFill>
                <a:latin typeface="Arial"/>
                <a:cs typeface="Arial"/>
              </a:rPr>
              <a:t> </a:t>
            </a:r>
            <a:r>
              <a:rPr sz="955" kern="0" spc="-7" dirty="0">
                <a:solidFill>
                  <a:sysClr val="windowText" lastClr="000000"/>
                </a:solidFill>
                <a:latin typeface="Arial"/>
                <a:cs typeface="Arial"/>
              </a:rPr>
              <a:t>application.</a:t>
            </a:r>
            <a:endParaRPr sz="955" kern="0" dirty="0">
              <a:solidFill>
                <a:sysClr val="windowText" lastClr="000000"/>
              </a:solidFill>
              <a:latin typeface="Arial"/>
              <a:cs typeface="Arial"/>
            </a:endParaRPr>
          </a:p>
          <a:p>
            <a:pPr marL="475337" marR="3464" lvl="2" indent="-155416" defTabSz="623438">
              <a:lnSpc>
                <a:spcPct val="109700"/>
              </a:lnSpc>
              <a:spcBef>
                <a:spcPts val="695"/>
              </a:spcBef>
              <a:buFont typeface="Courier New"/>
              <a:buChar char="o"/>
              <a:tabLst>
                <a:tab pos="476203" algn="l"/>
              </a:tabLst>
            </a:pPr>
            <a:r>
              <a:rPr sz="955" kern="0" dirty="0">
                <a:solidFill>
                  <a:sysClr val="windowText" lastClr="000000"/>
                </a:solidFill>
                <a:latin typeface="Arial"/>
                <a:cs typeface="Arial"/>
              </a:rPr>
              <a:t>Previous</a:t>
            </a:r>
            <a:r>
              <a:rPr sz="955" kern="0" spc="-37" dirty="0">
                <a:solidFill>
                  <a:sysClr val="windowText" lastClr="000000"/>
                </a:solidFill>
                <a:latin typeface="Arial"/>
                <a:cs typeface="Arial"/>
              </a:rPr>
              <a:t> </a:t>
            </a:r>
            <a:r>
              <a:rPr sz="955" kern="0" dirty="0">
                <a:solidFill>
                  <a:sysClr val="windowText" lastClr="000000"/>
                </a:solidFill>
                <a:latin typeface="Arial"/>
                <a:cs typeface="Arial"/>
              </a:rPr>
              <a:t>selected</a:t>
            </a:r>
            <a:r>
              <a:rPr sz="955" kern="0" spc="-37" dirty="0">
                <a:solidFill>
                  <a:sysClr val="windowText" lastClr="000000"/>
                </a:solidFill>
                <a:latin typeface="Arial"/>
                <a:cs typeface="Arial"/>
              </a:rPr>
              <a:t> </a:t>
            </a:r>
            <a:r>
              <a:rPr sz="955" kern="0" dirty="0">
                <a:solidFill>
                  <a:sysClr val="windowText" lastClr="000000"/>
                </a:solidFill>
                <a:latin typeface="Arial"/>
                <a:cs typeface="Arial"/>
              </a:rPr>
              <a:t>bidder</a:t>
            </a:r>
            <a:r>
              <a:rPr sz="955" kern="0" spc="-37" dirty="0">
                <a:solidFill>
                  <a:sysClr val="windowText" lastClr="000000"/>
                </a:solidFill>
                <a:latin typeface="Arial"/>
                <a:cs typeface="Arial"/>
              </a:rPr>
              <a:t> </a:t>
            </a:r>
            <a:r>
              <a:rPr sz="955" kern="0" dirty="0">
                <a:solidFill>
                  <a:sysClr val="windowText" lastClr="000000"/>
                </a:solidFill>
                <a:latin typeface="Arial"/>
                <a:cs typeface="Arial"/>
              </a:rPr>
              <a:t>took</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late</a:t>
            </a:r>
            <a:r>
              <a:rPr sz="955" kern="0" spc="-34" dirty="0">
                <a:solidFill>
                  <a:sysClr val="windowText" lastClr="000000"/>
                </a:solidFill>
                <a:latin typeface="Arial"/>
                <a:cs typeface="Arial"/>
              </a:rPr>
              <a:t> </a:t>
            </a:r>
            <a:r>
              <a:rPr sz="955" kern="0" dirty="0">
                <a:solidFill>
                  <a:sysClr val="windowText" lastClr="000000"/>
                </a:solidFill>
                <a:latin typeface="Arial"/>
                <a:cs typeface="Arial"/>
              </a:rPr>
              <a:t>exception</a:t>
            </a:r>
            <a:r>
              <a:rPr sz="955" kern="0" spc="-34" dirty="0">
                <a:solidFill>
                  <a:sysClr val="windowText" lastClr="000000"/>
                </a:solidFill>
                <a:latin typeface="Arial"/>
                <a:cs typeface="Arial"/>
              </a:rPr>
              <a:t> </a:t>
            </a:r>
            <a:r>
              <a:rPr sz="955" kern="0" dirty="0">
                <a:solidFill>
                  <a:sysClr val="windowText" lastClr="000000"/>
                </a:solidFill>
                <a:latin typeface="Arial"/>
                <a:cs typeface="Arial"/>
              </a:rPr>
              <a:t>to</a:t>
            </a:r>
            <a:r>
              <a:rPr sz="955" kern="0" spc="-37" dirty="0">
                <a:solidFill>
                  <a:sysClr val="windowText" lastClr="000000"/>
                </a:solidFill>
                <a:latin typeface="Arial"/>
                <a:cs typeface="Arial"/>
              </a:rPr>
              <a:t> </a:t>
            </a:r>
            <a:r>
              <a:rPr sz="955" kern="0" dirty="0">
                <a:solidFill>
                  <a:sysClr val="windowText" lastClr="000000"/>
                </a:solidFill>
                <a:latin typeface="Arial"/>
                <a:cs typeface="Arial"/>
              </a:rPr>
              <a:t>procurement</a:t>
            </a:r>
            <a:r>
              <a:rPr sz="955" kern="0" spc="-31" dirty="0">
                <a:solidFill>
                  <a:sysClr val="windowText" lastClr="000000"/>
                </a:solidFill>
                <a:latin typeface="Arial"/>
                <a:cs typeface="Arial"/>
              </a:rPr>
              <a:t> </a:t>
            </a:r>
            <a:r>
              <a:rPr sz="955" kern="0" spc="-7" dirty="0">
                <a:solidFill>
                  <a:sysClr val="windowText" lastClr="000000"/>
                </a:solidFill>
                <a:latin typeface="Arial"/>
                <a:cs typeface="Arial"/>
              </a:rPr>
              <a:t>documents, 	</a:t>
            </a:r>
            <a:r>
              <a:rPr sz="955" kern="0" dirty="0">
                <a:solidFill>
                  <a:sysClr val="windowText" lastClr="000000"/>
                </a:solidFill>
                <a:latin typeface="Arial"/>
                <a:cs typeface="Arial"/>
              </a:rPr>
              <a:t>which</a:t>
            </a:r>
            <a:r>
              <a:rPr sz="955" kern="0" spc="-20" dirty="0">
                <a:solidFill>
                  <a:sysClr val="windowText" lastClr="000000"/>
                </a:solidFill>
                <a:latin typeface="Arial"/>
                <a:cs typeface="Arial"/>
              </a:rPr>
              <a:t> </a:t>
            </a:r>
            <a:r>
              <a:rPr sz="955" kern="0" dirty="0">
                <a:solidFill>
                  <a:sysClr val="windowText" lastClr="000000"/>
                </a:solidFill>
                <a:latin typeface="Arial"/>
                <a:cs typeface="Arial"/>
              </a:rPr>
              <a:t>could</a:t>
            </a:r>
            <a:r>
              <a:rPr sz="955" kern="0" spc="-20" dirty="0">
                <a:solidFill>
                  <a:sysClr val="windowText" lastClr="000000"/>
                </a:solidFill>
                <a:latin typeface="Arial"/>
                <a:cs typeface="Arial"/>
              </a:rPr>
              <a:t> </a:t>
            </a:r>
            <a:r>
              <a:rPr sz="955" kern="0" dirty="0">
                <a:solidFill>
                  <a:sysClr val="windowText" lastClr="000000"/>
                </a:solidFill>
                <a:latin typeface="Arial"/>
                <a:cs typeface="Arial"/>
              </a:rPr>
              <a:t>not</a:t>
            </a:r>
            <a:r>
              <a:rPr sz="955" kern="0" spc="-24" dirty="0">
                <a:solidFill>
                  <a:sysClr val="windowText" lastClr="000000"/>
                </a:solidFill>
                <a:latin typeface="Arial"/>
                <a:cs typeface="Arial"/>
              </a:rPr>
              <a:t> </a:t>
            </a:r>
            <a:r>
              <a:rPr sz="955" kern="0" dirty="0">
                <a:solidFill>
                  <a:sysClr val="windowText" lastClr="000000"/>
                </a:solidFill>
                <a:latin typeface="Arial"/>
                <a:cs typeface="Arial"/>
              </a:rPr>
              <a:t>be</a:t>
            </a:r>
            <a:r>
              <a:rPr sz="955" kern="0" spc="-20" dirty="0">
                <a:solidFill>
                  <a:sysClr val="windowText" lastClr="000000"/>
                </a:solidFill>
                <a:latin typeface="Arial"/>
                <a:cs typeface="Arial"/>
              </a:rPr>
              <a:t> </a:t>
            </a:r>
            <a:r>
              <a:rPr sz="955" kern="0" spc="-7" dirty="0">
                <a:solidFill>
                  <a:sysClr val="windowText" lastClr="000000"/>
                </a:solidFill>
                <a:latin typeface="Arial"/>
                <a:cs typeface="Arial"/>
              </a:rPr>
              <a:t>honored.</a:t>
            </a:r>
            <a:endParaRPr sz="955" kern="0" dirty="0">
              <a:solidFill>
                <a:sysClr val="windowText" lastClr="000000"/>
              </a:solidFill>
              <a:latin typeface="Arial"/>
              <a:cs typeface="Arial"/>
            </a:endParaRPr>
          </a:p>
          <a:p>
            <a:pPr marL="475770" marR="51949" lvl="2" indent="-155416" defTabSz="623438">
              <a:lnSpc>
                <a:spcPct val="110000"/>
              </a:lnSpc>
              <a:spcBef>
                <a:spcPts val="685"/>
              </a:spcBef>
              <a:buFont typeface="Courier New"/>
              <a:buChar char="o"/>
              <a:tabLst>
                <a:tab pos="476635" algn="l"/>
              </a:tabLst>
            </a:pPr>
            <a:r>
              <a:rPr sz="955" kern="0" dirty="0">
                <a:solidFill>
                  <a:sysClr val="windowText" lastClr="000000"/>
                </a:solidFill>
                <a:latin typeface="Arial"/>
                <a:cs typeface="Arial"/>
              </a:rPr>
              <a:t>Rebid</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received</a:t>
            </a:r>
            <a:r>
              <a:rPr sz="955" kern="0" spc="-34" dirty="0">
                <a:solidFill>
                  <a:sysClr val="windowText" lastClr="000000"/>
                </a:solidFill>
                <a:latin typeface="Arial"/>
                <a:cs typeface="Arial"/>
              </a:rPr>
              <a:t> </a:t>
            </a:r>
            <a:r>
              <a:rPr sz="955" kern="0" dirty="0">
                <a:solidFill>
                  <a:sysClr val="windowText" lastClr="000000"/>
                </a:solidFill>
                <a:latin typeface="Arial"/>
                <a:cs typeface="Arial"/>
              </a:rPr>
              <a:t>three</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proposals,</a:t>
            </a:r>
            <a:r>
              <a:rPr sz="955" kern="0" spc="-34" dirty="0">
                <a:solidFill>
                  <a:sysClr val="windowText" lastClr="000000"/>
                </a:solidFill>
                <a:latin typeface="Arial"/>
                <a:cs typeface="Arial"/>
              </a:rPr>
              <a:t> </a:t>
            </a:r>
            <a:r>
              <a:rPr sz="955" kern="0" dirty="0">
                <a:solidFill>
                  <a:sysClr val="windowText" lastClr="000000"/>
                </a:solidFill>
                <a:latin typeface="Arial"/>
                <a:cs typeface="Arial"/>
              </a:rPr>
              <a:t>currently</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under</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review</a:t>
            </a:r>
            <a:r>
              <a:rPr sz="955" kern="0" spc="-37" dirty="0">
                <a:solidFill>
                  <a:sysClr val="windowText" lastClr="000000"/>
                </a:solidFill>
                <a:latin typeface="Arial"/>
                <a:cs typeface="Arial"/>
              </a:rPr>
              <a:t> </a:t>
            </a:r>
            <a:r>
              <a:rPr sz="955" kern="0" dirty="0">
                <a:solidFill>
                  <a:sysClr val="windowText" lastClr="000000"/>
                </a:solidFill>
                <a:latin typeface="Arial"/>
                <a:cs typeface="Arial"/>
              </a:rPr>
              <a:t>by</a:t>
            </a:r>
            <a:r>
              <a:rPr sz="955" kern="0" spc="-31" dirty="0">
                <a:solidFill>
                  <a:sysClr val="windowText" lastClr="000000"/>
                </a:solidFill>
                <a:latin typeface="Arial"/>
                <a:cs typeface="Arial"/>
              </a:rPr>
              <a:t> </a:t>
            </a:r>
            <a:r>
              <a:rPr sz="955" kern="0" dirty="0">
                <a:solidFill>
                  <a:sysClr val="windowText" lastClr="000000"/>
                </a:solidFill>
                <a:latin typeface="Arial"/>
                <a:cs typeface="Arial"/>
              </a:rPr>
              <a:t>the</a:t>
            </a:r>
            <a:r>
              <a:rPr sz="955" kern="0" spc="-34" dirty="0">
                <a:solidFill>
                  <a:sysClr val="windowText" lastClr="000000"/>
                </a:solidFill>
                <a:latin typeface="Arial"/>
                <a:cs typeface="Arial"/>
              </a:rPr>
              <a:t> </a:t>
            </a:r>
            <a:r>
              <a:rPr sz="955" kern="0" spc="-7" dirty="0">
                <a:solidFill>
                  <a:sysClr val="windowText" lastClr="000000"/>
                </a:solidFill>
                <a:latin typeface="Arial"/>
                <a:cs typeface="Arial"/>
              </a:rPr>
              <a:t>Selection 	Committee.</a:t>
            </a:r>
            <a:endParaRPr sz="955" kern="0" dirty="0">
              <a:solidFill>
                <a:sysClr val="windowText" lastClr="000000"/>
              </a:solidFill>
              <a:latin typeface="Arial"/>
              <a:cs typeface="Arial"/>
            </a:endParaRPr>
          </a:p>
          <a:p>
            <a:pPr marL="164073" indent="-155416" defTabSz="623438">
              <a:spcBef>
                <a:spcPts val="866"/>
              </a:spcBef>
              <a:buFont typeface="Symbol"/>
              <a:buChar char=""/>
              <a:tabLst>
                <a:tab pos="164073" algn="l"/>
              </a:tabLst>
            </a:pPr>
            <a:r>
              <a:rPr sz="955" b="1" kern="0" dirty="0">
                <a:solidFill>
                  <a:sysClr val="windowText" lastClr="000000"/>
                </a:solidFill>
                <a:latin typeface="Arial"/>
                <a:cs typeface="Arial"/>
              </a:rPr>
              <a:t>Upcoming</a:t>
            </a:r>
            <a:r>
              <a:rPr sz="955" b="1" kern="0" spc="-51" dirty="0">
                <a:solidFill>
                  <a:sysClr val="windowText" lastClr="000000"/>
                </a:solidFill>
                <a:latin typeface="Arial"/>
                <a:cs typeface="Arial"/>
              </a:rPr>
              <a:t> </a:t>
            </a:r>
            <a:r>
              <a:rPr sz="955" b="1" kern="0" dirty="0">
                <a:solidFill>
                  <a:sysClr val="windowText" lastClr="000000"/>
                </a:solidFill>
                <a:latin typeface="Arial"/>
                <a:cs typeface="Arial"/>
              </a:rPr>
              <a:t>Formal</a:t>
            </a:r>
            <a:r>
              <a:rPr sz="955" b="1" kern="0" spc="-51" dirty="0">
                <a:solidFill>
                  <a:sysClr val="windowText" lastClr="000000"/>
                </a:solidFill>
                <a:latin typeface="Arial"/>
                <a:cs typeface="Arial"/>
              </a:rPr>
              <a:t> </a:t>
            </a:r>
            <a:r>
              <a:rPr sz="955" b="1" kern="0" spc="-7" dirty="0">
                <a:solidFill>
                  <a:sysClr val="windowText" lastClr="000000"/>
                </a:solidFill>
                <a:latin typeface="Arial"/>
                <a:cs typeface="Arial"/>
              </a:rPr>
              <a:t>Solicitations</a:t>
            </a:r>
            <a:endParaRPr sz="955" kern="0" dirty="0">
              <a:solidFill>
                <a:sysClr val="windowText" lastClr="000000"/>
              </a:solidFill>
              <a:latin typeface="Arial"/>
              <a:cs typeface="Arial"/>
            </a:endParaRPr>
          </a:p>
          <a:p>
            <a:pPr marL="319922" lvl="1" indent="-155416" defTabSz="623438">
              <a:spcBef>
                <a:spcPts val="862"/>
              </a:spcBef>
              <a:buFont typeface="Symbol"/>
              <a:buChar char=""/>
              <a:tabLst>
                <a:tab pos="319922" algn="l"/>
              </a:tabLst>
            </a:pPr>
            <a:r>
              <a:rPr sz="955" kern="0" dirty="0">
                <a:solidFill>
                  <a:sysClr val="windowText" lastClr="000000"/>
                </a:solidFill>
                <a:latin typeface="Arial"/>
                <a:cs typeface="Arial"/>
              </a:rPr>
              <a:t>None</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scheduled</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at</a:t>
            </a:r>
            <a:r>
              <a:rPr sz="955" kern="0" spc="-27" dirty="0">
                <a:solidFill>
                  <a:sysClr val="windowText" lastClr="000000"/>
                </a:solidFill>
                <a:latin typeface="Arial"/>
                <a:cs typeface="Arial"/>
              </a:rPr>
              <a:t> </a:t>
            </a:r>
            <a:r>
              <a:rPr sz="955" kern="0" dirty="0">
                <a:solidFill>
                  <a:sysClr val="windowText" lastClr="000000"/>
                </a:solidFill>
                <a:latin typeface="Arial"/>
                <a:cs typeface="Arial"/>
              </a:rPr>
              <a:t>this</a:t>
            </a:r>
            <a:r>
              <a:rPr sz="955" kern="0" spc="-24" dirty="0">
                <a:solidFill>
                  <a:sysClr val="windowText" lastClr="000000"/>
                </a:solidFill>
                <a:latin typeface="Arial"/>
                <a:cs typeface="Arial"/>
              </a:rPr>
              <a:t> </a:t>
            </a:r>
            <a:r>
              <a:rPr sz="955" kern="0" spc="-14" dirty="0">
                <a:solidFill>
                  <a:sysClr val="windowText" lastClr="000000"/>
                </a:solidFill>
                <a:latin typeface="Arial"/>
                <a:cs typeface="Arial"/>
              </a:rPr>
              <a:t>time.</a:t>
            </a:r>
            <a:endParaRPr sz="955" kern="0" dirty="0">
              <a:solidFill>
                <a:sysClr val="windowText" lastClr="000000"/>
              </a:solidFill>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49981" y="108757"/>
            <a:ext cx="3493077" cy="155270"/>
          </a:xfrm>
          <a:prstGeom prst="rect">
            <a:avLst/>
          </a:prstGeom>
        </p:spPr>
        <p:txBody>
          <a:bodyPr vert="horz" wrap="square" lIns="0" tIns="8226" rIns="0" bIns="0" rtlCol="0">
            <a:spAutoFit/>
          </a:bodyPr>
          <a:lstStyle/>
          <a:p>
            <a:pPr marL="8658" defTabSz="623438">
              <a:spcBef>
                <a:spcPts val="65"/>
              </a:spcBef>
            </a:pPr>
            <a:r>
              <a:rPr sz="955" b="1" kern="0" dirty="0">
                <a:solidFill>
                  <a:sysClr val="windowText" lastClr="000000"/>
                </a:solidFill>
                <a:latin typeface="Arial"/>
                <a:cs typeface="Arial"/>
              </a:rPr>
              <a:t>LYNX</a:t>
            </a:r>
            <a:r>
              <a:rPr sz="955" b="1" kern="0" spc="-44" dirty="0">
                <a:solidFill>
                  <a:sysClr val="windowText" lastClr="000000"/>
                </a:solidFill>
                <a:latin typeface="Arial"/>
                <a:cs typeface="Arial"/>
              </a:rPr>
              <a:t> </a:t>
            </a:r>
            <a:r>
              <a:rPr sz="955" b="1" kern="0" dirty="0">
                <a:solidFill>
                  <a:sysClr val="windowText" lastClr="000000"/>
                </a:solidFill>
                <a:latin typeface="Arial"/>
                <a:cs typeface="Arial"/>
              </a:rPr>
              <a:t>ROUTE</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55</a:t>
            </a:r>
            <a:r>
              <a:rPr sz="955" b="1" kern="0" spc="-37" dirty="0">
                <a:solidFill>
                  <a:sysClr val="windowText" lastClr="000000"/>
                </a:solidFill>
                <a:latin typeface="Arial"/>
                <a:cs typeface="Arial"/>
              </a:rPr>
              <a:t> </a:t>
            </a:r>
            <a:r>
              <a:rPr sz="955" b="1" kern="0" dirty="0">
                <a:solidFill>
                  <a:sysClr val="windowText" lastClr="000000"/>
                </a:solidFill>
                <a:latin typeface="Arial"/>
                <a:cs typeface="Arial"/>
              </a:rPr>
              <a:t>AVERAGE</a:t>
            </a:r>
            <a:r>
              <a:rPr sz="955" b="1" kern="0" spc="-37" dirty="0">
                <a:solidFill>
                  <a:sysClr val="windowText" lastClr="000000"/>
                </a:solidFill>
                <a:latin typeface="Arial"/>
                <a:cs typeface="Arial"/>
              </a:rPr>
              <a:t> </a:t>
            </a:r>
            <a:r>
              <a:rPr sz="955" b="1" kern="0" dirty="0">
                <a:solidFill>
                  <a:sysClr val="windowText" lastClr="000000"/>
                </a:solidFill>
                <a:latin typeface="Arial"/>
                <a:cs typeface="Arial"/>
              </a:rPr>
              <a:t>RIDERSHIP</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FOR</a:t>
            </a:r>
            <a:r>
              <a:rPr sz="955" b="1" kern="0" spc="-41" dirty="0">
                <a:solidFill>
                  <a:sysClr val="windowText" lastClr="000000"/>
                </a:solidFill>
                <a:latin typeface="Arial"/>
                <a:cs typeface="Arial"/>
              </a:rPr>
              <a:t> </a:t>
            </a:r>
            <a:r>
              <a:rPr sz="955" b="1" kern="0" dirty="0">
                <a:solidFill>
                  <a:sysClr val="windowText" lastClr="000000"/>
                </a:solidFill>
                <a:latin typeface="Arial"/>
                <a:cs typeface="Arial"/>
              </a:rPr>
              <a:t>LAKE</a:t>
            </a:r>
            <a:r>
              <a:rPr sz="955" b="1" kern="0" spc="-37" dirty="0">
                <a:solidFill>
                  <a:sysClr val="windowText" lastClr="000000"/>
                </a:solidFill>
                <a:latin typeface="Arial"/>
                <a:cs typeface="Arial"/>
              </a:rPr>
              <a:t> </a:t>
            </a:r>
            <a:r>
              <a:rPr sz="955" b="1" kern="0" spc="-7" dirty="0">
                <a:solidFill>
                  <a:sysClr val="windowText" lastClr="000000"/>
                </a:solidFill>
                <a:latin typeface="Arial"/>
                <a:cs typeface="Arial"/>
              </a:rPr>
              <a:t>COUNTY</a:t>
            </a:r>
            <a:endParaRPr sz="955" kern="0" dirty="0">
              <a:solidFill>
                <a:sysClr val="windowText" lastClr="000000"/>
              </a:solidFill>
              <a:latin typeface="Arial"/>
              <a:cs typeface="Arial"/>
            </a:endParaRPr>
          </a:p>
        </p:txBody>
      </p:sp>
      <p:pic>
        <p:nvPicPr>
          <p:cNvPr id="3" name="object 3"/>
          <p:cNvPicPr/>
          <p:nvPr/>
        </p:nvPicPr>
        <p:blipFill>
          <a:blip r:embed="rId2" cstate="print"/>
          <a:stretch>
            <a:fillRect/>
          </a:stretch>
        </p:blipFill>
        <p:spPr>
          <a:xfrm>
            <a:off x="4333010" y="403522"/>
            <a:ext cx="3525114" cy="2116272"/>
          </a:xfrm>
          <a:prstGeom prst="rect">
            <a:avLst/>
          </a:prstGeom>
        </p:spPr>
      </p:pic>
      <p:sp>
        <p:nvSpPr>
          <p:cNvPr id="4" name="object 4"/>
          <p:cNvSpPr txBox="1"/>
          <p:nvPr/>
        </p:nvSpPr>
        <p:spPr>
          <a:xfrm>
            <a:off x="4667419" y="2610397"/>
            <a:ext cx="2857067" cy="123723"/>
          </a:xfrm>
          <a:prstGeom prst="rect">
            <a:avLst/>
          </a:prstGeom>
        </p:spPr>
        <p:txBody>
          <a:bodyPr vert="horz" wrap="square" lIns="0" tIns="8226" rIns="0" bIns="0" rtlCol="0">
            <a:spAutoFit/>
          </a:bodyPr>
          <a:lstStyle/>
          <a:p>
            <a:pPr marL="8658" defTabSz="623438">
              <a:spcBef>
                <a:spcPts val="65"/>
              </a:spcBef>
            </a:pPr>
            <a:r>
              <a:rPr sz="750" kern="0" spc="-7" dirty="0">
                <a:solidFill>
                  <a:sysClr val="windowText" lastClr="000000"/>
                </a:solidFill>
                <a:latin typeface="Calibri"/>
                <a:cs typeface="Calibri"/>
              </a:rPr>
              <a:t>*Weekday</a:t>
            </a:r>
            <a:r>
              <a:rPr sz="750" kern="0" spc="-3" dirty="0">
                <a:solidFill>
                  <a:sysClr val="windowText" lastClr="000000"/>
                </a:solidFill>
                <a:latin typeface="Calibri"/>
                <a:cs typeface="Calibri"/>
              </a:rPr>
              <a:t> </a:t>
            </a:r>
            <a:r>
              <a:rPr sz="750" kern="0" dirty="0">
                <a:solidFill>
                  <a:sysClr val="windowText" lastClr="000000"/>
                </a:solidFill>
                <a:latin typeface="Calibri"/>
                <a:cs typeface="Calibri"/>
              </a:rPr>
              <a:t>service</a:t>
            </a:r>
            <a:r>
              <a:rPr sz="750" kern="0" spc="-3" dirty="0">
                <a:solidFill>
                  <a:sysClr val="windowText" lastClr="000000"/>
                </a:solidFill>
                <a:latin typeface="Calibri"/>
                <a:cs typeface="Calibri"/>
              </a:rPr>
              <a:t> </a:t>
            </a:r>
            <a:r>
              <a:rPr sz="750" kern="0" dirty="0">
                <a:solidFill>
                  <a:sysClr val="windowText" lastClr="000000"/>
                </a:solidFill>
                <a:latin typeface="Calibri"/>
                <a:cs typeface="Calibri"/>
              </a:rPr>
              <a:t>provided</a:t>
            </a:r>
            <a:r>
              <a:rPr sz="750" kern="0" spc="-7" dirty="0">
                <a:solidFill>
                  <a:sysClr val="windowText" lastClr="000000"/>
                </a:solidFill>
                <a:latin typeface="Calibri"/>
                <a:cs typeface="Calibri"/>
              </a:rPr>
              <a:t> </a:t>
            </a:r>
            <a:r>
              <a:rPr sz="750" kern="0" dirty="0">
                <a:solidFill>
                  <a:sysClr val="windowText" lastClr="000000"/>
                </a:solidFill>
                <a:latin typeface="Calibri"/>
                <a:cs typeface="Calibri"/>
              </a:rPr>
              <a:t>by </a:t>
            </a:r>
            <a:r>
              <a:rPr sz="750" kern="0" spc="-7" dirty="0">
                <a:solidFill>
                  <a:sysClr val="windowText" lastClr="000000"/>
                </a:solidFill>
                <a:latin typeface="Calibri"/>
                <a:cs typeface="Calibri"/>
              </a:rPr>
              <a:t>LakeXpress beginning</a:t>
            </a:r>
            <a:r>
              <a:rPr sz="750" kern="0" dirty="0">
                <a:solidFill>
                  <a:sysClr val="windowText" lastClr="000000"/>
                </a:solidFill>
                <a:latin typeface="Calibri"/>
                <a:cs typeface="Calibri"/>
              </a:rPr>
              <a:t> </a:t>
            </a:r>
            <a:r>
              <a:rPr sz="750" kern="0" spc="-7" dirty="0">
                <a:solidFill>
                  <a:sysClr val="windowText" lastClr="000000"/>
                </a:solidFill>
                <a:latin typeface="Calibri"/>
                <a:cs typeface="Calibri"/>
              </a:rPr>
              <a:t>December</a:t>
            </a:r>
            <a:r>
              <a:rPr sz="750" kern="0" spc="-3" dirty="0">
                <a:solidFill>
                  <a:sysClr val="windowText" lastClr="000000"/>
                </a:solidFill>
                <a:latin typeface="Calibri"/>
                <a:cs typeface="Calibri"/>
              </a:rPr>
              <a:t> </a:t>
            </a:r>
            <a:r>
              <a:rPr sz="750" kern="0" dirty="0">
                <a:solidFill>
                  <a:sysClr val="windowText" lastClr="000000"/>
                </a:solidFill>
                <a:latin typeface="Calibri"/>
                <a:cs typeface="Calibri"/>
              </a:rPr>
              <a:t>12,</a:t>
            </a:r>
            <a:r>
              <a:rPr sz="750" kern="0" spc="-3" dirty="0">
                <a:solidFill>
                  <a:sysClr val="windowText" lastClr="000000"/>
                </a:solidFill>
                <a:latin typeface="Calibri"/>
                <a:cs typeface="Calibri"/>
              </a:rPr>
              <a:t> </a:t>
            </a:r>
            <a:r>
              <a:rPr sz="750" kern="0" spc="-7" dirty="0">
                <a:solidFill>
                  <a:sysClr val="windowText" lastClr="000000"/>
                </a:solidFill>
                <a:latin typeface="Calibri"/>
                <a:cs typeface="Calibri"/>
              </a:rPr>
              <a:t>2022.</a:t>
            </a:r>
            <a:endParaRPr sz="750" kern="0" dirty="0">
              <a:solidFill>
                <a:sysClr val="windowText" lastClr="000000"/>
              </a:solidFill>
              <a:latin typeface="Calibri"/>
              <a:cs typeface="Calibri"/>
            </a:endParaRPr>
          </a:p>
        </p:txBody>
      </p:sp>
      <p:sp>
        <p:nvSpPr>
          <p:cNvPr id="5" name="object 5"/>
          <p:cNvSpPr txBox="1"/>
          <p:nvPr/>
        </p:nvSpPr>
        <p:spPr>
          <a:xfrm>
            <a:off x="4353098" y="3127837"/>
            <a:ext cx="3485284" cy="134612"/>
          </a:xfrm>
          <a:prstGeom prst="rect">
            <a:avLst/>
          </a:prstGeom>
        </p:spPr>
        <p:txBody>
          <a:bodyPr vert="horz" wrap="square" lIns="0" tIns="8659" rIns="0" bIns="0" rtlCol="0">
            <a:spAutoFit/>
          </a:bodyPr>
          <a:lstStyle/>
          <a:p>
            <a:pPr marL="8658" defTabSz="623438">
              <a:spcBef>
                <a:spcPts val="68"/>
              </a:spcBef>
            </a:pPr>
            <a:r>
              <a:rPr sz="818" i="1" kern="0" dirty="0">
                <a:solidFill>
                  <a:sysClr val="windowText" lastClr="000000"/>
                </a:solidFill>
                <a:latin typeface="Calibri"/>
                <a:cs typeface="Calibri"/>
              </a:rPr>
              <a:t>The</a:t>
            </a:r>
            <a:r>
              <a:rPr sz="818" i="1" kern="0" spc="-14" dirty="0">
                <a:solidFill>
                  <a:sysClr val="windowText" lastClr="000000"/>
                </a:solidFill>
                <a:latin typeface="Calibri"/>
                <a:cs typeface="Calibri"/>
              </a:rPr>
              <a:t> </a:t>
            </a:r>
            <a:r>
              <a:rPr sz="818" i="1" kern="0" dirty="0">
                <a:solidFill>
                  <a:sysClr val="windowText" lastClr="000000"/>
                </a:solidFill>
                <a:latin typeface="Calibri"/>
                <a:cs typeface="Calibri"/>
              </a:rPr>
              <a:t>average</a:t>
            </a:r>
            <a:r>
              <a:rPr sz="818" i="1" kern="0" spc="-14" dirty="0">
                <a:solidFill>
                  <a:sysClr val="windowText" lastClr="000000"/>
                </a:solidFill>
                <a:latin typeface="Calibri"/>
                <a:cs typeface="Calibri"/>
              </a:rPr>
              <a:t> </a:t>
            </a:r>
            <a:r>
              <a:rPr sz="818" i="1" kern="0" dirty="0">
                <a:solidFill>
                  <a:sysClr val="windowText" lastClr="000000"/>
                </a:solidFill>
                <a:latin typeface="Calibri"/>
                <a:cs typeface="Calibri"/>
              </a:rPr>
              <a:t>weekend</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ridership</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between</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October</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2022</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and April</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2023</a:t>
            </a:r>
            <a:r>
              <a:rPr sz="818" i="1" kern="0" spc="-7" dirty="0">
                <a:solidFill>
                  <a:sysClr val="windowText" lastClr="000000"/>
                </a:solidFill>
                <a:latin typeface="Calibri"/>
                <a:cs typeface="Calibri"/>
              </a:rPr>
              <a:t> </a:t>
            </a:r>
            <a:r>
              <a:rPr sz="818" i="1" kern="0" dirty="0">
                <a:solidFill>
                  <a:sysClr val="windowText" lastClr="000000"/>
                </a:solidFill>
                <a:latin typeface="Calibri"/>
                <a:cs typeface="Calibri"/>
              </a:rPr>
              <a:t>is</a:t>
            </a:r>
            <a:r>
              <a:rPr sz="818" i="1" kern="0" spc="-10" dirty="0">
                <a:solidFill>
                  <a:sysClr val="windowText" lastClr="000000"/>
                </a:solidFill>
                <a:latin typeface="Calibri"/>
                <a:cs typeface="Calibri"/>
              </a:rPr>
              <a:t> </a:t>
            </a:r>
            <a:r>
              <a:rPr sz="818" i="1" kern="0" dirty="0">
                <a:solidFill>
                  <a:sysClr val="windowText" lastClr="000000"/>
                </a:solidFill>
                <a:latin typeface="Calibri"/>
                <a:cs typeface="Calibri"/>
              </a:rPr>
              <a:t>6.33</a:t>
            </a:r>
            <a:r>
              <a:rPr sz="818" i="1" kern="0" spc="-7" dirty="0">
                <a:solidFill>
                  <a:sysClr val="windowText" lastClr="000000"/>
                </a:solidFill>
                <a:latin typeface="Calibri"/>
                <a:cs typeface="Calibri"/>
              </a:rPr>
              <a:t> trips.</a:t>
            </a:r>
            <a:endParaRPr sz="818" kern="0" dirty="0">
              <a:solidFill>
                <a:sysClr val="windowText" lastClr="000000"/>
              </a:solidFill>
              <a:latin typeface="Calibri"/>
              <a:cs typeface="Calibri"/>
            </a:endParaRPr>
          </a:p>
        </p:txBody>
      </p:sp>
      <p:sp>
        <p:nvSpPr>
          <p:cNvPr id="6" name="object 6"/>
          <p:cNvSpPr/>
          <p:nvPr/>
        </p:nvSpPr>
        <p:spPr>
          <a:xfrm>
            <a:off x="3745058" y="3063760"/>
            <a:ext cx="4701886" cy="25977"/>
          </a:xfrm>
          <a:custGeom>
            <a:avLst/>
            <a:gdLst/>
            <a:ahLst/>
            <a:cxnLst/>
            <a:rect l="l" t="t" r="r" b="b"/>
            <a:pathLst>
              <a:path w="6896100" h="38100">
                <a:moveTo>
                  <a:pt x="6896100" y="0"/>
                </a:moveTo>
                <a:lnTo>
                  <a:pt x="0" y="0"/>
                </a:lnTo>
                <a:lnTo>
                  <a:pt x="0" y="38100"/>
                </a:lnTo>
                <a:lnTo>
                  <a:pt x="6896100" y="38100"/>
                </a:lnTo>
                <a:lnTo>
                  <a:pt x="6896100"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7" name="object 7"/>
          <p:cNvSpPr/>
          <p:nvPr/>
        </p:nvSpPr>
        <p:spPr>
          <a:xfrm>
            <a:off x="3745058" y="3357303"/>
            <a:ext cx="4701886" cy="25977"/>
          </a:xfrm>
          <a:custGeom>
            <a:avLst/>
            <a:gdLst/>
            <a:ahLst/>
            <a:cxnLst/>
            <a:rect l="l" t="t" r="r" b="b"/>
            <a:pathLst>
              <a:path w="6896100" h="38100">
                <a:moveTo>
                  <a:pt x="6896100" y="0"/>
                </a:moveTo>
                <a:lnTo>
                  <a:pt x="0" y="0"/>
                </a:lnTo>
                <a:lnTo>
                  <a:pt x="0" y="38100"/>
                </a:lnTo>
                <a:lnTo>
                  <a:pt x="6896100" y="38100"/>
                </a:lnTo>
                <a:lnTo>
                  <a:pt x="6896100" y="0"/>
                </a:lnTo>
                <a:close/>
              </a:path>
            </a:pathLst>
          </a:custGeom>
          <a:solidFill>
            <a:srgbClr val="4471C4"/>
          </a:solidFill>
        </p:spPr>
        <p:txBody>
          <a:bodyPr wrap="square" lIns="0" tIns="0" rIns="0" bIns="0" rtlCol="0"/>
          <a:lstStyle/>
          <a:p>
            <a:pPr defTabSz="623438"/>
            <a:endParaRPr sz="1227" kern="0" dirty="0">
              <a:solidFill>
                <a:sysClr val="windowText" lastClr="000000"/>
              </a:solidFill>
            </a:endParaRPr>
          </a:p>
        </p:txBody>
      </p:sp>
      <p:sp>
        <p:nvSpPr>
          <p:cNvPr id="8" name="object 8"/>
          <p:cNvSpPr txBox="1"/>
          <p:nvPr/>
        </p:nvSpPr>
        <p:spPr>
          <a:xfrm>
            <a:off x="3749388" y="3726873"/>
            <a:ext cx="4665951" cy="443810"/>
          </a:xfrm>
          <a:prstGeom prst="rect">
            <a:avLst/>
          </a:prstGeom>
        </p:spPr>
        <p:txBody>
          <a:bodyPr vert="horz" wrap="square" lIns="0" tIns="8226" rIns="0" bIns="0" rtlCol="0">
            <a:spAutoFit/>
          </a:bodyPr>
          <a:lstStyle/>
          <a:p>
            <a:pPr marL="26840" algn="ctr" defTabSz="623438">
              <a:spcBef>
                <a:spcPts val="65"/>
              </a:spcBef>
            </a:pPr>
            <a:r>
              <a:rPr sz="955" b="1" kern="0" dirty="0">
                <a:solidFill>
                  <a:sysClr val="windowText" lastClr="000000"/>
                </a:solidFill>
                <a:latin typeface="Arial"/>
                <a:cs typeface="Arial"/>
              </a:rPr>
              <a:t>VAN</a:t>
            </a:r>
            <a:r>
              <a:rPr sz="955" b="1" kern="0" spc="-31" dirty="0">
                <a:solidFill>
                  <a:sysClr val="windowText" lastClr="000000"/>
                </a:solidFill>
                <a:latin typeface="Arial"/>
                <a:cs typeface="Arial"/>
              </a:rPr>
              <a:t> </a:t>
            </a:r>
            <a:r>
              <a:rPr sz="955" b="1" kern="0" dirty="0">
                <a:solidFill>
                  <a:sysClr val="windowText" lastClr="000000"/>
                </a:solidFill>
                <a:latin typeface="Arial"/>
                <a:cs typeface="Arial"/>
              </a:rPr>
              <a:t>POOL</a:t>
            </a:r>
            <a:r>
              <a:rPr sz="955" b="1" kern="0" spc="-27" dirty="0">
                <a:solidFill>
                  <a:sysClr val="windowText" lastClr="000000"/>
                </a:solidFill>
                <a:latin typeface="Arial"/>
                <a:cs typeface="Arial"/>
              </a:rPr>
              <a:t> </a:t>
            </a:r>
            <a:r>
              <a:rPr sz="955" b="1" kern="0" spc="-7" dirty="0">
                <a:solidFill>
                  <a:sysClr val="windowText" lastClr="000000"/>
                </a:solidFill>
                <a:latin typeface="Arial"/>
                <a:cs typeface="Arial"/>
              </a:rPr>
              <a:t>UPDATE</a:t>
            </a:r>
            <a:endParaRPr sz="955" kern="0" dirty="0">
              <a:solidFill>
                <a:sysClr val="windowText" lastClr="000000"/>
              </a:solidFill>
              <a:latin typeface="Arial"/>
              <a:cs typeface="Arial"/>
            </a:endParaRPr>
          </a:p>
          <a:p>
            <a:pPr defTabSz="623438"/>
            <a:endParaRPr sz="920" kern="0" dirty="0">
              <a:solidFill>
                <a:sysClr val="windowText" lastClr="000000"/>
              </a:solidFill>
              <a:latin typeface="Arial"/>
              <a:cs typeface="Arial"/>
            </a:endParaRPr>
          </a:p>
          <a:p>
            <a:pPr algn="ctr" defTabSz="623438">
              <a:spcBef>
                <a:spcPts val="3"/>
              </a:spcBef>
            </a:pPr>
            <a:r>
              <a:rPr sz="955" kern="0" spc="14" dirty="0">
                <a:solidFill>
                  <a:srgbClr val="333333"/>
                </a:solidFill>
                <a:latin typeface="Gill Sans MT"/>
                <a:cs typeface="Gill Sans MT"/>
              </a:rPr>
              <a:t>Enterprise</a:t>
            </a:r>
            <a:r>
              <a:rPr sz="955" kern="0" spc="17" dirty="0">
                <a:solidFill>
                  <a:srgbClr val="333333"/>
                </a:solidFill>
                <a:latin typeface="Gill Sans MT"/>
                <a:cs typeface="Gill Sans MT"/>
              </a:rPr>
              <a:t> </a:t>
            </a:r>
            <a:r>
              <a:rPr sz="955" kern="0" spc="48" dirty="0">
                <a:solidFill>
                  <a:srgbClr val="333333"/>
                </a:solidFill>
                <a:latin typeface="Gill Sans MT"/>
                <a:cs typeface="Gill Sans MT"/>
              </a:rPr>
              <a:t>continues</a:t>
            </a:r>
            <a:r>
              <a:rPr sz="955" kern="0" spc="14" dirty="0">
                <a:solidFill>
                  <a:srgbClr val="333333"/>
                </a:solidFill>
                <a:latin typeface="Gill Sans MT"/>
                <a:cs typeface="Gill Sans MT"/>
              </a:rPr>
              <a:t> to</a:t>
            </a:r>
            <a:r>
              <a:rPr sz="955" kern="0" spc="10" dirty="0">
                <a:solidFill>
                  <a:srgbClr val="333333"/>
                </a:solidFill>
                <a:latin typeface="Gill Sans MT"/>
                <a:cs typeface="Gill Sans MT"/>
              </a:rPr>
              <a:t> </a:t>
            </a:r>
            <a:r>
              <a:rPr sz="955" kern="0" spc="34" dirty="0">
                <a:solidFill>
                  <a:srgbClr val="333333"/>
                </a:solidFill>
                <a:latin typeface="Gill Sans MT"/>
                <a:cs typeface="Gill Sans MT"/>
              </a:rPr>
              <a:t>operate</a:t>
            </a:r>
            <a:r>
              <a:rPr sz="955" kern="0" spc="14" dirty="0">
                <a:solidFill>
                  <a:srgbClr val="333333"/>
                </a:solidFill>
                <a:latin typeface="Gill Sans MT"/>
                <a:cs typeface="Gill Sans MT"/>
              </a:rPr>
              <a:t> two</a:t>
            </a:r>
            <a:r>
              <a:rPr sz="955" kern="0" spc="10" dirty="0">
                <a:solidFill>
                  <a:srgbClr val="333333"/>
                </a:solidFill>
                <a:latin typeface="Gill Sans MT"/>
                <a:cs typeface="Gill Sans MT"/>
              </a:rPr>
              <a:t> </a:t>
            </a:r>
            <a:r>
              <a:rPr sz="955" kern="0" spc="85" dirty="0">
                <a:solidFill>
                  <a:srgbClr val="333333"/>
                </a:solidFill>
                <a:latin typeface="Gill Sans MT"/>
                <a:cs typeface="Gill Sans MT"/>
              </a:rPr>
              <a:t>vans</a:t>
            </a:r>
            <a:r>
              <a:rPr sz="955" kern="0" spc="10" dirty="0">
                <a:solidFill>
                  <a:srgbClr val="333333"/>
                </a:solidFill>
                <a:latin typeface="Gill Sans MT"/>
                <a:cs typeface="Gill Sans MT"/>
              </a:rPr>
              <a:t> </a:t>
            </a:r>
            <a:r>
              <a:rPr sz="955" kern="0" spc="34" dirty="0">
                <a:solidFill>
                  <a:srgbClr val="333333"/>
                </a:solidFill>
                <a:latin typeface="Gill Sans MT"/>
                <a:cs typeface="Gill Sans MT"/>
              </a:rPr>
              <a:t>in</a:t>
            </a:r>
            <a:r>
              <a:rPr sz="955" kern="0" spc="10" dirty="0">
                <a:solidFill>
                  <a:srgbClr val="333333"/>
                </a:solidFill>
                <a:latin typeface="Gill Sans MT"/>
                <a:cs typeface="Gill Sans MT"/>
              </a:rPr>
              <a:t> </a:t>
            </a:r>
            <a:r>
              <a:rPr sz="955" kern="0" spc="58" dirty="0">
                <a:solidFill>
                  <a:srgbClr val="333333"/>
                </a:solidFill>
                <a:latin typeface="Gill Sans MT"/>
                <a:cs typeface="Gill Sans MT"/>
              </a:rPr>
              <a:t>Lake</a:t>
            </a:r>
            <a:r>
              <a:rPr sz="955" kern="0" spc="14" dirty="0">
                <a:solidFill>
                  <a:srgbClr val="333333"/>
                </a:solidFill>
                <a:latin typeface="Gill Sans MT"/>
                <a:cs typeface="Gill Sans MT"/>
              </a:rPr>
              <a:t> County </a:t>
            </a:r>
            <a:r>
              <a:rPr sz="955" kern="0" spc="34" dirty="0">
                <a:solidFill>
                  <a:srgbClr val="333333"/>
                </a:solidFill>
                <a:latin typeface="Gill Sans MT"/>
                <a:cs typeface="Gill Sans MT"/>
              </a:rPr>
              <a:t>while</a:t>
            </a:r>
            <a:r>
              <a:rPr sz="955" kern="0" spc="17" dirty="0">
                <a:solidFill>
                  <a:srgbClr val="333333"/>
                </a:solidFill>
                <a:latin typeface="Gill Sans MT"/>
                <a:cs typeface="Gill Sans MT"/>
              </a:rPr>
              <a:t> </a:t>
            </a:r>
            <a:r>
              <a:rPr sz="955" kern="0" spc="14" dirty="0">
                <a:solidFill>
                  <a:srgbClr val="333333"/>
                </a:solidFill>
                <a:latin typeface="Gill Sans MT"/>
                <a:cs typeface="Gill Sans MT"/>
              </a:rPr>
              <a:t>VRide</a:t>
            </a:r>
            <a:r>
              <a:rPr sz="955" kern="0" spc="17" dirty="0">
                <a:solidFill>
                  <a:srgbClr val="333333"/>
                </a:solidFill>
                <a:latin typeface="Gill Sans MT"/>
                <a:cs typeface="Gill Sans MT"/>
              </a:rPr>
              <a:t> </a:t>
            </a:r>
            <a:r>
              <a:rPr sz="955" kern="0" spc="48" dirty="0">
                <a:solidFill>
                  <a:srgbClr val="333333"/>
                </a:solidFill>
                <a:latin typeface="Gill Sans MT"/>
                <a:cs typeface="Gill Sans MT"/>
              </a:rPr>
              <a:t>utilizes</a:t>
            </a:r>
            <a:r>
              <a:rPr sz="955" kern="0" spc="14" dirty="0">
                <a:solidFill>
                  <a:srgbClr val="333333"/>
                </a:solidFill>
                <a:latin typeface="Gill Sans MT"/>
                <a:cs typeface="Gill Sans MT"/>
              </a:rPr>
              <a:t> </a:t>
            </a:r>
            <a:r>
              <a:rPr sz="955" kern="0" spc="37" dirty="0">
                <a:solidFill>
                  <a:srgbClr val="333333"/>
                </a:solidFill>
                <a:latin typeface="Gill Sans MT"/>
                <a:cs typeface="Gill Sans MT"/>
              </a:rPr>
              <a:t>one</a:t>
            </a:r>
            <a:r>
              <a:rPr sz="955" kern="0" spc="14" dirty="0">
                <a:solidFill>
                  <a:srgbClr val="333333"/>
                </a:solidFill>
                <a:latin typeface="Gill Sans MT"/>
                <a:cs typeface="Gill Sans MT"/>
              </a:rPr>
              <a:t> </a:t>
            </a:r>
            <a:r>
              <a:rPr sz="955" kern="0" spc="48" dirty="0">
                <a:solidFill>
                  <a:srgbClr val="333333"/>
                </a:solidFill>
                <a:latin typeface="Gill Sans MT"/>
                <a:cs typeface="Gill Sans MT"/>
              </a:rPr>
              <a:t>van.</a:t>
            </a:r>
            <a:endParaRPr sz="955" kern="0" dirty="0">
              <a:solidFill>
                <a:sysClr val="windowText" lastClr="000000"/>
              </a:solidFill>
              <a:latin typeface="Gill Sans MT"/>
              <a:cs typeface="Gill Sans M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4" name="TextBox 3">
            <a:extLst>
              <a:ext uri="{FF2B5EF4-FFF2-40B4-BE49-F238E27FC236}">
                <a16:creationId xmlns:a16="http://schemas.microsoft.com/office/drawing/2014/main" id="{93CC70C9-6ABA-4D28-DBCE-1F80D3766433}"/>
              </a:ext>
            </a:extLst>
          </p:cNvPr>
          <p:cNvSpPr txBox="1"/>
          <p:nvPr/>
        </p:nvSpPr>
        <p:spPr>
          <a:xfrm>
            <a:off x="1399430" y="135465"/>
            <a:ext cx="12200808" cy="4390946"/>
          </a:xfrm>
          <a:prstGeom prst="rect">
            <a:avLst/>
          </a:prstGeom>
          <a:noFill/>
        </p:spPr>
        <p:txBody>
          <a:bodyPr wrap="square">
            <a:spAutoFit/>
          </a:bodyPr>
          <a:lstStyle/>
          <a:p>
            <a:r>
              <a:rPr kumimoji="0" lang="en-US" sz="4400" b="1" i="0" u="none" strike="noStrike" kern="1200" cap="all" spc="0" normalizeH="0" baseline="0" noProof="0" dirty="0">
                <a:ln>
                  <a:noFill/>
                </a:ln>
                <a:solidFill>
                  <a:schemeClr val="bg1"/>
                </a:solidFill>
                <a:effectLst/>
                <a:uLnTx/>
                <a:uFill>
                  <a:solidFill>
                    <a:srgbClr val="2397D4"/>
                  </a:solidFill>
                </a:uFill>
                <a:latin typeface="Calibri Light" panose="020F0302020204030204" pitchFamily="34" charset="0"/>
                <a:ea typeface="Times New Roman" panose="02020603050405020304" pitchFamily="18" charset="0"/>
                <a:cs typeface="Guardian Sans Light"/>
              </a:rPr>
              <a:t>Committee member COMMENTS:</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endPar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 MEMBER COMMENTS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a:t>
            </a:r>
            <a:r>
              <a:rPr lang="en-US" sz="3600" b="1" cap="all" dirty="0">
                <a:solidFill>
                  <a:schemeClr val="bg1"/>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OCTOBER 11</a:t>
            </a: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 2023 @ 1:30 PM</a:t>
            </a:r>
          </a:p>
          <a:p>
            <a:endParaRPr lang="en-US" dirty="0">
              <a:solidFill>
                <a:schemeClr val="bg1"/>
              </a:solidFill>
            </a:endParaRPr>
          </a:p>
        </p:txBody>
      </p:sp>
      <p:pic>
        <p:nvPicPr>
          <p:cNvPr id="2" name="Picture 1">
            <a:extLst>
              <a:ext uri="{FF2B5EF4-FFF2-40B4-BE49-F238E27FC236}">
                <a16:creationId xmlns:a16="http://schemas.microsoft.com/office/drawing/2014/main" id="{5AA7BB33-0393-18F6-4891-044442F0FF39}"/>
              </a:ext>
            </a:extLst>
          </p:cNvPr>
          <p:cNvPicPr>
            <a:picLocks noChangeAspect="1"/>
          </p:cNvPicPr>
          <p:nvPr/>
        </p:nvPicPr>
        <p:blipFill>
          <a:blip r:embed="rId2"/>
          <a:stretch>
            <a:fillRect/>
          </a:stretch>
        </p:blipFill>
        <p:spPr>
          <a:xfrm>
            <a:off x="10538329" y="166977"/>
            <a:ext cx="1499746" cy="993734"/>
          </a:xfrm>
          <a:prstGeom prst="rect">
            <a:avLst/>
          </a:prstGeom>
        </p:spPr>
      </p:pic>
    </p:spTree>
    <p:extLst>
      <p:ext uri="{BB962C8B-B14F-4D97-AF65-F5344CB8AC3E}">
        <p14:creationId xmlns:p14="http://schemas.microsoft.com/office/powerpoint/2010/main" val="811360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4" name="TextBox 3">
            <a:extLst>
              <a:ext uri="{FF2B5EF4-FFF2-40B4-BE49-F238E27FC236}">
                <a16:creationId xmlns:a16="http://schemas.microsoft.com/office/drawing/2014/main" id="{93CC70C9-6ABA-4D28-DBCE-1F80D3766433}"/>
              </a:ext>
            </a:extLst>
          </p:cNvPr>
          <p:cNvSpPr txBox="1"/>
          <p:nvPr/>
        </p:nvSpPr>
        <p:spPr>
          <a:xfrm>
            <a:off x="1399430" y="135465"/>
            <a:ext cx="12200808" cy="4390946"/>
          </a:xfrm>
          <a:prstGeom prst="rect">
            <a:avLst/>
          </a:prstGeom>
          <a:noFill/>
        </p:spPr>
        <p:txBody>
          <a:bodyPr wrap="square">
            <a:spAutoFit/>
          </a:bodyPr>
          <a:lstStyle/>
          <a:p>
            <a:r>
              <a:rPr kumimoji="0" lang="en-US" sz="4400" b="1" i="0" u="none" strike="noStrike" kern="1200" cap="all" spc="0" normalizeH="0" baseline="0" noProof="0" dirty="0">
                <a:ln>
                  <a:noFill/>
                </a:ln>
                <a:solidFill>
                  <a:schemeClr val="bg1"/>
                </a:solidFill>
                <a:effectLst/>
                <a:uLnTx/>
                <a:uFill>
                  <a:solidFill>
                    <a:srgbClr val="2397D4"/>
                  </a:solidFill>
                </a:uFill>
                <a:latin typeface="Calibri Light" panose="020F0302020204030204" pitchFamily="34" charset="0"/>
                <a:ea typeface="Times New Roman" panose="02020603050405020304" pitchFamily="18" charset="0"/>
                <a:cs typeface="Guardian Sans Light"/>
              </a:rPr>
              <a:t>Committee member COMMENTS:</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endPar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 MEMBER COMMENTS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a:t>
            </a:r>
            <a:r>
              <a:rPr lang="en-US" sz="3600" b="1" cap="all" dirty="0">
                <a:solidFill>
                  <a:schemeClr val="bg1"/>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OCTOBER 11</a:t>
            </a: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 2023 @ </a:t>
            </a:r>
            <a:r>
              <a:rPr lang="en-US" sz="3600" b="1" cap="all" dirty="0">
                <a:solidFill>
                  <a:schemeClr val="bg1"/>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3:0</a:t>
            </a: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0 PM</a:t>
            </a:r>
          </a:p>
          <a:p>
            <a:endParaRPr lang="en-US" dirty="0">
              <a:solidFill>
                <a:schemeClr val="bg1"/>
              </a:solidFill>
            </a:endParaRPr>
          </a:p>
        </p:txBody>
      </p:sp>
      <p:pic>
        <p:nvPicPr>
          <p:cNvPr id="2" name="Picture 1">
            <a:extLst>
              <a:ext uri="{FF2B5EF4-FFF2-40B4-BE49-F238E27FC236}">
                <a16:creationId xmlns:a16="http://schemas.microsoft.com/office/drawing/2014/main" id="{06044E3E-101C-7C05-A8B6-F8B00458D8DD}"/>
              </a:ext>
            </a:extLst>
          </p:cNvPr>
          <p:cNvPicPr>
            <a:picLocks noChangeAspect="1"/>
          </p:cNvPicPr>
          <p:nvPr/>
        </p:nvPicPr>
        <p:blipFill>
          <a:blip r:embed="rId2"/>
          <a:stretch>
            <a:fillRect/>
          </a:stretch>
        </p:blipFill>
        <p:spPr>
          <a:xfrm>
            <a:off x="10538329" y="166977"/>
            <a:ext cx="1499746" cy="993734"/>
          </a:xfrm>
          <a:prstGeom prst="rect">
            <a:avLst/>
          </a:prstGeom>
        </p:spPr>
      </p:pic>
    </p:spTree>
    <p:extLst>
      <p:ext uri="{BB962C8B-B14F-4D97-AF65-F5344CB8AC3E}">
        <p14:creationId xmlns:p14="http://schemas.microsoft.com/office/powerpoint/2010/main" val="234930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chor="ctr">
            <a:normAutofit fontScale="925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4800" b="1" i="0" u="none" strike="noStrike" baseline="0" dirty="0">
                <a:latin typeface="Calibri" panose="020F0502020204030204" pitchFamily="34" charset="0"/>
                <a:cs typeface="Calibri" panose="020F0502020204030204" pitchFamily="34" charset="0"/>
              </a:rPr>
              <a:t>ACTION ITEM A.</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342900" indent="0" algn="ctr">
              <a:buNone/>
            </a:pPr>
            <a:r>
              <a:rPr lang="en-US" sz="3500" b="1" i="0" u="none" strike="noStrike" baseline="0" dirty="0">
                <a:latin typeface="Calibri-Bold"/>
              </a:rPr>
              <a:t>Consideration of Resolution 2023-6 Approving the </a:t>
            </a:r>
          </a:p>
          <a:p>
            <a:pPr marL="342900" indent="0" algn="ctr">
              <a:buNone/>
            </a:pPr>
            <a:r>
              <a:rPr lang="en-US" sz="3500" b="1" i="0" u="none" strike="noStrike" baseline="0" dirty="0">
                <a:latin typeface="Calibri-Bold"/>
              </a:rPr>
              <a:t>2023 List of Priority Projects (LOPP).</a:t>
            </a:r>
            <a:r>
              <a:rPr lang="en-US" sz="5800" b="1" i="0" u="none" strike="noStrike" baseline="0" dirty="0">
                <a:latin typeface="Calibri" panose="020F0502020204030204" pitchFamily="34" charset="0"/>
              </a:rPr>
              <a:t> </a:t>
            </a:r>
          </a:p>
          <a:p>
            <a:r>
              <a:rPr lang="en-US" sz="2200" b="0" i="0" u="none" strike="noStrike" baseline="0" dirty="0">
                <a:latin typeface="Calibri" panose="020F0502020204030204" pitchFamily="34" charset="0"/>
              </a:rPr>
              <a:t>Priority Projects (LOPP) document that all Metropolitan Planning Organizations (MPOs) are required to develop annually. The LOPP represents the </a:t>
            </a:r>
            <a:r>
              <a:rPr lang="en-US" sz="2200" b="1" i="0" u="none" strike="noStrike" baseline="0" dirty="0">
                <a:latin typeface="Calibri" panose="020F0502020204030204" pitchFamily="34" charset="0"/>
              </a:rPr>
              <a:t>unfunded </a:t>
            </a:r>
            <a:r>
              <a:rPr lang="en-US" sz="2200" b="0" i="0" u="none" strike="noStrike" baseline="0" dirty="0">
                <a:latin typeface="Calibri" panose="020F0502020204030204" pitchFamily="34" charset="0"/>
              </a:rPr>
              <a:t>transportation improvements that were not programmed for the following five years in order of priority. The Florida Department of Transportation (FDOT) uses each MPO's LOPP to aid in their decisions about which projects should be added to their Work Program each year. The Lake~Sumter MPO approves its LOPP annually. Approval of the 2023 LOPP will include an update to the CFMPOA Regional LOPP for SIS, Regional Trails, Regional Transit, and TRIP projects, the CFMPOA Regional LOPP is summary of regional project in District Five and not a prioritized list of projects.</a:t>
            </a:r>
          </a:p>
          <a:p>
            <a:r>
              <a:rPr lang="en-US" sz="2200" b="1" i="0" u="none" strike="noStrike" baseline="0" dirty="0">
                <a:latin typeface="Calibri" panose="020F0502020204030204" pitchFamily="34" charset="0"/>
              </a:rPr>
              <a:t>Attachments: </a:t>
            </a:r>
            <a:r>
              <a:rPr lang="en-US" sz="2200" b="1" i="0" u="sng" strike="noStrike" baseline="0" dirty="0">
                <a:solidFill>
                  <a:srgbClr val="006FC0"/>
                </a:solidFill>
                <a:latin typeface="Calibri" panose="020F0502020204030204" pitchFamily="34" charset="0"/>
                <a:hlinkClick r:id="rId2"/>
              </a:rPr>
              <a:t>2023 DRAFT List of Priority Projects</a:t>
            </a:r>
            <a:endParaRPr lang="en-US" sz="2200" b="1" i="0" u="none" strike="noStrike" baseline="0" dirty="0">
              <a:solidFill>
                <a:srgbClr val="006FC0"/>
              </a:solidFill>
              <a:latin typeface="Calibri" panose="020F0502020204030204" pitchFamily="34" charset="0"/>
              <a:hlinkClick r:id="rId2"/>
            </a:endParaRPr>
          </a:p>
          <a:p>
            <a:r>
              <a:rPr lang="en-US" sz="2200" b="0" i="0" u="none" strike="noStrike" baseline="0" dirty="0">
                <a:latin typeface="Calibri" panose="020F0502020204030204" pitchFamily="34" charset="0"/>
              </a:rPr>
              <a:t>Staff recommends approval the 2023 LOPP as presented.</a:t>
            </a:r>
          </a:p>
          <a:p>
            <a:pPr marL="342900" indent="-342900">
              <a:buAutoNum type="alphaUcPeriod"/>
            </a:pPr>
            <a:endParaRPr lang="en-US" sz="4400" b="1" i="0" u="none" strike="noStrike" baseline="0" dirty="0">
              <a:latin typeface="Calibri" panose="020F0502020204030204" pitchFamily="34" charset="0"/>
            </a:endParaRP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3"/>
          <a:stretch>
            <a:fillRect/>
          </a:stretch>
        </p:blipFill>
        <p:spPr>
          <a:xfrm>
            <a:off x="10411108" y="283030"/>
            <a:ext cx="1499746" cy="993734"/>
          </a:xfrm>
          <a:prstGeom prst="rect">
            <a:avLst/>
          </a:prstGeom>
        </p:spPr>
      </p:pic>
    </p:spTree>
    <p:extLst>
      <p:ext uri="{BB962C8B-B14F-4D97-AF65-F5344CB8AC3E}">
        <p14:creationId xmlns:p14="http://schemas.microsoft.com/office/powerpoint/2010/main" val="88583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7FD35-4B8E-4BA6-8F95-001122B29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324CC45-B1D8-4420-BEE9-98A8C4F4AAC2}"/>
              </a:ext>
            </a:extLst>
          </p:cNvPr>
          <p:cNvSpPr>
            <a:spLocks noGrp="1"/>
          </p:cNvSpPr>
          <p:nvPr>
            <p:ph type="title"/>
          </p:nvPr>
        </p:nvSpPr>
        <p:spPr>
          <a:xfrm>
            <a:off x="0" y="1528489"/>
            <a:ext cx="12192000" cy="1689931"/>
          </a:xfrm>
        </p:spPr>
        <p:txBody>
          <a:bodyPr/>
          <a:lstStyle/>
          <a:p>
            <a:pPr algn="ctr"/>
            <a:r>
              <a:rPr lang="en-US" sz="4800" dirty="0">
                <a:solidFill>
                  <a:srgbClr val="000000"/>
                </a:solidFill>
              </a:rPr>
              <a:t>List of Priority Projects (LOPP) Update</a:t>
            </a:r>
            <a:br>
              <a:rPr lang="en-US" sz="5400" dirty="0">
                <a:solidFill>
                  <a:srgbClr val="000000"/>
                </a:solidFill>
              </a:rPr>
            </a:br>
            <a:br>
              <a:rPr lang="en-US" dirty="0"/>
            </a:br>
            <a:r>
              <a:rPr lang="en-US" sz="3200" dirty="0">
                <a:solidFill>
                  <a:srgbClr val="000000"/>
                </a:solidFill>
              </a:rPr>
              <a:t>Technical Advisory Committee</a:t>
            </a:r>
            <a:br>
              <a:rPr lang="en-US" sz="3200" dirty="0">
                <a:solidFill>
                  <a:srgbClr val="000000"/>
                </a:solidFill>
              </a:rPr>
            </a:br>
            <a:r>
              <a:rPr lang="en-US" sz="3200" dirty="0">
                <a:solidFill>
                  <a:srgbClr val="000000"/>
                </a:solidFill>
              </a:rPr>
              <a:t>&amp;</a:t>
            </a:r>
            <a:br>
              <a:rPr lang="en-US" sz="3200" dirty="0">
                <a:solidFill>
                  <a:srgbClr val="000000"/>
                </a:solidFill>
              </a:rPr>
            </a:br>
            <a:r>
              <a:rPr lang="en-US" sz="3200" dirty="0">
                <a:solidFill>
                  <a:srgbClr val="000000"/>
                </a:solidFill>
              </a:rPr>
              <a:t>Community Advisory Committee</a:t>
            </a:r>
            <a:br>
              <a:rPr lang="en-US" sz="3600" dirty="0">
                <a:solidFill>
                  <a:srgbClr val="000000"/>
                </a:solidFill>
              </a:rPr>
            </a:br>
            <a:br>
              <a:rPr lang="en-US" sz="3600" dirty="0">
                <a:solidFill>
                  <a:srgbClr val="000000"/>
                </a:solidFill>
              </a:rPr>
            </a:br>
            <a:r>
              <a:rPr lang="en-US" sz="2800" dirty="0">
                <a:solidFill>
                  <a:srgbClr val="000000"/>
                </a:solidFill>
              </a:rPr>
              <a:t>June 14, 2023</a:t>
            </a:r>
            <a:endParaRPr lang="en-US" dirty="0">
              <a:solidFill>
                <a:srgbClr val="000000"/>
              </a:solidFill>
            </a:endParaRPr>
          </a:p>
        </p:txBody>
      </p:sp>
    </p:spTree>
    <p:extLst>
      <p:ext uri="{BB962C8B-B14F-4D97-AF65-F5344CB8AC3E}">
        <p14:creationId xmlns:p14="http://schemas.microsoft.com/office/powerpoint/2010/main" val="360047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B589B-92B8-4101-B943-2769098C4B01}"/>
              </a:ext>
            </a:extLst>
          </p:cNvPr>
          <p:cNvSpPr>
            <a:spLocks noGrp="1"/>
          </p:cNvSpPr>
          <p:nvPr>
            <p:ph type="title"/>
          </p:nvPr>
        </p:nvSpPr>
        <p:spPr>
          <a:xfrm>
            <a:off x="2298700" y="292100"/>
            <a:ext cx="10482580" cy="523405"/>
          </a:xfrm>
        </p:spPr>
        <p:txBody>
          <a:bodyPr/>
          <a:lstStyle/>
          <a:p>
            <a:r>
              <a:rPr lang="en-US" dirty="0"/>
              <a:t>Schedule Overview</a:t>
            </a:r>
          </a:p>
        </p:txBody>
      </p:sp>
      <p:graphicFrame>
        <p:nvGraphicFramePr>
          <p:cNvPr id="2" name="Table 2">
            <a:extLst>
              <a:ext uri="{FF2B5EF4-FFF2-40B4-BE49-F238E27FC236}">
                <a16:creationId xmlns:a16="http://schemas.microsoft.com/office/drawing/2014/main" id="{E56B28A4-7137-4843-993A-CC4B7B157008}"/>
              </a:ext>
            </a:extLst>
          </p:cNvPr>
          <p:cNvGraphicFramePr>
            <a:graphicFrameLocks noGrp="1"/>
          </p:cNvGraphicFramePr>
          <p:nvPr/>
        </p:nvGraphicFramePr>
        <p:xfrm>
          <a:off x="341085" y="2096589"/>
          <a:ext cx="11509830" cy="2715259"/>
        </p:xfrm>
        <a:graphic>
          <a:graphicData uri="http://schemas.openxmlformats.org/drawingml/2006/table">
            <a:tbl>
              <a:tblPr firstRow="1" bandRow="1">
                <a:tableStyleId>{2D5ABB26-0587-4C30-8999-92F81FD0307C}</a:tableStyleId>
              </a:tblPr>
              <a:tblGrid>
                <a:gridCol w="7587223">
                  <a:extLst>
                    <a:ext uri="{9D8B030D-6E8A-4147-A177-3AD203B41FA5}">
                      <a16:colId xmlns:a16="http://schemas.microsoft.com/office/drawing/2014/main" val="3871413529"/>
                    </a:ext>
                  </a:extLst>
                </a:gridCol>
                <a:gridCol w="3922607">
                  <a:extLst>
                    <a:ext uri="{9D8B030D-6E8A-4147-A177-3AD203B41FA5}">
                      <a16:colId xmlns:a16="http://schemas.microsoft.com/office/drawing/2014/main" val="3099328888"/>
                    </a:ext>
                  </a:extLst>
                </a:gridCol>
              </a:tblGrid>
              <a:tr h="938711">
                <a:tc>
                  <a:txBody>
                    <a:bodyPr/>
                    <a:lstStyle/>
                    <a:p>
                      <a:r>
                        <a:rPr lang="en-US" sz="2000" b="0" dirty="0">
                          <a:solidFill>
                            <a:schemeClr val="bg1"/>
                          </a:solidFill>
                        </a:rPr>
                        <a:t>Preliminary LOPP Options Reviewed by Board/Committees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b="0" dirty="0">
                          <a:solidFill>
                            <a:srgbClr val="221E1F"/>
                          </a:solidFill>
                        </a:rPr>
                        <a:t>April 12 &amp; April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1554487"/>
                  </a:ext>
                </a:extLst>
              </a:tr>
              <a:tr h="888274">
                <a:tc>
                  <a:txBody>
                    <a:bodyPr/>
                    <a:lstStyle/>
                    <a:p>
                      <a:r>
                        <a:rPr lang="en-US" sz="2000" b="1" dirty="0">
                          <a:solidFill>
                            <a:schemeClr val="bg1"/>
                          </a:solidFill>
                        </a:rPr>
                        <a:t>Final LOPP Reviewed &amp; Approved by Board/Committees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b="1" dirty="0"/>
                        <a:t>June 14 &amp; June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22924137"/>
                  </a:ext>
                </a:extLst>
              </a:tr>
              <a:tr h="888274">
                <a:tc>
                  <a:txBody>
                    <a:bodyPr/>
                    <a:lstStyle/>
                    <a:p>
                      <a:r>
                        <a:rPr lang="en-US" sz="2000" b="1" dirty="0">
                          <a:solidFill>
                            <a:schemeClr val="bg1"/>
                          </a:solidFill>
                        </a:rPr>
                        <a:t>MPO Submits Adopted LOPP to FDOT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b="1" dirty="0"/>
                        <a:t>By June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42417333"/>
                  </a:ext>
                </a:extLst>
              </a:tr>
            </a:tbl>
          </a:graphicData>
        </a:graphic>
      </p:graphicFrame>
      <p:sp>
        <p:nvSpPr>
          <p:cNvPr id="3" name="Rectangle 2">
            <a:extLst>
              <a:ext uri="{FF2B5EF4-FFF2-40B4-BE49-F238E27FC236}">
                <a16:creationId xmlns:a16="http://schemas.microsoft.com/office/drawing/2014/main" id="{B1B45D18-45C0-CA06-B811-93B2B186A7E1}"/>
              </a:ext>
            </a:extLst>
          </p:cNvPr>
          <p:cNvSpPr/>
          <p:nvPr/>
        </p:nvSpPr>
        <p:spPr>
          <a:xfrm>
            <a:off x="341085" y="3051109"/>
            <a:ext cx="11509830" cy="1760739"/>
          </a:xfrm>
          <a:prstGeom prst="rect">
            <a:avLst/>
          </a:prstGeom>
          <a:noFill/>
          <a:ln w="76200">
            <a:solidFill>
              <a:srgbClr val="FFC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Arial"/>
              <a:ea typeface="+mn-ea"/>
              <a:cs typeface="+mn-cs"/>
            </a:endParaRPr>
          </a:p>
        </p:txBody>
      </p:sp>
    </p:spTree>
    <p:extLst>
      <p:ext uri="{BB962C8B-B14F-4D97-AF65-F5344CB8AC3E}">
        <p14:creationId xmlns:p14="http://schemas.microsoft.com/office/powerpoint/2010/main" val="65464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04989-D6AA-497B-9758-361998815240}"/>
              </a:ext>
            </a:extLst>
          </p:cNvPr>
          <p:cNvSpPr>
            <a:spLocks noGrp="1"/>
          </p:cNvSpPr>
          <p:nvPr>
            <p:ph idx="1"/>
          </p:nvPr>
        </p:nvSpPr>
        <p:spPr>
          <a:xfrm>
            <a:off x="304800" y="1645239"/>
            <a:ext cx="11582400" cy="4927600"/>
          </a:xfrm>
        </p:spPr>
        <p:txBody>
          <a:bodyPr/>
          <a:lstStyle/>
          <a:p>
            <a:r>
              <a:rPr lang="en-US" dirty="0"/>
              <a:t>Fifteen (15) projects carry over from 2022 Top 20</a:t>
            </a:r>
          </a:p>
          <a:p>
            <a:pPr lvl="1"/>
            <a:r>
              <a:rPr lang="en-US" dirty="0"/>
              <a:t>Five (5) projects removed</a:t>
            </a:r>
          </a:p>
          <a:p>
            <a:pPr lvl="1"/>
            <a:endParaRPr lang="en-US" dirty="0"/>
          </a:p>
          <a:p>
            <a:r>
              <a:rPr lang="en-US" dirty="0"/>
              <a:t>Five (5) projects added to 2023 Top 20</a:t>
            </a:r>
          </a:p>
          <a:p>
            <a:pPr lvl="1"/>
            <a:r>
              <a:rPr lang="en-US" dirty="0"/>
              <a:t>Includes three (3) major Planning projects</a:t>
            </a:r>
          </a:p>
          <a:p>
            <a:pPr lvl="1"/>
            <a:endParaRPr lang="en-US" dirty="0"/>
          </a:p>
          <a:p>
            <a:r>
              <a:rPr lang="en-US" dirty="0"/>
              <a:t>Factors provided to inform Board review of proposed Top 20 priorities</a:t>
            </a:r>
          </a:p>
          <a:p>
            <a:pPr marL="0" indent="0">
              <a:buNone/>
            </a:pPr>
            <a:endParaRPr lang="en-US" sz="2600" dirty="0"/>
          </a:p>
        </p:txBody>
      </p:sp>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2023 LOPP – Key Points</a:t>
            </a:r>
          </a:p>
        </p:txBody>
      </p:sp>
    </p:spTree>
    <p:extLst>
      <p:ext uri="{BB962C8B-B14F-4D97-AF65-F5344CB8AC3E}">
        <p14:creationId xmlns:p14="http://schemas.microsoft.com/office/powerpoint/2010/main" val="362438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Defining Succes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ving Florida Forw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HDR_Template_WhtBkg_Blue_10092019">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Custom 3">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HDR_Template_White_Background_and_Primary_Blue  -  Read-Only" id="{15D1823D-1C36-48A0-8AE8-3408AF68EB8D}" vid="{407ABCA9-3371-4FE9-9745-E672EC3E9814}"/>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64BA8E-BBB4-42D3-9F34-D1E1714452D8}">
  <ds:schemaRefs>
    <ds:schemaRef ds:uri="http://schemas.microsoft.com/sharepoint/v3/contenttype/forms"/>
  </ds:schemaRefs>
</ds:datastoreItem>
</file>

<file path=customXml/itemProps3.xml><?xml version="1.0" encoding="utf-8"?>
<ds:datastoreItem xmlns:ds="http://schemas.openxmlformats.org/officeDocument/2006/customXml" ds:itemID="{4F5716CD-C34C-49C7-941F-C0B6955DAC00}">
  <ds:schemaRefs>
    <ds:schemaRef ds:uri="03ee31f1-6ea4-40e9-bde8-009e569eae43"/>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fd94edff-c049-4a7b-b29a-21f03f19ca2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1715</TotalTime>
  <Words>7128</Words>
  <Application>Microsoft Office PowerPoint</Application>
  <PresentationFormat>Widescreen</PresentationFormat>
  <Paragraphs>1201</Paragraphs>
  <Slides>56</Slides>
  <Notes>24</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56</vt:i4>
      </vt:variant>
    </vt:vector>
  </HeadingPairs>
  <TitlesOfParts>
    <vt:vector size="80" baseType="lpstr">
      <vt:lpstr>Arial</vt:lpstr>
      <vt:lpstr>Arial Black</vt:lpstr>
      <vt:lpstr>Arial Narrow</vt:lpstr>
      <vt:lpstr>Calibri</vt:lpstr>
      <vt:lpstr>Calibri Light</vt:lpstr>
      <vt:lpstr>Calibri-Bold</vt:lpstr>
      <vt:lpstr>Calibri-Light</vt:lpstr>
      <vt:lpstr>Courier New</vt:lpstr>
      <vt:lpstr>Gill Sans MT</vt:lpstr>
      <vt:lpstr>Hypatia Sans Pro</vt:lpstr>
      <vt:lpstr>Muli</vt:lpstr>
      <vt:lpstr>Segoe UI</vt:lpstr>
      <vt:lpstr>Segoe UI Semibold</vt:lpstr>
      <vt:lpstr>Source Sans Pro</vt:lpstr>
      <vt:lpstr>Symbol</vt:lpstr>
      <vt:lpstr>Times New Roman</vt:lpstr>
      <vt:lpstr>Wingdings</vt:lpstr>
      <vt:lpstr>Office Theme</vt:lpstr>
      <vt:lpstr>Introduction/Defining Success</vt:lpstr>
      <vt:lpstr>Moving Florida Forward</vt:lpstr>
      <vt:lpstr>2_Office Theme</vt:lpstr>
      <vt:lpstr>3_Office Theme</vt:lpstr>
      <vt:lpstr>HDR_Template_WhtBkg_Blue_10092019</vt:lpstr>
      <vt:lpstr>4_Office Theme</vt:lpstr>
      <vt:lpstr>Lake~Sumter MPO  June 14, 2023  Advisory Committee Meeting</vt:lpstr>
      <vt:lpstr>Call to Order by Chair </vt:lpstr>
      <vt:lpstr>PowerPoint Presentation</vt:lpstr>
      <vt:lpstr>PowerPoint Presentation</vt:lpstr>
      <vt:lpstr>PowerPoint Presentation</vt:lpstr>
      <vt:lpstr>PowerPoint Presentation</vt:lpstr>
      <vt:lpstr>List of Priority Projects (LOPP) Update  Technical Advisory Committee &amp; Community Advisory Committee  June 14, 2023</vt:lpstr>
      <vt:lpstr>Schedule Overview</vt:lpstr>
      <vt:lpstr>2023 LOPP – Key Points</vt:lpstr>
      <vt:lpstr>2022 Top 20 – Projects in TWP</vt:lpstr>
      <vt:lpstr>Projects Leaving 2022 Top 20</vt:lpstr>
      <vt:lpstr>Projects Added to 2023 Top 20</vt:lpstr>
      <vt:lpstr>2023 Top 20 Projects</vt:lpstr>
      <vt:lpstr>2023 Top 20 Projects</vt:lpstr>
      <vt:lpstr>2023 Top 20 Projects</vt:lpstr>
      <vt:lpstr>2023 Top 20 Projects</vt:lpstr>
      <vt:lpstr>2023 LOPP – Tables 2 to 11</vt:lpstr>
      <vt:lpstr>2023 LOPP – Preparing for Submission</vt:lpstr>
      <vt:lpstr>2024 LOPP – Looking Ahead</vt:lpstr>
      <vt:lpstr>PowerPoint Presentation</vt:lpstr>
      <vt:lpstr>2022 LOPP Proposed Funding</vt:lpstr>
      <vt:lpstr>2022 LOPP Proposed Funding</vt:lpstr>
      <vt:lpstr>PowerPoint Presentation</vt:lpstr>
      <vt:lpstr>Lake-Sumter MPO  2024- 2028 TIP</vt:lpstr>
      <vt:lpstr>TIP Overview</vt:lpstr>
      <vt:lpstr>TIP Overview : Project Selection</vt:lpstr>
      <vt:lpstr>TIP Report : Minor Improvements</vt:lpstr>
      <vt:lpstr>TIP Report - Improvements</vt:lpstr>
      <vt:lpstr>Web Application</vt:lpstr>
      <vt:lpstr>PowerPoint Presentation</vt:lpstr>
      <vt:lpstr>Executive Summary</vt:lpstr>
      <vt:lpstr>Project Costs and Revenue FY 2024-2028 </vt:lpstr>
      <vt:lpstr>Project Category Cost FY 2024- 2028 </vt:lpstr>
      <vt:lpstr>Project Category Percentages FY 2024-2028 </vt:lpstr>
      <vt:lpstr>PowerPoint Presentation</vt:lpstr>
      <vt:lpstr>2045 LRTP Amendment #3  Technical Advisory Committee &amp; Community Advisory Committee  June 14, 2023</vt:lpstr>
      <vt:lpstr>LRTP Amendment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99</cp:revision>
  <dcterms:created xsi:type="dcterms:W3CDTF">2020-04-30T22:26:36Z</dcterms:created>
  <dcterms:modified xsi:type="dcterms:W3CDTF">2023-06-14T16:00:33Z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